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8330-E647-4308-82DD-97A1A9B76AB5}" type="datetimeFigureOut">
              <a:rPr lang="es-ES" smtClean="0"/>
              <a:t>21/11/2018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9804746-7679-4198-AF9E-B3F707E9CE68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8330-E647-4308-82DD-97A1A9B76AB5}" type="datetimeFigureOut">
              <a:rPr lang="es-ES" smtClean="0"/>
              <a:t>21/11/2018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04746-7679-4198-AF9E-B3F707E9CE68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9804746-7679-4198-AF9E-B3F707E9CE68}" type="slidenum">
              <a:rPr lang="es-ES" smtClean="0"/>
              <a:t>‹Nº›</a:t>
            </a:fld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8330-E647-4308-82DD-97A1A9B76AB5}" type="datetimeFigureOut">
              <a:rPr lang="es-ES" smtClean="0"/>
              <a:t>21/11/2018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8330-E647-4308-82DD-97A1A9B76AB5}" type="datetimeFigureOut">
              <a:rPr lang="es-ES" smtClean="0"/>
              <a:t>21/11/2018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9804746-7679-4198-AF9E-B3F707E9CE68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8330-E647-4308-82DD-97A1A9B76AB5}" type="datetimeFigureOut">
              <a:rPr lang="es-ES" smtClean="0"/>
              <a:t>21/11/2018</a:t>
            </a:fld>
            <a:endParaRPr lang="es-ES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9804746-7679-4198-AF9E-B3F707E9CE68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A8A8330-E647-4308-82DD-97A1A9B76AB5}" type="datetimeFigureOut">
              <a:rPr lang="es-ES" smtClean="0"/>
              <a:t>21/11/2018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04746-7679-4198-AF9E-B3F707E9CE68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Marcador de contenido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8330-E647-4308-82DD-97A1A9B76AB5}" type="datetimeFigureOut">
              <a:rPr lang="es-ES" smtClean="0"/>
              <a:t>21/11/2018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s-E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Marcador de contenido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6" name="25 Marcador de contenido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9804746-7679-4198-AF9E-B3F707E9CE68}" type="slidenum">
              <a:rPr lang="es-ES" smtClean="0"/>
              <a:t>‹Nº›</a:t>
            </a:fld>
            <a:endParaRPr lang="es-ES"/>
          </a:p>
        </p:txBody>
      </p:sp>
      <p:sp>
        <p:nvSpPr>
          <p:cNvPr id="23" name="22 Título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8330-E647-4308-82DD-97A1A9B76AB5}" type="datetimeFigureOut">
              <a:rPr lang="es-ES" smtClean="0"/>
              <a:t>21/11/2018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9804746-7679-4198-AF9E-B3F707E9CE6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8330-E647-4308-82DD-97A1A9B76AB5}" type="datetimeFigureOut">
              <a:rPr lang="es-ES" smtClean="0"/>
              <a:t>21/11/2018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9804746-7679-4198-AF9E-B3F707E9CE6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Marcador de contenido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9804746-7679-4198-AF9E-B3F707E9CE68}" type="slidenum">
              <a:rPr lang="es-ES" smtClean="0"/>
              <a:t>‹Nº›</a:t>
            </a:fld>
            <a:endParaRPr lang="es-ES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8330-E647-4308-82DD-97A1A9B76AB5}" type="datetimeFigureOut">
              <a:rPr lang="es-ES" smtClean="0"/>
              <a:t>21/11/2018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9804746-7679-4198-AF9E-B3F707E9CE68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A8A8330-E647-4308-82DD-97A1A9B76AB5}" type="datetimeFigureOut">
              <a:rPr lang="es-ES" smtClean="0"/>
              <a:t>21/11/2018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A8A8330-E647-4308-82DD-97A1A9B76AB5}" type="datetimeFigureOut">
              <a:rPr lang="es-ES" smtClean="0"/>
              <a:t>21/11/2018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9804746-7679-4198-AF9E-B3F707E9CE68}" type="slidenum">
              <a:rPr lang="es-ES" smtClean="0"/>
              <a:t>‹Nº›</a:t>
            </a:fld>
            <a:endParaRPr lang="es-E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1" r:id="rId1"/>
    <p:sldLayoutId id="2147484142" r:id="rId2"/>
    <p:sldLayoutId id="2147484143" r:id="rId3"/>
    <p:sldLayoutId id="2147484144" r:id="rId4"/>
    <p:sldLayoutId id="2147484145" r:id="rId5"/>
    <p:sldLayoutId id="2147484146" r:id="rId6"/>
    <p:sldLayoutId id="2147484147" r:id="rId7"/>
    <p:sldLayoutId id="2147484148" r:id="rId8"/>
    <p:sldLayoutId id="2147484149" r:id="rId9"/>
    <p:sldLayoutId id="2147484150" r:id="rId10"/>
    <p:sldLayoutId id="214748415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slide" Target="slide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hyperlink" Target="https://drive.google.com/file/d/1zjrDDPxigZl0S_GNZjOkVgg8A4xOUXEO/view" TargetMode="External"/><Relationship Id="rId5" Type="http://schemas.openxmlformats.org/officeDocument/2006/relationships/hyperlink" Target="https://mediateca.educa.madrid.org/video/5pszorrgzsmizf4c" TargetMode="External"/><Relationship Id="rId4" Type="http://schemas.openxmlformats.org/officeDocument/2006/relationships/hyperlink" Target="https://formacion.educa.madrid.org/mod/book/view.php?id=27520&amp;chapterid=3407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5.png"/><Relationship Id="rId5" Type="http://schemas.openxmlformats.org/officeDocument/2006/relationships/slide" Target="slide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7.png"/><Relationship Id="rId5" Type="http://schemas.openxmlformats.org/officeDocument/2006/relationships/slide" Target="slide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.png"/><Relationship Id="rId5" Type="http://schemas.openxmlformats.org/officeDocument/2006/relationships/slide" Target="slide5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.png"/><Relationship Id="rId5" Type="http://schemas.openxmlformats.org/officeDocument/2006/relationships/slide" Target="slide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3.png"/><Relationship Id="rId5" Type="http://schemas.openxmlformats.org/officeDocument/2006/relationships/slide" Target="slide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3.png"/><Relationship Id="rId5" Type="http://schemas.openxmlformats.org/officeDocument/2006/relationships/slide" Target="slide8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269909" y="4149080"/>
            <a:ext cx="6400800" cy="1752600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chemeClr val="tx1"/>
                </a:solidFill>
              </a:rPr>
              <a:t>A lo largo de este documento os iremos ayudando y guiando el procedimiento de conocimiento de las calificaciones y los comentarios de retroalimentación de los tutores virtuales.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1772816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es-ES" sz="2000" dirty="0" smtClean="0">
                <a:solidFill>
                  <a:srgbClr val="FF0000"/>
                </a:solidFill>
                <a:hlinkClick r:id="rId4"/>
              </a:rPr>
              <a:t>¿QUÉ ES LA CALIFICACIÓN EN EL AULA VIRTUAL?</a:t>
            </a:r>
            <a:endParaRPr lang="es-ES" sz="2000" dirty="0">
              <a:solidFill>
                <a:srgbClr val="FF000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651807" y="848611"/>
            <a:ext cx="76578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400" dirty="0" smtClean="0">
                <a:solidFill>
                  <a:srgbClr val="FF0000"/>
                </a:solidFill>
                <a:hlinkClick r:id="rId5"/>
              </a:rPr>
              <a:t>CURSO VIRTUAL CRIF LAS ACACIAS</a:t>
            </a:r>
            <a:endParaRPr lang="es-ES" sz="2400" dirty="0" smtClean="0">
              <a:solidFill>
                <a:srgbClr val="FF0000"/>
              </a:solidFill>
            </a:endParaRPr>
          </a:p>
          <a:p>
            <a:pPr algn="ctr"/>
            <a:endParaRPr lang="es-ES" sz="2400" dirty="0" smtClean="0">
              <a:solidFill>
                <a:srgbClr val="C00000"/>
              </a:solidFill>
              <a:hlinkClick r:id="rId6"/>
            </a:endParaRPr>
          </a:p>
          <a:p>
            <a:pPr algn="ctr"/>
            <a:r>
              <a:rPr lang="es-ES" sz="2400" dirty="0" smtClean="0">
                <a:solidFill>
                  <a:srgbClr val="C00000"/>
                </a:solidFill>
                <a:hlinkClick r:id="rId6"/>
              </a:rPr>
              <a:t>ENFOQUE MANIPULATIVO DE LAS MATEMÁTICAS</a:t>
            </a:r>
            <a:endParaRPr lang="es-ES" sz="2400" dirty="0">
              <a:solidFill>
                <a:srgbClr val="C00000"/>
              </a:solidFill>
            </a:endParaRPr>
          </a:p>
        </p:txBody>
      </p:sp>
      <p:sp>
        <p:nvSpPr>
          <p:cNvPr id="6" name="5 Flecha derecha">
            <a:hlinkClick r:id="rId7" action="ppaction://hlinksldjump"/>
          </p:cNvPr>
          <p:cNvSpPr/>
          <p:nvPr/>
        </p:nvSpPr>
        <p:spPr>
          <a:xfrm>
            <a:off x="7668344" y="479715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83568" y="57332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68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58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uild="p"/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1800" dirty="0" smtClean="0">
                <a:solidFill>
                  <a:srgbClr val="FF0000"/>
                </a:solidFill>
              </a:rPr>
              <a:t>PASO 1 ENCONTRAR DONDE ESTÁ EL LIBRO DE CALIFICACIONES</a:t>
            </a:r>
            <a:endParaRPr lang="es-ES" sz="1800" dirty="0">
              <a:solidFill>
                <a:srgbClr val="FF0000"/>
              </a:solidFill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sz="quarter" idx="1"/>
          </p:nvPr>
        </p:nvSpPr>
        <p:spPr>
          <a:xfrm>
            <a:off x="827584" y="1340768"/>
            <a:ext cx="6711654" cy="4195481"/>
          </a:xfrm>
        </p:spPr>
        <p:txBody>
          <a:bodyPr/>
          <a:lstStyle/>
          <a:p>
            <a:r>
              <a:rPr lang="es-ES" sz="2000" dirty="0" smtClean="0"/>
              <a:t>Entramos en el aula virtual del curso y en la columna de la izquierda podemos encontrar el apartado CALIFICACIONES. También desplegando el menú donde aparece tu </a:t>
            </a:r>
            <a:r>
              <a:rPr lang="es-ES" dirty="0" smtClean="0"/>
              <a:t>nombre.</a:t>
            </a:r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051" y="2852936"/>
            <a:ext cx="6768752" cy="3548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Flecha derecha">
            <a:hlinkClick r:id="rId5" action="ppaction://hlinksldjump"/>
          </p:cNvPr>
          <p:cNvSpPr/>
          <p:nvPr/>
        </p:nvSpPr>
        <p:spPr>
          <a:xfrm>
            <a:off x="8004764" y="580387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84368" y="50851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71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1800" dirty="0" smtClean="0">
                <a:solidFill>
                  <a:srgbClr val="FF0000"/>
                </a:solidFill>
              </a:rPr>
              <a:t>Paso 2 Conocer nuestra calificación</a:t>
            </a:r>
            <a:endParaRPr lang="es-ES" sz="1800" dirty="0">
              <a:solidFill>
                <a:srgbClr val="FF0000"/>
              </a:solidFill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La calificación obtenida se podrá ver en la columna central, pudiendo ser calificación numérica o escala </a:t>
            </a:r>
            <a:r>
              <a:rPr lang="es-ES" smtClean="0"/>
              <a:t>de evaluación.</a:t>
            </a:r>
            <a:endParaRPr lang="es-ES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284984"/>
            <a:ext cx="6023198" cy="3287563"/>
          </a:xfrm>
          <a:prstGeom prst="rect">
            <a:avLst/>
          </a:prstGeom>
        </p:spPr>
      </p:pic>
      <p:sp>
        <p:nvSpPr>
          <p:cNvPr id="5" name="4 Flecha derecha">
            <a:hlinkClick r:id="rId5" action="ppaction://hlinksldjump"/>
          </p:cNvPr>
          <p:cNvSpPr/>
          <p:nvPr/>
        </p:nvSpPr>
        <p:spPr>
          <a:xfrm>
            <a:off x="7668344" y="479715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97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1800" dirty="0" smtClean="0">
                <a:solidFill>
                  <a:srgbClr val="FF0000"/>
                </a:solidFill>
              </a:rPr>
              <a:t>Paso 3 Conocer los comentarios de las tareas concretas</a:t>
            </a:r>
            <a:endParaRPr lang="es-ES" sz="1800" dirty="0">
              <a:solidFill>
                <a:srgbClr val="FF0000"/>
              </a:solidFill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En este paso podrás conocer los comentarios a cerca de las tareas que ha hecho el tutor o tu mismo has realizado en la entrega.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 smtClean="0"/>
              <a:t>Pulsa sobre la tarea que has entregado</a:t>
            </a:r>
            <a:endParaRPr lang="es-ES" dirty="0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645024"/>
            <a:ext cx="6084168" cy="2449043"/>
          </a:xfrm>
          <a:prstGeom prst="rect">
            <a:avLst/>
          </a:prstGeom>
        </p:spPr>
      </p:pic>
      <p:sp>
        <p:nvSpPr>
          <p:cNvPr id="6" name="5 Flecha derecha">
            <a:hlinkClick r:id="rId5" action="ppaction://hlinksldjump"/>
          </p:cNvPr>
          <p:cNvSpPr/>
          <p:nvPr/>
        </p:nvSpPr>
        <p:spPr>
          <a:xfrm>
            <a:off x="7884368" y="544522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39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1800" dirty="0" smtClean="0"/>
              <a:t>2. Conocer la rúbricas de evaluación que va a utilizar el tutor virtual para evaluarte</a:t>
            </a:r>
            <a:endParaRPr lang="es-ES" sz="18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1868407"/>
            <a:ext cx="8504238" cy="3889535"/>
          </a:xfrm>
        </p:spPr>
      </p:pic>
      <p:sp>
        <p:nvSpPr>
          <p:cNvPr id="5" name="4 Flecha derecha">
            <a:hlinkClick r:id="rId5" action="ppaction://hlinksldjump"/>
          </p:cNvPr>
          <p:cNvSpPr/>
          <p:nvPr/>
        </p:nvSpPr>
        <p:spPr>
          <a:xfrm>
            <a:off x="7308304" y="602128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110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1800" dirty="0" smtClean="0"/>
              <a:t>3. Conocer los comentarios que has hecho sobre la tarea evaluada</a:t>
            </a:r>
            <a:endParaRPr lang="es-ES" sz="18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1712970"/>
            <a:ext cx="8504238" cy="4200409"/>
          </a:xfrm>
        </p:spPr>
      </p:pic>
      <p:sp>
        <p:nvSpPr>
          <p:cNvPr id="5" name="4 Flecha derecha">
            <a:hlinkClick r:id="rId5" action="ppaction://hlinksldjump"/>
          </p:cNvPr>
          <p:cNvSpPr/>
          <p:nvPr/>
        </p:nvSpPr>
        <p:spPr>
          <a:xfrm>
            <a:off x="7308304" y="609329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65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1800" dirty="0" smtClean="0">
                <a:solidFill>
                  <a:srgbClr val="FF0000"/>
                </a:solidFill>
              </a:rPr>
              <a:t>Paso 4 Conocer los comentarios de retroalimentación que ha realizado el tutor virtual</a:t>
            </a:r>
            <a:endParaRPr lang="es-ES" sz="1800" dirty="0">
              <a:solidFill>
                <a:srgbClr val="FF0000"/>
              </a:solidFill>
            </a:endParaRPr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88" y="1844824"/>
            <a:ext cx="7129288" cy="4171109"/>
          </a:xfrm>
        </p:spPr>
      </p:pic>
      <p:sp>
        <p:nvSpPr>
          <p:cNvPr id="5" name="4 Flecha derecha">
            <a:hlinkClick r:id="rId5" action="ppaction://hlinksldjump"/>
          </p:cNvPr>
          <p:cNvSpPr/>
          <p:nvPr/>
        </p:nvSpPr>
        <p:spPr>
          <a:xfrm>
            <a:off x="7179140" y="616530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126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1800" dirty="0" smtClean="0">
                <a:solidFill>
                  <a:srgbClr val="FF0000"/>
                </a:solidFill>
              </a:rPr>
              <a:t>CRIF LAS ACACIAS</a:t>
            </a:r>
            <a:br>
              <a:rPr lang="es-ES" sz="1800" dirty="0" smtClean="0">
                <a:solidFill>
                  <a:srgbClr val="FF0000"/>
                </a:solidFill>
              </a:rPr>
            </a:br>
            <a:r>
              <a:rPr lang="es-ES" sz="1800" dirty="0" smtClean="0">
                <a:solidFill>
                  <a:srgbClr val="FF0000"/>
                </a:solidFill>
              </a:rPr>
              <a:t>TUTORIZACIÓN DE CURSOS VIRTUALES</a:t>
            </a:r>
            <a:endParaRPr lang="es-ES" sz="1800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r>
              <a:rPr lang="es-ES" dirty="0" smtClean="0"/>
              <a:t>SANTIAGO J. GALLEGO LEBRÓN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sp>
        <p:nvSpPr>
          <p:cNvPr id="5" name="AutoShape 2" descr="CC-BY-SA"/>
          <p:cNvSpPr>
            <a:spLocks noChangeAspect="1" noChangeArrowheads="1"/>
          </p:cNvSpPr>
          <p:nvPr/>
        </p:nvSpPr>
        <p:spPr bwMode="auto">
          <a:xfrm>
            <a:off x="63500" y="-182563"/>
            <a:ext cx="1123950" cy="39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25144"/>
            <a:ext cx="112395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281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235</TotalTime>
  <Words>202</Words>
  <Application>Microsoft Office PowerPoint</Application>
  <PresentationFormat>Presentación en pantalla (4:3)</PresentationFormat>
  <Paragraphs>20</Paragraphs>
  <Slides>8</Slides>
  <Notes>0</Notes>
  <HiddenSlides>0</HiddenSlides>
  <MMClips>8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Civil</vt:lpstr>
      <vt:lpstr>¿QUÉ ES LA CALIFICACIÓN EN EL AULA VIRTUAL?</vt:lpstr>
      <vt:lpstr>PASO 1 ENCONTRAR DONDE ESTÁ EL LIBRO DE CALIFICACIONES</vt:lpstr>
      <vt:lpstr>Paso 2 Conocer nuestra calificación</vt:lpstr>
      <vt:lpstr>Paso 3 Conocer los comentarios de las tareas concretas</vt:lpstr>
      <vt:lpstr>2. Conocer la rúbricas de evaluación que va a utilizar el tutor virtual para evaluarte</vt:lpstr>
      <vt:lpstr>3. Conocer los comentarios que has hecho sobre la tarea evaluada</vt:lpstr>
      <vt:lpstr>Paso 4 Conocer los comentarios de retroalimentación que ha realizado el tutor virtual</vt:lpstr>
      <vt:lpstr>CRIF LAS ACACIAS TUTORIZACIÓN DE CURSOS VIRTUALES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¿QUÉ ES LA CALIFICACIÓN EN EL AULA VIRTUAL?</dc:title>
  <dc:creator>Profesor</dc:creator>
  <cp:lastModifiedBy>Santiago</cp:lastModifiedBy>
  <cp:revision>32</cp:revision>
  <dcterms:created xsi:type="dcterms:W3CDTF">2018-11-16T11:36:21Z</dcterms:created>
  <dcterms:modified xsi:type="dcterms:W3CDTF">2018-11-21T17:14:34Z</dcterms:modified>
</cp:coreProperties>
</file>