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265" r:id="rId38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Archivo Black" charset="1" panose="020B0A03020202020B04"/>
      <p:regular r:id="rId12"/>
    </p:embeddedFont>
    <p:embeddedFont>
      <p:font typeface="Montserrat Light" charset="1" panose="00000400000000000000"/>
      <p:regular r:id="rId13"/>
    </p:embeddedFont>
    <p:embeddedFont>
      <p:font typeface="Montserrat Light Bold" charset="1" panose="00000800000000000000"/>
      <p:regular r:id="rId14"/>
    </p:embeddedFont>
    <p:embeddedFont>
      <p:font typeface="Montserrat Light Italics" charset="1" panose="00000400000000000000"/>
      <p:regular r:id="rId15"/>
    </p:embeddedFont>
    <p:embeddedFont>
      <p:font typeface="Montserrat Light Bold Italics" charset="1" panose="00000800000000000000"/>
      <p:regular r:id="rId16"/>
    </p:embeddedFont>
    <p:embeddedFont>
      <p:font typeface="Open Sauce" charset="1" panose="00000500000000000000"/>
      <p:regular r:id="rId17"/>
    </p:embeddedFont>
    <p:embeddedFont>
      <p:font typeface="Open Sauce Bold" charset="1" panose="00000800000000000000"/>
      <p:regular r:id="rId18"/>
    </p:embeddedFont>
    <p:embeddedFont>
      <p:font typeface="Open Sauce Italics" charset="1" panose="00000500000000000000"/>
      <p:regular r:id="rId19"/>
    </p:embeddedFont>
    <p:embeddedFont>
      <p:font typeface="Open Sauce Bold Italics" charset="1" panose="00000800000000000000"/>
      <p:regular r:id="rId20"/>
    </p:embeddedFont>
    <p:embeddedFont>
      <p:font typeface="Open Sauce Light" charset="1" panose="00000400000000000000"/>
      <p:regular r:id="rId21"/>
    </p:embeddedFont>
    <p:embeddedFont>
      <p:font typeface="Open Sauce Light Italics" charset="1" panose="00000400000000000000"/>
      <p:regular r:id="rId22"/>
    </p:embeddedFont>
    <p:embeddedFont>
      <p:font typeface="Open Sauce Medium" charset="1" panose="00000600000000000000"/>
      <p:regular r:id="rId23"/>
    </p:embeddedFont>
    <p:embeddedFont>
      <p:font typeface="Open Sauce Medium Italics" charset="1" panose="00000600000000000000"/>
      <p:regular r:id="rId24"/>
    </p:embeddedFont>
    <p:embeddedFont>
      <p:font typeface="Open Sauce Semi-Bold" charset="1" panose="00000700000000000000"/>
      <p:regular r:id="rId25"/>
    </p:embeddedFont>
    <p:embeddedFont>
      <p:font typeface="Open Sauce Semi-Bold Italics" charset="1" panose="00000700000000000000"/>
      <p:regular r:id="rId26"/>
    </p:embeddedFont>
    <p:embeddedFont>
      <p:font typeface="Open Sauce Heavy" charset="1" panose="00000A00000000000000"/>
      <p:regular r:id="rId27"/>
    </p:embeddedFont>
    <p:embeddedFont>
      <p:font typeface="Open Sauce Heavy Italics" charset="1" panose="00000A0000000000000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slides/slide1.xml" Type="http://schemas.openxmlformats.org/officeDocument/2006/relationships/slide"/><Relationship Id="rId3" Target="viewProps.xml" Type="http://schemas.openxmlformats.org/officeDocument/2006/relationships/viewProps"/><Relationship Id="rId30" Target="slides/slide2.xml" Type="http://schemas.openxmlformats.org/officeDocument/2006/relationships/slide"/><Relationship Id="rId31" Target="slides/slide3.xml" Type="http://schemas.openxmlformats.org/officeDocument/2006/relationships/slide"/><Relationship Id="rId32" Target="slides/slide4.xml" Type="http://schemas.openxmlformats.org/officeDocument/2006/relationships/slide"/><Relationship Id="rId33" Target="slides/slide5.xml" Type="http://schemas.openxmlformats.org/officeDocument/2006/relationships/slide"/><Relationship Id="rId34" Target="slides/slide6.xml" Type="http://schemas.openxmlformats.org/officeDocument/2006/relationships/slide"/><Relationship Id="rId35" Target="slides/slide7.xml" Type="http://schemas.openxmlformats.org/officeDocument/2006/relationships/slide"/><Relationship Id="rId36" Target="slides/slide8.xml" Type="http://schemas.openxmlformats.org/officeDocument/2006/relationships/slide"/><Relationship Id="rId37" Target="slides/slide9.xml" Type="http://schemas.openxmlformats.org/officeDocument/2006/relationships/slide"/><Relationship Id="rId38" Target="slides/slide10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Relationship Id="rId3" Target="../media/image60.png" Type="http://schemas.openxmlformats.org/officeDocument/2006/relationships/image"/><Relationship Id="rId4" Target="../media/image61.svg" Type="http://schemas.openxmlformats.org/officeDocument/2006/relationships/image"/><Relationship Id="rId5" Target="../media/image62.png" Type="http://schemas.openxmlformats.org/officeDocument/2006/relationships/image"/><Relationship Id="rId6" Target="../media/image63.svg" Type="http://schemas.openxmlformats.org/officeDocument/2006/relationships/image"/><Relationship Id="rId7" Target="../media/image64.png" Type="http://schemas.openxmlformats.org/officeDocument/2006/relationships/image"/><Relationship Id="rId8" Target="../media/image65.svg" Type="http://schemas.openxmlformats.org/officeDocument/2006/relationships/image"/><Relationship Id="rId9" Target="../media/image6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5.png" Type="http://schemas.openxmlformats.org/officeDocument/2006/relationships/image"/><Relationship Id="rId4" Target="../media/image7.jpe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svg" Type="http://schemas.openxmlformats.org/officeDocument/2006/relationships/image"/><Relationship Id="rId2" Target="../media/image17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2" Target="../media/image17.jpe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42.png" Type="http://schemas.openxmlformats.org/officeDocument/2006/relationships/image"/><Relationship Id="rId5" Target="../media/image43.sv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46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svg" Type="http://schemas.openxmlformats.org/officeDocument/2006/relationships/image"/><Relationship Id="rId11" Target="../media/image55.png" Type="http://schemas.openxmlformats.org/officeDocument/2006/relationships/image"/><Relationship Id="rId12" Target="../media/image56.svg" Type="http://schemas.openxmlformats.org/officeDocument/2006/relationships/image"/><Relationship Id="rId13" Target="../media/image57.png" Type="http://schemas.openxmlformats.org/officeDocument/2006/relationships/image"/><Relationship Id="rId14" Target="../media/image58.svg" Type="http://schemas.openxmlformats.org/officeDocument/2006/relationships/image"/><Relationship Id="rId2" Target="../media/image6.png" Type="http://schemas.openxmlformats.org/officeDocument/2006/relationships/imag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5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5440150" cy="10287000"/>
          </a:xfrm>
          <a:custGeom>
            <a:avLst/>
            <a:gdLst/>
            <a:ahLst/>
            <a:cxnLst/>
            <a:rect r="r" b="b" t="t" l="l"/>
            <a:pathLst>
              <a:path h="10287000" w="1544015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013" t="0" r="-2401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521330">
            <a:off x="2908441" y="2293689"/>
            <a:ext cx="14167639" cy="6873158"/>
          </a:xfrm>
          <a:custGeom>
            <a:avLst/>
            <a:gdLst/>
            <a:ahLst/>
            <a:cxnLst/>
            <a:rect r="r" b="b" t="t" l="l"/>
            <a:pathLst>
              <a:path h="6873158" w="14167639">
                <a:moveTo>
                  <a:pt x="0" y="0"/>
                </a:moveTo>
                <a:lnTo>
                  <a:pt x="14167639" y="0"/>
                </a:lnTo>
                <a:lnTo>
                  <a:pt x="14167639" y="6873158"/>
                </a:lnTo>
                <a:lnTo>
                  <a:pt x="0" y="6873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58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9589607" y="0"/>
            <a:ext cx="8698393" cy="10400373"/>
            <a:chOff x="0" y="0"/>
            <a:chExt cx="8603361" cy="1028674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5"/>
              <a:stretch>
                <a:fillRect l="-39731" t="0" r="-39731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4191521" y="3349077"/>
            <a:ext cx="9904959" cy="3588846"/>
            <a:chOff x="0" y="0"/>
            <a:chExt cx="2608713" cy="9452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08713" cy="945211"/>
            </a:xfrm>
            <a:custGeom>
              <a:avLst/>
              <a:gdLst/>
              <a:ahLst/>
              <a:cxnLst/>
              <a:rect r="r" b="b" t="t" l="l"/>
              <a:pathLst>
                <a:path h="945211" w="2608713">
                  <a:moveTo>
                    <a:pt x="0" y="0"/>
                  </a:moveTo>
                  <a:lnTo>
                    <a:pt x="2608713" y="0"/>
                  </a:lnTo>
                  <a:lnTo>
                    <a:pt x="2608713" y="945211"/>
                  </a:lnTo>
                  <a:lnTo>
                    <a:pt x="0" y="94521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2608713" cy="9642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4191521" y="6937923"/>
            <a:ext cx="9904959" cy="680751"/>
          </a:xfrm>
          <a:custGeom>
            <a:avLst/>
            <a:gdLst/>
            <a:ahLst/>
            <a:cxnLst/>
            <a:rect r="r" b="b" t="t" l="l"/>
            <a:pathLst>
              <a:path h="680751" w="9904959">
                <a:moveTo>
                  <a:pt x="0" y="0"/>
                </a:moveTo>
                <a:lnTo>
                  <a:pt x="9904958" y="0"/>
                </a:lnTo>
                <a:lnTo>
                  <a:pt x="9904958" y="680752"/>
                </a:lnTo>
                <a:lnTo>
                  <a:pt x="0" y="6807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87363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618289" y="4656477"/>
            <a:ext cx="9051422" cy="1695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99"/>
              </a:lnSpc>
            </a:pPr>
            <a:r>
              <a:rPr lang="en-US" sz="9999">
                <a:solidFill>
                  <a:srgbClr val="040506"/>
                </a:solidFill>
                <a:latin typeface="Archivo Black"/>
              </a:rPr>
              <a:t>BIENESTAR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732427" y="3839384"/>
            <a:ext cx="6823145" cy="85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79"/>
              </a:lnSpc>
            </a:pPr>
            <a:r>
              <a:rPr lang="en-US" sz="5057">
                <a:solidFill>
                  <a:srgbClr val="040506"/>
                </a:solidFill>
                <a:latin typeface="Archivo Black"/>
              </a:rPr>
              <a:t>COORDINADOR DE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764344">
            <a:off x="7499531" y="-923721"/>
            <a:ext cx="1088513" cy="11908815"/>
            <a:chOff x="0" y="0"/>
            <a:chExt cx="286687" cy="313647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6687" cy="3136478"/>
            </a:xfrm>
            <a:custGeom>
              <a:avLst/>
              <a:gdLst/>
              <a:ahLst/>
              <a:cxnLst/>
              <a:rect r="r" b="b" t="t" l="l"/>
              <a:pathLst>
                <a:path h="3136478" w="286687">
                  <a:moveTo>
                    <a:pt x="0" y="0"/>
                  </a:moveTo>
                  <a:lnTo>
                    <a:pt x="286687" y="0"/>
                  </a:lnTo>
                  <a:lnTo>
                    <a:pt x="286687" y="3136478"/>
                  </a:lnTo>
                  <a:lnTo>
                    <a:pt x="0" y="3136478"/>
                  </a:lnTo>
                  <a:close/>
                </a:path>
              </a:pathLst>
            </a:custGeom>
            <a:gradFill rotWithShape="true">
              <a:gsLst>
                <a:gs pos="0">
                  <a:srgbClr val="696969">
                    <a:alpha val="41040"/>
                  </a:srgbClr>
                </a:gs>
                <a:gs pos="33333">
                  <a:srgbClr val="B4B4B4">
                    <a:alpha val="47025"/>
                  </a:srgbClr>
                </a:gs>
                <a:gs pos="66667">
                  <a:srgbClr val="EEEEEE">
                    <a:alpha val="40185"/>
                  </a:srgbClr>
                </a:gs>
                <a:gs pos="100000">
                  <a:srgbClr val="FBFBFB">
                    <a:alpha val="1254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286687" cy="31555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42918" y="0"/>
            <a:ext cx="8585708" cy="10287000"/>
            <a:chOff x="0" y="0"/>
            <a:chExt cx="8585708" cy="10287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585708" cy="10286999"/>
            </a:xfrm>
            <a:custGeom>
              <a:avLst/>
              <a:gdLst/>
              <a:ahLst/>
              <a:cxnLst/>
              <a:rect r="r" b="b" t="t" l="l"/>
              <a:pathLst>
                <a:path h="10286999" w="8585708">
                  <a:moveTo>
                    <a:pt x="8585708" y="762"/>
                  </a:moveTo>
                  <a:cubicBezTo>
                    <a:pt x="8581644" y="20447"/>
                    <a:pt x="8577961" y="40132"/>
                    <a:pt x="8573515" y="59690"/>
                  </a:cubicBezTo>
                  <a:cubicBezTo>
                    <a:pt x="8478138" y="485521"/>
                    <a:pt x="8382634" y="911225"/>
                    <a:pt x="8287258" y="1337056"/>
                  </a:cubicBezTo>
                  <a:cubicBezTo>
                    <a:pt x="8146288" y="1966722"/>
                    <a:pt x="8005699" y="2596388"/>
                    <a:pt x="7864602" y="3225927"/>
                  </a:cubicBezTo>
                  <a:cubicBezTo>
                    <a:pt x="7691247" y="3999103"/>
                    <a:pt x="7517384" y="4772152"/>
                    <a:pt x="7344029" y="5545328"/>
                  </a:cubicBezTo>
                  <a:cubicBezTo>
                    <a:pt x="7194677" y="6211443"/>
                    <a:pt x="7045579" y="6877558"/>
                    <a:pt x="6896354" y="7543800"/>
                  </a:cubicBezTo>
                  <a:cubicBezTo>
                    <a:pt x="6765290" y="8129016"/>
                    <a:pt x="6634480" y="8714105"/>
                    <a:pt x="6503162" y="9299194"/>
                  </a:cubicBezTo>
                  <a:cubicBezTo>
                    <a:pt x="6429375" y="9628250"/>
                    <a:pt x="6354953" y="9957181"/>
                    <a:pt x="6280785" y="10286237"/>
                  </a:cubicBezTo>
                  <a:cubicBezTo>
                    <a:pt x="4199382" y="10286237"/>
                    <a:pt x="2118106" y="10286110"/>
                    <a:pt x="36830" y="10286999"/>
                  </a:cubicBezTo>
                  <a:cubicBezTo>
                    <a:pt x="6731" y="10286999"/>
                    <a:pt x="0" y="10280268"/>
                    <a:pt x="0" y="10250043"/>
                  </a:cubicBezTo>
                  <a:cubicBezTo>
                    <a:pt x="762" y="6845681"/>
                    <a:pt x="762" y="3441319"/>
                    <a:pt x="0" y="36957"/>
                  </a:cubicBezTo>
                  <a:cubicBezTo>
                    <a:pt x="0" y="6731"/>
                    <a:pt x="6731" y="0"/>
                    <a:pt x="36830" y="0"/>
                  </a:cubicBezTo>
                  <a:cubicBezTo>
                    <a:pt x="2886456" y="762"/>
                    <a:pt x="5736082" y="762"/>
                    <a:pt x="8585708" y="762"/>
                  </a:cubicBezTo>
                  <a:close/>
                </a:path>
              </a:pathLst>
            </a:custGeom>
            <a:blipFill>
              <a:blip r:embed="rId2"/>
              <a:stretch>
                <a:fillRect l="-39749" t="0" r="-39749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5970178" y="1374998"/>
            <a:ext cx="9870338" cy="7649315"/>
            <a:chOff x="0" y="0"/>
            <a:chExt cx="2599595" cy="20146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99595" cy="2014634"/>
            </a:xfrm>
            <a:custGeom>
              <a:avLst/>
              <a:gdLst/>
              <a:ahLst/>
              <a:cxnLst/>
              <a:rect r="r" b="b" t="t" l="l"/>
              <a:pathLst>
                <a:path h="2014634" w="2599595">
                  <a:moveTo>
                    <a:pt x="20393" y="0"/>
                  </a:moveTo>
                  <a:lnTo>
                    <a:pt x="2579202" y="0"/>
                  </a:lnTo>
                  <a:cubicBezTo>
                    <a:pt x="2584610" y="0"/>
                    <a:pt x="2589798" y="2149"/>
                    <a:pt x="2593622" y="5973"/>
                  </a:cubicBezTo>
                  <a:cubicBezTo>
                    <a:pt x="2597447" y="9798"/>
                    <a:pt x="2599595" y="14985"/>
                    <a:pt x="2599595" y="20393"/>
                  </a:cubicBezTo>
                  <a:lnTo>
                    <a:pt x="2599595" y="1994241"/>
                  </a:lnTo>
                  <a:cubicBezTo>
                    <a:pt x="2599595" y="2005504"/>
                    <a:pt x="2590465" y="2014634"/>
                    <a:pt x="2579202" y="2014634"/>
                  </a:cubicBezTo>
                  <a:lnTo>
                    <a:pt x="20393" y="2014634"/>
                  </a:lnTo>
                  <a:cubicBezTo>
                    <a:pt x="14985" y="2014634"/>
                    <a:pt x="9798" y="2012486"/>
                    <a:pt x="5973" y="2008661"/>
                  </a:cubicBezTo>
                  <a:cubicBezTo>
                    <a:pt x="2149" y="2004837"/>
                    <a:pt x="0" y="1999650"/>
                    <a:pt x="0" y="1994241"/>
                  </a:cubicBezTo>
                  <a:lnTo>
                    <a:pt x="0" y="20393"/>
                  </a:lnTo>
                  <a:cubicBezTo>
                    <a:pt x="0" y="14985"/>
                    <a:pt x="2149" y="9798"/>
                    <a:pt x="5973" y="5973"/>
                  </a:cubicBezTo>
                  <a:cubicBezTo>
                    <a:pt x="9798" y="2149"/>
                    <a:pt x="14985" y="0"/>
                    <a:pt x="20393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  <a:ln w="38100" cap="rnd">
              <a:solidFill>
                <a:srgbClr val="000000">
                  <a:alpha val="58824"/>
                </a:srgbClr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2599595" cy="20336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9915711" y="4070929"/>
            <a:ext cx="399176" cy="399176"/>
          </a:xfrm>
          <a:custGeom>
            <a:avLst/>
            <a:gdLst/>
            <a:ahLst/>
            <a:cxnLst/>
            <a:rect r="r" b="b" t="t" l="l"/>
            <a:pathLst>
              <a:path h="399176" w="399176">
                <a:moveTo>
                  <a:pt x="0" y="0"/>
                </a:moveTo>
                <a:lnTo>
                  <a:pt x="399176" y="0"/>
                </a:lnTo>
                <a:lnTo>
                  <a:pt x="399176" y="399175"/>
                </a:lnTo>
                <a:lnTo>
                  <a:pt x="0" y="3991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915711" y="4631511"/>
            <a:ext cx="399176" cy="399176"/>
          </a:xfrm>
          <a:custGeom>
            <a:avLst/>
            <a:gdLst/>
            <a:ahLst/>
            <a:cxnLst/>
            <a:rect r="r" b="b" t="t" l="l"/>
            <a:pathLst>
              <a:path h="399176" w="399176">
                <a:moveTo>
                  <a:pt x="0" y="0"/>
                </a:moveTo>
                <a:lnTo>
                  <a:pt x="399176" y="0"/>
                </a:lnTo>
                <a:lnTo>
                  <a:pt x="399176" y="399175"/>
                </a:lnTo>
                <a:lnTo>
                  <a:pt x="0" y="3991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915711" y="5199655"/>
            <a:ext cx="399176" cy="399176"/>
          </a:xfrm>
          <a:custGeom>
            <a:avLst/>
            <a:gdLst/>
            <a:ahLst/>
            <a:cxnLst/>
            <a:rect r="r" b="b" t="t" l="l"/>
            <a:pathLst>
              <a:path h="399176" w="399176">
                <a:moveTo>
                  <a:pt x="0" y="0"/>
                </a:moveTo>
                <a:lnTo>
                  <a:pt x="399176" y="0"/>
                </a:lnTo>
                <a:lnTo>
                  <a:pt x="399176" y="399176"/>
                </a:lnTo>
                <a:lnTo>
                  <a:pt x="0" y="399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6497828" y="2885826"/>
            <a:ext cx="3091921" cy="3079843"/>
            <a:chOff x="0" y="0"/>
            <a:chExt cx="6502400" cy="6477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9"/>
              <a:stretch>
                <a:fillRect l="223" t="-10920" r="223" b="-3533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40506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6208403" y="1682634"/>
            <a:ext cx="9393888" cy="898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91"/>
              </a:lnSpc>
              <a:spcBef>
                <a:spcPct val="0"/>
              </a:spcBef>
            </a:pPr>
            <a:r>
              <a:rPr lang="en-US" sz="5283" spc="184">
                <a:solidFill>
                  <a:srgbClr val="010101"/>
                </a:solidFill>
                <a:latin typeface="Archivo Black"/>
              </a:rPr>
              <a:t>FORMA DE CONTACTO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915711" y="3044613"/>
            <a:ext cx="2706695" cy="422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8"/>
              </a:lnSpc>
            </a:pPr>
            <a:r>
              <a:rPr lang="en-US" sz="2416" spc="-48">
                <a:solidFill>
                  <a:srgbClr val="010101"/>
                </a:solidFill>
                <a:latin typeface="Montserrat Light Bold"/>
              </a:rPr>
              <a:t>Ana López Borra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942142" y="3552387"/>
            <a:ext cx="4069598" cy="347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1"/>
              </a:lnSpc>
            </a:pPr>
            <a:r>
              <a:rPr lang="en-US" sz="2053" spc="16">
                <a:solidFill>
                  <a:srgbClr val="010101"/>
                </a:solidFill>
                <a:latin typeface="Montserrat Light"/>
              </a:rPr>
              <a:t>Coordinadora de Bienestar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452233" y="4593411"/>
            <a:ext cx="4450886" cy="35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56"/>
              </a:lnSpc>
              <a:spcBef>
                <a:spcPct val="0"/>
              </a:spcBef>
            </a:pPr>
            <a:r>
              <a:rPr lang="en-US" sz="2069">
                <a:solidFill>
                  <a:srgbClr val="000000"/>
                </a:solidFill>
                <a:latin typeface="Montserrat Light"/>
              </a:rPr>
              <a:t>alopezborra@educa.madrid.org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452233" y="5217036"/>
            <a:ext cx="4911833" cy="35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56"/>
              </a:lnSpc>
              <a:spcBef>
                <a:spcPct val="0"/>
              </a:spcBef>
            </a:pPr>
            <a:r>
              <a:rPr lang="en-US" sz="2069">
                <a:solidFill>
                  <a:srgbClr val="000000"/>
                </a:solidFill>
                <a:latin typeface="Montserrat Light"/>
              </a:rPr>
              <a:t>CEIPSO. Miguel de Cervantes. Getafe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452233" y="4073009"/>
            <a:ext cx="3559508" cy="35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56"/>
              </a:lnSpc>
              <a:spcBef>
                <a:spcPct val="0"/>
              </a:spcBef>
            </a:pPr>
            <a:r>
              <a:rPr lang="en-US" sz="2069">
                <a:solidFill>
                  <a:srgbClr val="000000"/>
                </a:solidFill>
                <a:latin typeface="Montserrat Light"/>
              </a:rPr>
              <a:t>916-116-198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160254" y="6369019"/>
            <a:ext cx="7866792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Open Sauce Bold"/>
              </a:rPr>
              <a:t>Buzón físico</a:t>
            </a:r>
            <a:r>
              <a:rPr lang="en-US" sz="2199">
                <a:solidFill>
                  <a:srgbClr val="000000"/>
                </a:solidFill>
                <a:latin typeface="Open Sauce"/>
              </a:rPr>
              <a:t>: hay habilitado un buzón físico en la puerta del aula de orientación destinado a  informaciones que el alumnado quiera trasmitir (también se permite de forma anónima)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25483">
            <a:off x="5978889" y="4633519"/>
            <a:ext cx="15026802" cy="1591351"/>
          </a:xfrm>
          <a:custGeom>
            <a:avLst/>
            <a:gdLst/>
            <a:ahLst/>
            <a:cxnLst/>
            <a:rect r="r" b="b" t="t" l="l"/>
            <a:pathLst>
              <a:path h="1591351" w="15026802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495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9046979" y="0"/>
            <a:ext cx="9241021" cy="10396149"/>
            <a:chOff x="0" y="0"/>
            <a:chExt cx="5370413" cy="60417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370413" cy="6041715"/>
            </a:xfrm>
            <a:custGeom>
              <a:avLst/>
              <a:gdLst/>
              <a:ahLst/>
              <a:cxnLst/>
              <a:rect r="r" b="b" t="t" l="l"/>
              <a:pathLst>
                <a:path h="6041715" w="5370413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70413" cy="6041715"/>
            </a:xfrm>
            <a:custGeom>
              <a:avLst/>
              <a:gdLst/>
              <a:ahLst/>
              <a:cxnLst/>
              <a:rect r="r" b="b" t="t" l="l"/>
              <a:pathLst>
                <a:path h="6041715" w="5370413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l="-28947" t="0" r="-28947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4283702"/>
            <a:ext cx="1828744" cy="182874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3950263" y="803081"/>
            <a:ext cx="15859325" cy="2258023"/>
            <a:chOff x="0" y="0"/>
            <a:chExt cx="1537211" cy="21886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37211" cy="218865"/>
            </a:xfrm>
            <a:custGeom>
              <a:avLst/>
              <a:gdLst/>
              <a:ahLst/>
              <a:cxnLst/>
              <a:rect r="r" b="b" t="t" l="l"/>
              <a:pathLst>
                <a:path h="218865" w="1537211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19050"/>
              <a:ext cx="1334011" cy="237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242879" y="4610736"/>
            <a:ext cx="1183553" cy="1174676"/>
          </a:xfrm>
          <a:custGeom>
            <a:avLst/>
            <a:gdLst/>
            <a:ahLst/>
            <a:cxnLst/>
            <a:rect r="r" b="b" t="t" l="l"/>
            <a:pathLst>
              <a:path h="1174676" w="1183553">
                <a:moveTo>
                  <a:pt x="0" y="0"/>
                </a:moveTo>
                <a:lnTo>
                  <a:pt x="1183553" y="0"/>
                </a:lnTo>
                <a:lnTo>
                  <a:pt x="1183553" y="1174676"/>
                </a:lnTo>
                <a:lnTo>
                  <a:pt x="0" y="1174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314533" y="6002964"/>
            <a:ext cx="9498385" cy="3094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17"/>
              </a:lnSpc>
            </a:pPr>
            <a:r>
              <a:rPr lang="en-US" sz="1969" spc="192">
                <a:solidFill>
                  <a:srgbClr val="231F20"/>
                </a:solidFill>
                <a:latin typeface="Montserrat Light"/>
              </a:rPr>
              <a:t>Incide sobre la lucha contra la violencia en la infancia como un imperativo de derechos humanos. </a:t>
            </a:r>
          </a:p>
          <a:p>
            <a:pPr algn="l">
              <a:lnSpc>
                <a:spcPts val="2717"/>
              </a:lnSpc>
            </a:pPr>
          </a:p>
          <a:p>
            <a:pPr algn="l">
              <a:lnSpc>
                <a:spcPts val="2717"/>
              </a:lnSpc>
            </a:pPr>
            <a:r>
              <a:rPr lang="en-US" sz="1969" spc="192">
                <a:solidFill>
                  <a:srgbClr val="231F20"/>
                </a:solidFill>
                <a:latin typeface="Montserrat Light"/>
              </a:rPr>
              <a:t>Expone que es esencial asegurar y promover el respeto de la dignidad humana e integridad física y psicológica, mediante la prevención de toda forma de violencia.</a:t>
            </a:r>
          </a:p>
          <a:p>
            <a:pPr algn="l">
              <a:lnSpc>
                <a:spcPts val="2717"/>
              </a:lnSpc>
            </a:pPr>
          </a:p>
          <a:p>
            <a:pPr algn="l" marL="0" indent="0" lvl="0">
              <a:lnSpc>
                <a:spcPts val="2717"/>
              </a:lnSpc>
              <a:spcBef>
                <a:spcPct val="0"/>
              </a:spcBef>
            </a:pPr>
            <a:r>
              <a:rPr lang="en-US" sz="1969" spc="192">
                <a:solidFill>
                  <a:srgbClr val="231F20"/>
                </a:solidFill>
                <a:latin typeface="Montserrat Light"/>
              </a:rPr>
              <a:t>Propone la figura del Coordinador de Bienestar y concreta sus funciones en el artículo 35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22031" y="1304859"/>
            <a:ext cx="7416941" cy="1132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286"/>
              </a:lnSpc>
              <a:spcBef>
                <a:spcPct val="0"/>
              </a:spcBef>
            </a:pPr>
            <a:r>
              <a:rPr lang="en-US" sz="6729" spc="53">
                <a:solidFill>
                  <a:srgbClr val="FFFFFF"/>
                </a:solidFill>
                <a:latin typeface="Archivo Black"/>
              </a:rPr>
              <a:t>NORMATIVA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314533" y="4431295"/>
            <a:ext cx="7720803" cy="1305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76"/>
              </a:lnSpc>
              <a:spcBef>
                <a:spcPct val="0"/>
              </a:spcBef>
            </a:pPr>
            <a:r>
              <a:rPr lang="en-US" sz="2447" spc="239">
                <a:solidFill>
                  <a:srgbClr val="231F20"/>
                </a:solidFill>
                <a:latin typeface="Montserrat Light Bold"/>
              </a:rPr>
              <a:t>Ley Orgánica 8/2021, de 4 de junio, de protección integral a la infancia y la adolescencia frente a la violencia.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55727" y="7409549"/>
            <a:ext cx="3189627" cy="8229600"/>
            <a:chOff x="0" y="0"/>
            <a:chExt cx="840066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40066" cy="2167467"/>
            </a:xfrm>
            <a:custGeom>
              <a:avLst/>
              <a:gdLst/>
              <a:ahLst/>
              <a:cxnLst/>
              <a:rect r="r" b="b" t="t" l="l"/>
              <a:pathLst>
                <a:path h="2167467" w="840066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262700" y="6172200"/>
            <a:ext cx="3189627" cy="8229600"/>
            <a:chOff x="0" y="0"/>
            <a:chExt cx="840066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40066" cy="2167467"/>
            </a:xfrm>
            <a:custGeom>
              <a:avLst/>
              <a:gdLst/>
              <a:ahLst/>
              <a:cxnLst/>
              <a:rect r="r" b="b" t="t" l="l"/>
              <a:pathLst>
                <a:path h="2167467" w="840066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069673" y="4761565"/>
            <a:ext cx="3189627" cy="8229600"/>
            <a:chOff x="0" y="0"/>
            <a:chExt cx="840066" cy="216746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40066" cy="2167467"/>
            </a:xfrm>
            <a:custGeom>
              <a:avLst/>
              <a:gdLst/>
              <a:ahLst/>
              <a:cxnLst/>
              <a:rect r="r" b="b" t="t" l="l"/>
              <a:pathLst>
                <a:path h="2167467" w="840066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7346192" y="8876365"/>
            <a:ext cx="1345757" cy="1345757"/>
          </a:xfrm>
          <a:custGeom>
            <a:avLst/>
            <a:gdLst/>
            <a:ahLst/>
            <a:cxnLst/>
            <a:rect r="r" b="b" t="t" l="l"/>
            <a:pathLst>
              <a:path h="1345757" w="1345757">
                <a:moveTo>
                  <a:pt x="0" y="0"/>
                </a:moveTo>
                <a:lnTo>
                  <a:pt x="1345757" y="0"/>
                </a:lnTo>
                <a:lnTo>
                  <a:pt x="1345757" y="1345757"/>
                </a:lnTo>
                <a:lnTo>
                  <a:pt x="0" y="13457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151079" y="7851187"/>
            <a:ext cx="1412869" cy="1345757"/>
          </a:xfrm>
          <a:custGeom>
            <a:avLst/>
            <a:gdLst/>
            <a:ahLst/>
            <a:cxnLst/>
            <a:rect r="r" b="b" t="t" l="l"/>
            <a:pathLst>
              <a:path h="1345757" w="1412869">
                <a:moveTo>
                  <a:pt x="0" y="0"/>
                </a:moveTo>
                <a:lnTo>
                  <a:pt x="1412869" y="0"/>
                </a:lnTo>
                <a:lnTo>
                  <a:pt x="1412869" y="1345757"/>
                </a:lnTo>
                <a:lnTo>
                  <a:pt x="0" y="1345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948658" y="6505430"/>
            <a:ext cx="1431657" cy="1345757"/>
          </a:xfrm>
          <a:custGeom>
            <a:avLst/>
            <a:gdLst/>
            <a:ahLst/>
            <a:cxnLst/>
            <a:rect r="r" b="b" t="t" l="l"/>
            <a:pathLst>
              <a:path h="1345757" w="1431657">
                <a:moveTo>
                  <a:pt x="0" y="0"/>
                </a:moveTo>
                <a:lnTo>
                  <a:pt x="1431657" y="0"/>
                </a:lnTo>
                <a:lnTo>
                  <a:pt x="1431657" y="1345757"/>
                </a:lnTo>
                <a:lnTo>
                  <a:pt x="0" y="1345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613767" y="7567467"/>
            <a:ext cx="2810608" cy="1103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80"/>
              </a:lnSpc>
            </a:pPr>
            <a:r>
              <a:rPr lang="en-US" sz="2159" spc="30">
                <a:solidFill>
                  <a:srgbClr val="040506"/>
                </a:solidFill>
                <a:latin typeface="Montserrat Classic"/>
              </a:rPr>
              <a:t>FUNCIONES COORDINADOR BIENESTAR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542800" y="6467330"/>
            <a:ext cx="2629427" cy="1103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80"/>
              </a:lnSpc>
              <a:spcBef>
                <a:spcPct val="0"/>
              </a:spcBef>
            </a:pPr>
            <a:r>
              <a:rPr lang="en-US" sz="2159" spc="30">
                <a:solidFill>
                  <a:srgbClr val="040506"/>
                </a:solidFill>
                <a:latin typeface="Montserrat Classic"/>
              </a:rPr>
              <a:t>PROTOCOLOS DE PREVENCIÓN E INTERVENCIÓN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349773" y="5105400"/>
            <a:ext cx="2629427" cy="1103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80"/>
              </a:lnSpc>
              <a:spcBef>
                <a:spcPct val="0"/>
              </a:spcBef>
            </a:pPr>
            <a:r>
              <a:rPr lang="en-US" sz="2159" spc="30">
                <a:solidFill>
                  <a:srgbClr val="040506"/>
                </a:solidFill>
                <a:latin typeface="Montserrat Classic"/>
              </a:rPr>
              <a:t>ACTIVIDADES PARA PREVENIR LA VIOLENCIA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57312" y="1028700"/>
            <a:ext cx="15591759" cy="8229600"/>
            <a:chOff x="0" y="0"/>
            <a:chExt cx="410647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0647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106471">
                  <a:moveTo>
                    <a:pt x="12413" y="0"/>
                  </a:moveTo>
                  <a:lnTo>
                    <a:pt x="4094058" y="0"/>
                  </a:lnTo>
                  <a:cubicBezTo>
                    <a:pt x="4100914" y="0"/>
                    <a:pt x="4106471" y="5558"/>
                    <a:pt x="4106471" y="12413"/>
                  </a:cubicBezTo>
                  <a:lnTo>
                    <a:pt x="4106471" y="2155053"/>
                  </a:lnTo>
                  <a:cubicBezTo>
                    <a:pt x="4106471" y="2158346"/>
                    <a:pt x="4105164" y="2161503"/>
                    <a:pt x="4102836" y="2163831"/>
                  </a:cubicBezTo>
                  <a:cubicBezTo>
                    <a:pt x="4100507" y="2166159"/>
                    <a:pt x="4097350" y="2167467"/>
                    <a:pt x="4094058" y="2167467"/>
                  </a:cubicBezTo>
                  <a:lnTo>
                    <a:pt x="12413" y="2167467"/>
                  </a:lnTo>
                  <a:cubicBezTo>
                    <a:pt x="9121" y="2167467"/>
                    <a:pt x="5964" y="2166159"/>
                    <a:pt x="3636" y="2163831"/>
                  </a:cubicBezTo>
                  <a:cubicBezTo>
                    <a:pt x="1308" y="2161503"/>
                    <a:pt x="0" y="2158346"/>
                    <a:pt x="0" y="2155053"/>
                  </a:cubicBezTo>
                  <a:lnTo>
                    <a:pt x="0" y="12413"/>
                  </a:lnTo>
                  <a:cubicBezTo>
                    <a:pt x="0" y="9121"/>
                    <a:pt x="1308" y="5964"/>
                    <a:pt x="3636" y="3636"/>
                  </a:cubicBezTo>
                  <a:cubicBezTo>
                    <a:pt x="5964" y="1308"/>
                    <a:pt x="9121" y="0"/>
                    <a:pt x="1241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4106471" cy="21865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500312" y="3136546"/>
            <a:ext cx="3086100" cy="5403053"/>
            <a:chOff x="0" y="0"/>
            <a:chExt cx="812800" cy="142302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1423026"/>
            </a:xfrm>
            <a:custGeom>
              <a:avLst/>
              <a:gdLst/>
              <a:ahLst/>
              <a:cxnLst/>
              <a:rect r="r" b="b" t="t" l="l"/>
              <a:pathLst>
                <a:path h="1423026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372854"/>
                  </a:lnTo>
                  <a:cubicBezTo>
                    <a:pt x="812800" y="1386160"/>
                    <a:pt x="807514" y="1398922"/>
                    <a:pt x="798105" y="1408331"/>
                  </a:cubicBezTo>
                  <a:cubicBezTo>
                    <a:pt x="788695" y="1417740"/>
                    <a:pt x="775934" y="1423026"/>
                    <a:pt x="762627" y="1423026"/>
                  </a:cubicBezTo>
                  <a:lnTo>
                    <a:pt x="50173" y="1423026"/>
                  </a:lnTo>
                  <a:cubicBezTo>
                    <a:pt x="36866" y="1423026"/>
                    <a:pt x="24105" y="1417740"/>
                    <a:pt x="14695" y="1408331"/>
                  </a:cubicBezTo>
                  <a:cubicBezTo>
                    <a:pt x="5286" y="1398922"/>
                    <a:pt x="0" y="1386160"/>
                    <a:pt x="0" y="1372854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1442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2500312" y="4822434"/>
            <a:ext cx="3086100" cy="507624"/>
            <a:chOff x="0" y="0"/>
            <a:chExt cx="812800" cy="13369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133695"/>
            </a:xfrm>
            <a:custGeom>
              <a:avLst/>
              <a:gdLst/>
              <a:ahLst/>
              <a:cxnLst/>
              <a:rect r="r" b="b" t="t" l="l"/>
              <a:pathLst>
                <a:path h="13369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33695"/>
                  </a:lnTo>
                  <a:lnTo>
                    <a:pt x="0" y="1336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9525"/>
              <a:ext cx="812800" cy="1432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9"/>
                </a:lnSpc>
              </a:pPr>
              <a:r>
                <a:rPr lang="en-US" sz="1599">
                  <a:solidFill>
                    <a:srgbClr val="FFFFFF"/>
                  </a:solidFill>
                  <a:latin typeface="Montserrat Classic"/>
                </a:rPr>
                <a:t>PLANES DE FORMACIÓN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900737" y="3136546"/>
            <a:ext cx="3086100" cy="5403053"/>
            <a:chOff x="0" y="0"/>
            <a:chExt cx="812800" cy="142302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1423026"/>
            </a:xfrm>
            <a:custGeom>
              <a:avLst/>
              <a:gdLst/>
              <a:ahLst/>
              <a:cxnLst/>
              <a:rect r="r" b="b" t="t" l="l"/>
              <a:pathLst>
                <a:path h="1423026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372854"/>
                  </a:lnTo>
                  <a:cubicBezTo>
                    <a:pt x="812800" y="1386160"/>
                    <a:pt x="807514" y="1398922"/>
                    <a:pt x="798105" y="1408331"/>
                  </a:cubicBezTo>
                  <a:cubicBezTo>
                    <a:pt x="788695" y="1417740"/>
                    <a:pt x="775934" y="1423026"/>
                    <a:pt x="762627" y="1423026"/>
                  </a:cubicBezTo>
                  <a:lnTo>
                    <a:pt x="50173" y="1423026"/>
                  </a:lnTo>
                  <a:cubicBezTo>
                    <a:pt x="36866" y="1423026"/>
                    <a:pt x="24105" y="1417740"/>
                    <a:pt x="14695" y="1408331"/>
                  </a:cubicBezTo>
                  <a:cubicBezTo>
                    <a:pt x="5286" y="1398922"/>
                    <a:pt x="0" y="1386160"/>
                    <a:pt x="0" y="1372854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12800" cy="1442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900738" y="4822434"/>
            <a:ext cx="3086100" cy="507624"/>
            <a:chOff x="0" y="0"/>
            <a:chExt cx="812800" cy="13369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133695"/>
            </a:xfrm>
            <a:custGeom>
              <a:avLst/>
              <a:gdLst/>
              <a:ahLst/>
              <a:cxnLst/>
              <a:rect r="r" b="b" t="t" l="l"/>
              <a:pathLst>
                <a:path h="13369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33695"/>
                  </a:lnTo>
                  <a:lnTo>
                    <a:pt x="0" y="1336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"/>
              <a:ext cx="812800" cy="1432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9"/>
                </a:lnSpc>
              </a:pPr>
              <a:r>
                <a:rPr lang="en-US" sz="1599">
                  <a:solidFill>
                    <a:srgbClr val="FFFFFF"/>
                  </a:solidFill>
                  <a:latin typeface="Montserrat Classic"/>
                </a:rPr>
                <a:t>COORDINAR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303362" y="3136546"/>
            <a:ext cx="3086100" cy="5403053"/>
            <a:chOff x="0" y="0"/>
            <a:chExt cx="812800" cy="142302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1423026"/>
            </a:xfrm>
            <a:custGeom>
              <a:avLst/>
              <a:gdLst/>
              <a:ahLst/>
              <a:cxnLst/>
              <a:rect r="r" b="b" t="t" l="l"/>
              <a:pathLst>
                <a:path h="1423026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372854"/>
                  </a:lnTo>
                  <a:cubicBezTo>
                    <a:pt x="812800" y="1386160"/>
                    <a:pt x="807514" y="1398922"/>
                    <a:pt x="798105" y="1408331"/>
                  </a:cubicBezTo>
                  <a:cubicBezTo>
                    <a:pt x="788695" y="1417740"/>
                    <a:pt x="775934" y="1423026"/>
                    <a:pt x="762627" y="1423026"/>
                  </a:cubicBezTo>
                  <a:lnTo>
                    <a:pt x="50173" y="1423026"/>
                  </a:lnTo>
                  <a:cubicBezTo>
                    <a:pt x="36866" y="1423026"/>
                    <a:pt x="24105" y="1417740"/>
                    <a:pt x="14695" y="1408331"/>
                  </a:cubicBezTo>
                  <a:cubicBezTo>
                    <a:pt x="5286" y="1398922"/>
                    <a:pt x="0" y="1386160"/>
                    <a:pt x="0" y="1372854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812800" cy="1442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303362" y="4786813"/>
            <a:ext cx="3086100" cy="507624"/>
            <a:chOff x="0" y="0"/>
            <a:chExt cx="812800" cy="13369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133695"/>
            </a:xfrm>
            <a:custGeom>
              <a:avLst/>
              <a:gdLst/>
              <a:ahLst/>
              <a:cxnLst/>
              <a:rect r="r" b="b" t="t" l="l"/>
              <a:pathLst>
                <a:path h="13369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33695"/>
                  </a:lnTo>
                  <a:lnTo>
                    <a:pt x="0" y="1336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9525"/>
              <a:ext cx="812800" cy="1432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9"/>
                </a:lnSpc>
              </a:pPr>
              <a:r>
                <a:rPr lang="en-US" sz="1599">
                  <a:solidFill>
                    <a:srgbClr val="FFFFFF"/>
                  </a:solidFill>
                  <a:latin typeface="Montserrat Classic"/>
                </a:rPr>
                <a:t>IDENTIFICARSE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703787" y="3136546"/>
            <a:ext cx="3086100" cy="5403053"/>
            <a:chOff x="0" y="0"/>
            <a:chExt cx="812800" cy="142302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1423026"/>
            </a:xfrm>
            <a:custGeom>
              <a:avLst/>
              <a:gdLst/>
              <a:ahLst/>
              <a:cxnLst/>
              <a:rect r="r" b="b" t="t" l="l"/>
              <a:pathLst>
                <a:path h="1423026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372854"/>
                  </a:lnTo>
                  <a:cubicBezTo>
                    <a:pt x="812800" y="1386160"/>
                    <a:pt x="807514" y="1398922"/>
                    <a:pt x="798105" y="1408331"/>
                  </a:cubicBezTo>
                  <a:cubicBezTo>
                    <a:pt x="788695" y="1417740"/>
                    <a:pt x="775934" y="1423026"/>
                    <a:pt x="762627" y="1423026"/>
                  </a:cubicBezTo>
                  <a:lnTo>
                    <a:pt x="50173" y="1423026"/>
                  </a:lnTo>
                  <a:cubicBezTo>
                    <a:pt x="36866" y="1423026"/>
                    <a:pt x="24105" y="1417740"/>
                    <a:pt x="14695" y="1408331"/>
                  </a:cubicBezTo>
                  <a:cubicBezTo>
                    <a:pt x="5286" y="1398922"/>
                    <a:pt x="0" y="1386160"/>
                    <a:pt x="0" y="1372854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19050"/>
              <a:ext cx="812800" cy="1442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2703787" y="4777288"/>
            <a:ext cx="3086100" cy="507624"/>
            <a:chOff x="0" y="0"/>
            <a:chExt cx="812800" cy="13369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133695"/>
            </a:xfrm>
            <a:custGeom>
              <a:avLst/>
              <a:gdLst/>
              <a:ahLst/>
              <a:cxnLst/>
              <a:rect r="r" b="b" t="t" l="l"/>
              <a:pathLst>
                <a:path h="13369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33695"/>
                  </a:lnTo>
                  <a:lnTo>
                    <a:pt x="0" y="1336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9525"/>
              <a:ext cx="812800" cy="1432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9"/>
                </a:lnSpc>
              </a:pPr>
              <a:r>
                <a:rPr lang="en-US" sz="1599">
                  <a:solidFill>
                    <a:srgbClr val="FFFFFF"/>
                  </a:solidFill>
                  <a:latin typeface="Montserrat Classic"/>
                </a:rPr>
                <a:t>PROMOVER MEDIDAS</a:t>
              </a: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3307614" y="3446459"/>
            <a:ext cx="1397344" cy="1049278"/>
          </a:xfrm>
          <a:custGeom>
            <a:avLst/>
            <a:gdLst/>
            <a:ahLst/>
            <a:cxnLst/>
            <a:rect r="r" b="b" t="t" l="l"/>
            <a:pathLst>
              <a:path h="1049278" w="1397344">
                <a:moveTo>
                  <a:pt x="0" y="0"/>
                </a:moveTo>
                <a:lnTo>
                  <a:pt x="1397344" y="0"/>
                </a:lnTo>
                <a:lnTo>
                  <a:pt x="1397344" y="1049278"/>
                </a:lnTo>
                <a:lnTo>
                  <a:pt x="0" y="10492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6904242" y="3434303"/>
            <a:ext cx="1079092" cy="1061434"/>
          </a:xfrm>
          <a:custGeom>
            <a:avLst/>
            <a:gdLst/>
            <a:ahLst/>
            <a:cxnLst/>
            <a:rect r="r" b="b" t="t" l="l"/>
            <a:pathLst>
              <a:path h="1061434" w="1079092">
                <a:moveTo>
                  <a:pt x="0" y="0"/>
                </a:moveTo>
                <a:lnTo>
                  <a:pt x="1079091" y="0"/>
                </a:lnTo>
                <a:lnTo>
                  <a:pt x="1079091" y="1061434"/>
                </a:lnTo>
                <a:lnTo>
                  <a:pt x="0" y="10614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0322785" y="3446459"/>
            <a:ext cx="1104762" cy="1127308"/>
          </a:xfrm>
          <a:custGeom>
            <a:avLst/>
            <a:gdLst/>
            <a:ahLst/>
            <a:cxnLst/>
            <a:rect r="r" b="b" t="t" l="l"/>
            <a:pathLst>
              <a:path h="1127308" w="1104762">
                <a:moveTo>
                  <a:pt x="0" y="0"/>
                </a:moveTo>
                <a:lnTo>
                  <a:pt x="1104762" y="0"/>
                </a:lnTo>
                <a:lnTo>
                  <a:pt x="1104762" y="1127308"/>
                </a:lnTo>
                <a:lnTo>
                  <a:pt x="0" y="11273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722962" y="3446459"/>
            <a:ext cx="1180622" cy="1049278"/>
          </a:xfrm>
          <a:custGeom>
            <a:avLst/>
            <a:gdLst/>
            <a:ahLst/>
            <a:cxnLst/>
            <a:rect r="r" b="b" t="t" l="l"/>
            <a:pathLst>
              <a:path h="1049278" w="1180622">
                <a:moveTo>
                  <a:pt x="0" y="0"/>
                </a:moveTo>
                <a:lnTo>
                  <a:pt x="1180622" y="0"/>
                </a:lnTo>
                <a:lnTo>
                  <a:pt x="1180622" y="1049278"/>
                </a:lnTo>
                <a:lnTo>
                  <a:pt x="0" y="1049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3690980" y="1673736"/>
            <a:ext cx="10906040" cy="1142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245"/>
              </a:lnSpc>
              <a:spcBef>
                <a:spcPct val="0"/>
              </a:spcBef>
            </a:pPr>
            <a:r>
              <a:rPr lang="en-US" sz="6699" spc="53">
                <a:solidFill>
                  <a:srgbClr val="010101"/>
                </a:solidFill>
                <a:latin typeface="Archivo Black"/>
              </a:rPr>
              <a:t>FUNCIONES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683335" y="5634858"/>
            <a:ext cx="2722103" cy="1458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55"/>
              </a:lnSpc>
              <a:spcBef>
                <a:spcPct val="0"/>
              </a:spcBef>
            </a:pPr>
            <a:r>
              <a:rPr lang="en-US" sz="1200" spc="117">
                <a:solidFill>
                  <a:srgbClr val="231F20"/>
                </a:solidFill>
                <a:latin typeface="Montserrat Light"/>
              </a:rPr>
              <a:t>Promover planes de formación sobre prevención, detección precoz y protección de los niños, niñas y adolescentes, dirigidos tanto al personal que trabaja en los centros como al alumnado.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036135" y="5634858"/>
            <a:ext cx="2722103" cy="2506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55"/>
              </a:lnSpc>
              <a:spcBef>
                <a:spcPct val="0"/>
              </a:spcBef>
            </a:pPr>
            <a:r>
              <a:rPr lang="en-US" sz="1200" spc="117">
                <a:solidFill>
                  <a:srgbClr val="231F20"/>
                </a:solidFill>
                <a:latin typeface="Montserrat Light"/>
              </a:rPr>
              <a:t>Coordinar, de acuerdo con los protocolos que aprueben las administraciones educativas, los casos que requieran de intervención por parte de los servicios sociales competentes, debiendo informar a las autoridades correspondientes, si se valora necesario y sin perjuicio del deber de comunicación en los casos legalmente previstos.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482138" y="5634858"/>
            <a:ext cx="2722103" cy="2087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55"/>
              </a:lnSpc>
              <a:spcBef>
                <a:spcPct val="0"/>
              </a:spcBef>
            </a:pPr>
            <a:r>
              <a:rPr lang="en-US" sz="1200" spc="117">
                <a:solidFill>
                  <a:srgbClr val="231F20"/>
                </a:solidFill>
                <a:latin typeface="Montserrat Light"/>
              </a:rPr>
              <a:t>Identificarse ante los alumnos y alumnas, ante el personal del centro educativo y, en general, ante la comunidad educativa, como referente principal para las comunicaciones relacionadas con posibles casos de violencia en el propio centro o en su entorno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2884762" y="5634858"/>
            <a:ext cx="2722103" cy="1248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55"/>
              </a:lnSpc>
              <a:spcBef>
                <a:spcPct val="0"/>
              </a:spcBef>
            </a:pPr>
            <a:r>
              <a:rPr lang="en-US" sz="1200" spc="117">
                <a:solidFill>
                  <a:srgbClr val="231F20"/>
                </a:solidFill>
                <a:latin typeface="Montserrat Light"/>
              </a:rPr>
              <a:t>Promover medidas que aseguren el máximo bienestar para los niños, niñas y adolescentes, así como la cultura del buen trato a los mismos.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57312" y="1028700"/>
            <a:ext cx="15591759" cy="8229600"/>
            <a:chOff x="0" y="0"/>
            <a:chExt cx="410647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0647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106471">
                  <a:moveTo>
                    <a:pt x="12413" y="0"/>
                  </a:moveTo>
                  <a:lnTo>
                    <a:pt x="4094058" y="0"/>
                  </a:lnTo>
                  <a:cubicBezTo>
                    <a:pt x="4100914" y="0"/>
                    <a:pt x="4106471" y="5558"/>
                    <a:pt x="4106471" y="12413"/>
                  </a:cubicBezTo>
                  <a:lnTo>
                    <a:pt x="4106471" y="2155053"/>
                  </a:lnTo>
                  <a:cubicBezTo>
                    <a:pt x="4106471" y="2158346"/>
                    <a:pt x="4105164" y="2161503"/>
                    <a:pt x="4102836" y="2163831"/>
                  </a:cubicBezTo>
                  <a:cubicBezTo>
                    <a:pt x="4100507" y="2166159"/>
                    <a:pt x="4097350" y="2167467"/>
                    <a:pt x="4094058" y="2167467"/>
                  </a:cubicBezTo>
                  <a:lnTo>
                    <a:pt x="12413" y="2167467"/>
                  </a:lnTo>
                  <a:cubicBezTo>
                    <a:pt x="9121" y="2167467"/>
                    <a:pt x="5964" y="2166159"/>
                    <a:pt x="3636" y="2163831"/>
                  </a:cubicBezTo>
                  <a:cubicBezTo>
                    <a:pt x="1308" y="2161503"/>
                    <a:pt x="0" y="2158346"/>
                    <a:pt x="0" y="2155053"/>
                  </a:cubicBezTo>
                  <a:lnTo>
                    <a:pt x="0" y="12413"/>
                  </a:lnTo>
                  <a:cubicBezTo>
                    <a:pt x="0" y="9121"/>
                    <a:pt x="1308" y="5964"/>
                    <a:pt x="3636" y="3636"/>
                  </a:cubicBezTo>
                  <a:cubicBezTo>
                    <a:pt x="5964" y="1308"/>
                    <a:pt x="9121" y="0"/>
                    <a:pt x="1241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4106471" cy="21865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500312" y="3136546"/>
            <a:ext cx="3086100" cy="5403053"/>
            <a:chOff x="0" y="0"/>
            <a:chExt cx="812800" cy="142302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1423026"/>
            </a:xfrm>
            <a:custGeom>
              <a:avLst/>
              <a:gdLst/>
              <a:ahLst/>
              <a:cxnLst/>
              <a:rect r="r" b="b" t="t" l="l"/>
              <a:pathLst>
                <a:path h="1423026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372854"/>
                  </a:lnTo>
                  <a:cubicBezTo>
                    <a:pt x="812800" y="1386160"/>
                    <a:pt x="807514" y="1398922"/>
                    <a:pt x="798105" y="1408331"/>
                  </a:cubicBezTo>
                  <a:cubicBezTo>
                    <a:pt x="788695" y="1417740"/>
                    <a:pt x="775934" y="1423026"/>
                    <a:pt x="762627" y="1423026"/>
                  </a:cubicBezTo>
                  <a:lnTo>
                    <a:pt x="50173" y="1423026"/>
                  </a:lnTo>
                  <a:cubicBezTo>
                    <a:pt x="36866" y="1423026"/>
                    <a:pt x="24105" y="1417740"/>
                    <a:pt x="14695" y="1408331"/>
                  </a:cubicBezTo>
                  <a:cubicBezTo>
                    <a:pt x="5286" y="1398922"/>
                    <a:pt x="0" y="1386160"/>
                    <a:pt x="0" y="1372854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1442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2500312" y="4822434"/>
            <a:ext cx="3086100" cy="831474"/>
            <a:chOff x="0" y="0"/>
            <a:chExt cx="812800" cy="2189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218989"/>
            </a:xfrm>
            <a:custGeom>
              <a:avLst/>
              <a:gdLst/>
              <a:ahLst/>
              <a:cxnLst/>
              <a:rect r="r" b="b" t="t" l="l"/>
              <a:pathLst>
                <a:path h="21898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18989"/>
                  </a:lnTo>
                  <a:lnTo>
                    <a:pt x="0" y="21898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9525"/>
              <a:ext cx="812800" cy="2285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9"/>
                </a:lnSpc>
              </a:pPr>
              <a:r>
                <a:rPr lang="en-US" sz="1599">
                  <a:solidFill>
                    <a:srgbClr val="FFFFFF"/>
                  </a:solidFill>
                  <a:latin typeface="Montserrat Classic"/>
                </a:rPr>
                <a:t>FOMENTAR LA RESOLUCIÓN PACÍFICA DE CONFLICTOS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900737" y="3136546"/>
            <a:ext cx="3086100" cy="5403053"/>
            <a:chOff x="0" y="0"/>
            <a:chExt cx="812800" cy="142302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1423026"/>
            </a:xfrm>
            <a:custGeom>
              <a:avLst/>
              <a:gdLst/>
              <a:ahLst/>
              <a:cxnLst/>
              <a:rect r="r" b="b" t="t" l="l"/>
              <a:pathLst>
                <a:path h="1423026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372854"/>
                  </a:lnTo>
                  <a:cubicBezTo>
                    <a:pt x="812800" y="1386160"/>
                    <a:pt x="807514" y="1398922"/>
                    <a:pt x="798105" y="1408331"/>
                  </a:cubicBezTo>
                  <a:cubicBezTo>
                    <a:pt x="788695" y="1417740"/>
                    <a:pt x="775934" y="1423026"/>
                    <a:pt x="762627" y="1423026"/>
                  </a:cubicBezTo>
                  <a:lnTo>
                    <a:pt x="50173" y="1423026"/>
                  </a:lnTo>
                  <a:cubicBezTo>
                    <a:pt x="36866" y="1423026"/>
                    <a:pt x="24105" y="1417740"/>
                    <a:pt x="14695" y="1408331"/>
                  </a:cubicBezTo>
                  <a:cubicBezTo>
                    <a:pt x="5286" y="1398922"/>
                    <a:pt x="0" y="1386160"/>
                    <a:pt x="0" y="1372854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12800" cy="1442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900738" y="4822434"/>
            <a:ext cx="3086100" cy="831474"/>
            <a:chOff x="0" y="0"/>
            <a:chExt cx="812800" cy="21898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218989"/>
            </a:xfrm>
            <a:custGeom>
              <a:avLst/>
              <a:gdLst/>
              <a:ahLst/>
              <a:cxnLst/>
              <a:rect r="r" b="b" t="t" l="l"/>
              <a:pathLst>
                <a:path h="21898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18989"/>
                  </a:lnTo>
                  <a:lnTo>
                    <a:pt x="0" y="21898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"/>
              <a:ext cx="812800" cy="2285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9"/>
                </a:lnSpc>
              </a:pPr>
              <a:r>
                <a:rPr lang="en-US" sz="1599">
                  <a:solidFill>
                    <a:srgbClr val="FFFFFF"/>
                  </a:solidFill>
                  <a:latin typeface="Montserrat Classic"/>
                </a:rPr>
                <a:t>INFORMAR SOBRE PROTOCOLOS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303362" y="3136546"/>
            <a:ext cx="3086100" cy="5403053"/>
            <a:chOff x="0" y="0"/>
            <a:chExt cx="812800" cy="142302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1423026"/>
            </a:xfrm>
            <a:custGeom>
              <a:avLst/>
              <a:gdLst/>
              <a:ahLst/>
              <a:cxnLst/>
              <a:rect r="r" b="b" t="t" l="l"/>
              <a:pathLst>
                <a:path h="1423026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372854"/>
                  </a:lnTo>
                  <a:cubicBezTo>
                    <a:pt x="812800" y="1386160"/>
                    <a:pt x="807514" y="1398922"/>
                    <a:pt x="798105" y="1408331"/>
                  </a:cubicBezTo>
                  <a:cubicBezTo>
                    <a:pt x="788695" y="1417740"/>
                    <a:pt x="775934" y="1423026"/>
                    <a:pt x="762627" y="1423026"/>
                  </a:cubicBezTo>
                  <a:lnTo>
                    <a:pt x="50173" y="1423026"/>
                  </a:lnTo>
                  <a:cubicBezTo>
                    <a:pt x="36866" y="1423026"/>
                    <a:pt x="24105" y="1417740"/>
                    <a:pt x="14695" y="1408331"/>
                  </a:cubicBezTo>
                  <a:cubicBezTo>
                    <a:pt x="5286" y="1398922"/>
                    <a:pt x="0" y="1386160"/>
                    <a:pt x="0" y="1372854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812800" cy="1442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303362" y="4786813"/>
            <a:ext cx="3086100" cy="867095"/>
            <a:chOff x="0" y="0"/>
            <a:chExt cx="812800" cy="22837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228371"/>
            </a:xfrm>
            <a:custGeom>
              <a:avLst/>
              <a:gdLst/>
              <a:ahLst/>
              <a:cxnLst/>
              <a:rect r="r" b="b" t="t" l="l"/>
              <a:pathLst>
                <a:path h="22837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28371"/>
                  </a:lnTo>
                  <a:lnTo>
                    <a:pt x="0" y="22837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9525"/>
              <a:ext cx="812800" cy="2378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9"/>
                </a:lnSpc>
              </a:pPr>
              <a:r>
                <a:rPr lang="en-US" sz="1599">
                  <a:solidFill>
                    <a:srgbClr val="FFFFFF"/>
                  </a:solidFill>
                  <a:latin typeface="Montserrat Classic"/>
                </a:rPr>
                <a:t>FOMENTAR EL RESPETO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703787" y="3136546"/>
            <a:ext cx="3086100" cy="5403053"/>
            <a:chOff x="0" y="0"/>
            <a:chExt cx="812800" cy="142302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1423026"/>
            </a:xfrm>
            <a:custGeom>
              <a:avLst/>
              <a:gdLst/>
              <a:ahLst/>
              <a:cxnLst/>
              <a:rect r="r" b="b" t="t" l="l"/>
              <a:pathLst>
                <a:path h="1423026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372854"/>
                  </a:lnTo>
                  <a:cubicBezTo>
                    <a:pt x="812800" y="1386160"/>
                    <a:pt x="807514" y="1398922"/>
                    <a:pt x="798105" y="1408331"/>
                  </a:cubicBezTo>
                  <a:cubicBezTo>
                    <a:pt x="788695" y="1417740"/>
                    <a:pt x="775934" y="1423026"/>
                    <a:pt x="762627" y="1423026"/>
                  </a:cubicBezTo>
                  <a:lnTo>
                    <a:pt x="50173" y="1423026"/>
                  </a:lnTo>
                  <a:cubicBezTo>
                    <a:pt x="36866" y="1423026"/>
                    <a:pt x="24105" y="1417740"/>
                    <a:pt x="14695" y="1408331"/>
                  </a:cubicBezTo>
                  <a:cubicBezTo>
                    <a:pt x="5286" y="1398922"/>
                    <a:pt x="0" y="1386160"/>
                    <a:pt x="0" y="1372854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19050"/>
              <a:ext cx="812800" cy="1442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2703787" y="4777288"/>
            <a:ext cx="3086100" cy="876620"/>
            <a:chOff x="0" y="0"/>
            <a:chExt cx="812800" cy="230879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230879"/>
            </a:xfrm>
            <a:custGeom>
              <a:avLst/>
              <a:gdLst/>
              <a:ahLst/>
              <a:cxnLst/>
              <a:rect r="r" b="b" t="t" l="l"/>
              <a:pathLst>
                <a:path h="23087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30879"/>
                  </a:lnTo>
                  <a:lnTo>
                    <a:pt x="0" y="23087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9525"/>
              <a:ext cx="812800" cy="2404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9"/>
                </a:lnSpc>
              </a:pPr>
              <a:r>
                <a:rPr lang="en-US" sz="1599">
                  <a:solidFill>
                    <a:srgbClr val="FFFFFF"/>
                  </a:solidFill>
                  <a:latin typeface="Montserrat Classic"/>
                </a:rPr>
                <a:t>PLAN DE CONVIVENCIA</a:t>
              </a: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3285764" y="3434303"/>
            <a:ext cx="1515197" cy="1104200"/>
          </a:xfrm>
          <a:custGeom>
            <a:avLst/>
            <a:gdLst/>
            <a:ahLst/>
            <a:cxnLst/>
            <a:rect r="r" b="b" t="t" l="l"/>
            <a:pathLst>
              <a:path h="1104200" w="1515197">
                <a:moveTo>
                  <a:pt x="0" y="0"/>
                </a:moveTo>
                <a:lnTo>
                  <a:pt x="1515197" y="0"/>
                </a:lnTo>
                <a:lnTo>
                  <a:pt x="1515197" y="1104200"/>
                </a:lnTo>
                <a:lnTo>
                  <a:pt x="0" y="1104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6877818" y="3481723"/>
            <a:ext cx="1092044" cy="1092044"/>
          </a:xfrm>
          <a:custGeom>
            <a:avLst/>
            <a:gdLst/>
            <a:ahLst/>
            <a:cxnLst/>
            <a:rect r="r" b="b" t="t" l="l"/>
            <a:pathLst>
              <a:path h="1092044" w="1092044">
                <a:moveTo>
                  <a:pt x="0" y="0"/>
                </a:moveTo>
                <a:lnTo>
                  <a:pt x="1092044" y="0"/>
                </a:lnTo>
                <a:lnTo>
                  <a:pt x="1092044" y="1092044"/>
                </a:lnTo>
                <a:lnTo>
                  <a:pt x="0" y="10920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0415488" y="3434303"/>
            <a:ext cx="859649" cy="1058029"/>
          </a:xfrm>
          <a:custGeom>
            <a:avLst/>
            <a:gdLst/>
            <a:ahLst/>
            <a:cxnLst/>
            <a:rect r="r" b="b" t="t" l="l"/>
            <a:pathLst>
              <a:path h="1058029" w="859649">
                <a:moveTo>
                  <a:pt x="0" y="0"/>
                </a:moveTo>
                <a:lnTo>
                  <a:pt x="859649" y="0"/>
                </a:lnTo>
                <a:lnTo>
                  <a:pt x="859649" y="1058030"/>
                </a:lnTo>
                <a:lnTo>
                  <a:pt x="0" y="1058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818212" y="3434303"/>
            <a:ext cx="1001860" cy="1058029"/>
          </a:xfrm>
          <a:custGeom>
            <a:avLst/>
            <a:gdLst/>
            <a:ahLst/>
            <a:cxnLst/>
            <a:rect r="r" b="b" t="t" l="l"/>
            <a:pathLst>
              <a:path h="1058029" w="1001860">
                <a:moveTo>
                  <a:pt x="0" y="0"/>
                </a:moveTo>
                <a:lnTo>
                  <a:pt x="1001860" y="0"/>
                </a:lnTo>
                <a:lnTo>
                  <a:pt x="1001860" y="1058030"/>
                </a:lnTo>
                <a:lnTo>
                  <a:pt x="0" y="10580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3690980" y="1673736"/>
            <a:ext cx="10906040" cy="1142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245"/>
              </a:lnSpc>
              <a:spcBef>
                <a:spcPct val="0"/>
              </a:spcBef>
            </a:pPr>
            <a:r>
              <a:rPr lang="en-US" sz="6699" spc="53">
                <a:solidFill>
                  <a:srgbClr val="010101"/>
                </a:solidFill>
                <a:latin typeface="Archivo Black"/>
              </a:rPr>
              <a:t>FUNCIONES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683335" y="6123821"/>
            <a:ext cx="2722103" cy="1039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55"/>
              </a:lnSpc>
              <a:spcBef>
                <a:spcPct val="0"/>
              </a:spcBef>
            </a:pPr>
            <a:r>
              <a:rPr lang="en-US" sz="1200" spc="117">
                <a:solidFill>
                  <a:srgbClr val="231F20"/>
                </a:solidFill>
                <a:latin typeface="Montserrat Light"/>
              </a:rPr>
              <a:t>Fomentar entre el personal del centro y el alumnado la utilización de métodos alternativos de resolución pacífica de conflictos.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082736" y="6077650"/>
            <a:ext cx="2722103" cy="1458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55"/>
              </a:lnSpc>
              <a:spcBef>
                <a:spcPct val="0"/>
              </a:spcBef>
            </a:pPr>
            <a:r>
              <a:rPr lang="en-US" sz="1200" spc="117">
                <a:solidFill>
                  <a:srgbClr val="231F20"/>
                </a:solidFill>
                <a:latin typeface="Montserrat Light"/>
              </a:rPr>
              <a:t>Informar al personal del centro sobre los protocolos en materia de prevención y protección de cualquier forma de violencia existentes en su localidad o comunidad autónoma.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514114" y="6077650"/>
            <a:ext cx="2722103" cy="1039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55"/>
              </a:lnSpc>
              <a:spcBef>
                <a:spcPct val="0"/>
              </a:spcBef>
            </a:pPr>
            <a:r>
              <a:rPr lang="en-US" sz="1200" spc="117">
                <a:solidFill>
                  <a:srgbClr val="231F20"/>
                </a:solidFill>
                <a:latin typeface="Montserrat Light"/>
              </a:rPr>
              <a:t>Fomentar el respeto a los alumnos y alumnas con discapacidad o cualquier otra circunstancia de especial vulnerabilidad o diversidad.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2885786" y="6077650"/>
            <a:ext cx="2722103" cy="829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55"/>
              </a:lnSpc>
              <a:spcBef>
                <a:spcPct val="0"/>
              </a:spcBef>
            </a:pPr>
            <a:r>
              <a:rPr lang="en-US" sz="1200" spc="117">
                <a:solidFill>
                  <a:srgbClr val="231F20"/>
                </a:solidFill>
                <a:latin typeface="Montserrat Light"/>
              </a:rPr>
              <a:t>Coordinar con la dirección del centro educativo el plan de convivencia al que se refiere el artículo 31.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57312" y="1028700"/>
            <a:ext cx="15591759" cy="8229600"/>
            <a:chOff x="0" y="0"/>
            <a:chExt cx="4106471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06471" cy="2167467"/>
            </a:xfrm>
            <a:custGeom>
              <a:avLst/>
              <a:gdLst/>
              <a:ahLst/>
              <a:cxnLst/>
              <a:rect r="r" b="b" t="t" l="l"/>
              <a:pathLst>
                <a:path h="2167467" w="4106471">
                  <a:moveTo>
                    <a:pt x="12413" y="0"/>
                  </a:moveTo>
                  <a:lnTo>
                    <a:pt x="4094058" y="0"/>
                  </a:lnTo>
                  <a:cubicBezTo>
                    <a:pt x="4100914" y="0"/>
                    <a:pt x="4106471" y="5558"/>
                    <a:pt x="4106471" y="12413"/>
                  </a:cubicBezTo>
                  <a:lnTo>
                    <a:pt x="4106471" y="2155053"/>
                  </a:lnTo>
                  <a:cubicBezTo>
                    <a:pt x="4106471" y="2158346"/>
                    <a:pt x="4105164" y="2161503"/>
                    <a:pt x="4102836" y="2163831"/>
                  </a:cubicBezTo>
                  <a:cubicBezTo>
                    <a:pt x="4100507" y="2166159"/>
                    <a:pt x="4097350" y="2167467"/>
                    <a:pt x="4094058" y="2167467"/>
                  </a:cubicBezTo>
                  <a:lnTo>
                    <a:pt x="12413" y="2167467"/>
                  </a:lnTo>
                  <a:cubicBezTo>
                    <a:pt x="9121" y="2167467"/>
                    <a:pt x="5964" y="2166159"/>
                    <a:pt x="3636" y="2163831"/>
                  </a:cubicBezTo>
                  <a:cubicBezTo>
                    <a:pt x="1308" y="2161503"/>
                    <a:pt x="0" y="2158346"/>
                    <a:pt x="0" y="2155053"/>
                  </a:cubicBezTo>
                  <a:lnTo>
                    <a:pt x="0" y="12413"/>
                  </a:lnTo>
                  <a:cubicBezTo>
                    <a:pt x="0" y="9121"/>
                    <a:pt x="1308" y="5964"/>
                    <a:pt x="3636" y="3636"/>
                  </a:cubicBezTo>
                  <a:cubicBezTo>
                    <a:pt x="5964" y="1308"/>
                    <a:pt x="9121" y="0"/>
                    <a:pt x="1241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4106471" cy="21865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161908" y="3136546"/>
            <a:ext cx="3086100" cy="5403053"/>
            <a:chOff x="0" y="0"/>
            <a:chExt cx="812800" cy="142302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1423026"/>
            </a:xfrm>
            <a:custGeom>
              <a:avLst/>
              <a:gdLst/>
              <a:ahLst/>
              <a:cxnLst/>
              <a:rect r="r" b="b" t="t" l="l"/>
              <a:pathLst>
                <a:path h="1423026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372854"/>
                  </a:lnTo>
                  <a:cubicBezTo>
                    <a:pt x="812800" y="1386160"/>
                    <a:pt x="807514" y="1398922"/>
                    <a:pt x="798105" y="1408331"/>
                  </a:cubicBezTo>
                  <a:cubicBezTo>
                    <a:pt x="788695" y="1417740"/>
                    <a:pt x="775934" y="1423026"/>
                    <a:pt x="762627" y="1423026"/>
                  </a:cubicBezTo>
                  <a:lnTo>
                    <a:pt x="50173" y="1423026"/>
                  </a:lnTo>
                  <a:cubicBezTo>
                    <a:pt x="36866" y="1423026"/>
                    <a:pt x="24105" y="1417740"/>
                    <a:pt x="14695" y="1408331"/>
                  </a:cubicBezTo>
                  <a:cubicBezTo>
                    <a:pt x="5286" y="1398922"/>
                    <a:pt x="0" y="1386160"/>
                    <a:pt x="0" y="1372854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1442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161908" y="4944863"/>
            <a:ext cx="3086100" cy="888568"/>
            <a:chOff x="0" y="0"/>
            <a:chExt cx="812800" cy="23402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234026"/>
            </a:xfrm>
            <a:custGeom>
              <a:avLst/>
              <a:gdLst/>
              <a:ahLst/>
              <a:cxnLst/>
              <a:rect r="r" b="b" t="t" l="l"/>
              <a:pathLst>
                <a:path h="234026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34026"/>
                  </a:lnTo>
                  <a:lnTo>
                    <a:pt x="0" y="234026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9525"/>
              <a:ext cx="812800" cy="2435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9"/>
                </a:lnSpc>
              </a:pPr>
              <a:r>
                <a:rPr lang="en-US" sz="1599">
                  <a:solidFill>
                    <a:srgbClr val="FFFFFF"/>
                  </a:solidFill>
                  <a:latin typeface="Montserrat Classic"/>
                </a:rPr>
                <a:t>COMUNICACIÓN CON FUERZAS Y SEGURIDAD DEL ESTADO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610142" y="3136546"/>
            <a:ext cx="3086100" cy="5403053"/>
            <a:chOff x="0" y="0"/>
            <a:chExt cx="812800" cy="142302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1423026"/>
            </a:xfrm>
            <a:custGeom>
              <a:avLst/>
              <a:gdLst/>
              <a:ahLst/>
              <a:cxnLst/>
              <a:rect r="r" b="b" t="t" l="l"/>
              <a:pathLst>
                <a:path h="1423026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372854"/>
                  </a:lnTo>
                  <a:cubicBezTo>
                    <a:pt x="812800" y="1386160"/>
                    <a:pt x="807514" y="1398922"/>
                    <a:pt x="798105" y="1408331"/>
                  </a:cubicBezTo>
                  <a:cubicBezTo>
                    <a:pt x="788695" y="1417740"/>
                    <a:pt x="775934" y="1423026"/>
                    <a:pt x="762627" y="1423026"/>
                  </a:cubicBezTo>
                  <a:lnTo>
                    <a:pt x="50173" y="1423026"/>
                  </a:lnTo>
                  <a:cubicBezTo>
                    <a:pt x="36866" y="1423026"/>
                    <a:pt x="24105" y="1417740"/>
                    <a:pt x="14695" y="1408331"/>
                  </a:cubicBezTo>
                  <a:cubicBezTo>
                    <a:pt x="5286" y="1398922"/>
                    <a:pt x="0" y="1386160"/>
                    <a:pt x="0" y="1372854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12800" cy="1442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610142" y="4944863"/>
            <a:ext cx="3086100" cy="888568"/>
            <a:chOff x="0" y="0"/>
            <a:chExt cx="812800" cy="23402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234026"/>
            </a:xfrm>
            <a:custGeom>
              <a:avLst/>
              <a:gdLst/>
              <a:ahLst/>
              <a:cxnLst/>
              <a:rect r="r" b="b" t="t" l="l"/>
              <a:pathLst>
                <a:path h="234026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34026"/>
                  </a:lnTo>
                  <a:lnTo>
                    <a:pt x="0" y="234026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"/>
              <a:ext cx="812800" cy="2435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9"/>
                </a:lnSpc>
              </a:pPr>
              <a:r>
                <a:rPr lang="en-US" sz="1599">
                  <a:solidFill>
                    <a:srgbClr val="FFFFFF"/>
                  </a:solidFill>
                  <a:latin typeface="Montserrat Classic"/>
                </a:rPr>
                <a:t>COMUNICACIÓN CON LAS AGENCIAS DE PROTECCIÓN DE DATOS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922847" y="3136546"/>
            <a:ext cx="3086100" cy="5403053"/>
            <a:chOff x="0" y="0"/>
            <a:chExt cx="812800" cy="142302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1423026"/>
            </a:xfrm>
            <a:custGeom>
              <a:avLst/>
              <a:gdLst/>
              <a:ahLst/>
              <a:cxnLst/>
              <a:rect r="r" b="b" t="t" l="l"/>
              <a:pathLst>
                <a:path h="1423026" w="812800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372854"/>
                  </a:lnTo>
                  <a:cubicBezTo>
                    <a:pt x="812800" y="1386160"/>
                    <a:pt x="807514" y="1398922"/>
                    <a:pt x="798105" y="1408331"/>
                  </a:cubicBezTo>
                  <a:cubicBezTo>
                    <a:pt x="788695" y="1417740"/>
                    <a:pt x="775934" y="1423026"/>
                    <a:pt x="762627" y="1423026"/>
                  </a:cubicBezTo>
                  <a:lnTo>
                    <a:pt x="50173" y="1423026"/>
                  </a:lnTo>
                  <a:cubicBezTo>
                    <a:pt x="36866" y="1423026"/>
                    <a:pt x="24105" y="1417740"/>
                    <a:pt x="14695" y="1408331"/>
                  </a:cubicBezTo>
                  <a:cubicBezTo>
                    <a:pt x="5286" y="1398922"/>
                    <a:pt x="0" y="1386160"/>
                    <a:pt x="0" y="1372854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812800" cy="14420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1922847" y="4944863"/>
            <a:ext cx="3086100" cy="867095"/>
            <a:chOff x="0" y="0"/>
            <a:chExt cx="812800" cy="22837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228371"/>
            </a:xfrm>
            <a:custGeom>
              <a:avLst/>
              <a:gdLst/>
              <a:ahLst/>
              <a:cxnLst/>
              <a:rect r="r" b="b" t="t" l="l"/>
              <a:pathLst>
                <a:path h="22837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28371"/>
                  </a:lnTo>
                  <a:lnTo>
                    <a:pt x="0" y="22837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9525"/>
              <a:ext cx="812800" cy="2378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9"/>
                </a:lnSpc>
              </a:pPr>
              <a:r>
                <a:rPr lang="en-US" sz="1599">
                  <a:solidFill>
                    <a:srgbClr val="FFFFFF"/>
                  </a:solidFill>
                  <a:latin typeface="Montserrat Classic"/>
                </a:rPr>
                <a:t>FOMENTAR LA ALIMENTACIÓN SALUDABLE</a:t>
              </a: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2893931" y="3479396"/>
            <a:ext cx="1143931" cy="1098173"/>
          </a:xfrm>
          <a:custGeom>
            <a:avLst/>
            <a:gdLst/>
            <a:ahLst/>
            <a:cxnLst/>
            <a:rect r="r" b="b" t="t" l="l"/>
            <a:pathLst>
              <a:path h="1098173" w="1143931">
                <a:moveTo>
                  <a:pt x="0" y="0"/>
                </a:moveTo>
                <a:lnTo>
                  <a:pt x="1143931" y="0"/>
                </a:lnTo>
                <a:lnTo>
                  <a:pt x="1143931" y="1098174"/>
                </a:lnTo>
                <a:lnTo>
                  <a:pt x="0" y="1098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8624696" y="3479396"/>
            <a:ext cx="1056992" cy="1098173"/>
          </a:xfrm>
          <a:custGeom>
            <a:avLst/>
            <a:gdLst/>
            <a:ahLst/>
            <a:cxnLst/>
            <a:rect r="r" b="b" t="t" l="l"/>
            <a:pathLst>
              <a:path h="1098173" w="1056992">
                <a:moveTo>
                  <a:pt x="0" y="0"/>
                </a:moveTo>
                <a:lnTo>
                  <a:pt x="1056992" y="0"/>
                </a:lnTo>
                <a:lnTo>
                  <a:pt x="1056992" y="1098174"/>
                </a:lnTo>
                <a:lnTo>
                  <a:pt x="0" y="10981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4312967" y="3479396"/>
            <a:ext cx="783982" cy="1104200"/>
          </a:xfrm>
          <a:custGeom>
            <a:avLst/>
            <a:gdLst/>
            <a:ahLst/>
            <a:cxnLst/>
            <a:rect r="r" b="b" t="t" l="l"/>
            <a:pathLst>
              <a:path h="1104200" w="783982">
                <a:moveTo>
                  <a:pt x="0" y="0"/>
                </a:moveTo>
                <a:lnTo>
                  <a:pt x="783982" y="0"/>
                </a:lnTo>
                <a:lnTo>
                  <a:pt x="783982" y="1104200"/>
                </a:lnTo>
                <a:lnTo>
                  <a:pt x="0" y="11042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3690980" y="1673736"/>
            <a:ext cx="10906040" cy="1142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245"/>
              </a:lnSpc>
              <a:spcBef>
                <a:spcPct val="0"/>
              </a:spcBef>
            </a:pPr>
            <a:r>
              <a:rPr lang="en-US" sz="6699" spc="53">
                <a:solidFill>
                  <a:srgbClr val="010101"/>
                </a:solidFill>
                <a:latin typeface="Archivo Black"/>
              </a:rPr>
              <a:t>FUNCIONES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297364" y="6077650"/>
            <a:ext cx="2722103" cy="1877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55"/>
              </a:lnSpc>
              <a:spcBef>
                <a:spcPct val="0"/>
              </a:spcBef>
            </a:pPr>
            <a:r>
              <a:rPr lang="en-US" sz="1200" spc="117">
                <a:solidFill>
                  <a:srgbClr val="231F20"/>
                </a:solidFill>
                <a:latin typeface="Montserrat Light"/>
              </a:rPr>
              <a:t>Promover, en aquellas situaciones que supongan un riesgo para la seguridad de las personas menores de edad, la comunicación inmediata por parte del centro educativo a las Fuerzas y Cuerpos de Seguridad del Estado.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792140" y="6077650"/>
            <a:ext cx="2722103" cy="2087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55"/>
              </a:lnSpc>
              <a:spcBef>
                <a:spcPct val="0"/>
              </a:spcBef>
            </a:pPr>
            <a:r>
              <a:rPr lang="en-US" sz="1200" spc="117">
                <a:solidFill>
                  <a:srgbClr val="231F20"/>
                </a:solidFill>
                <a:latin typeface="Montserrat Light"/>
              </a:rPr>
              <a:t>Promover, en aquellas situaciones que puedan implicar un tratamiento ilícito de datos de carácter personal de las personas menores de edad, la comunicación inmediata por parte del centro educativo a las Agencias de Protección de Datos.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104845" y="6077650"/>
            <a:ext cx="2722103" cy="1668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55"/>
              </a:lnSpc>
              <a:spcBef>
                <a:spcPct val="0"/>
              </a:spcBef>
            </a:pPr>
            <a:r>
              <a:rPr lang="en-US" sz="1200" spc="117">
                <a:solidFill>
                  <a:srgbClr val="231F20"/>
                </a:solidFill>
                <a:latin typeface="Montserrat Light"/>
              </a:rPr>
              <a:t>Fomentar que en el centro educativo se lleva a cabo una alimentación saludable y nutritiva que permita a los niños, niñas y adolescentes, en especial a los más vulnerables, llevar una dieta equilibrada.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9552" y="1011797"/>
            <a:ext cx="15694347" cy="1036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40"/>
              </a:lnSpc>
              <a:spcBef>
                <a:spcPct val="0"/>
              </a:spcBef>
            </a:pPr>
            <a:r>
              <a:rPr lang="en-US" sz="3000" spc="105">
                <a:solidFill>
                  <a:srgbClr val="010101"/>
                </a:solidFill>
                <a:latin typeface="Archivo Black"/>
              </a:rPr>
              <a:t>PROTOCOLOS DE PREVENCIÓN E INTERVENCIÓN DE LA MEJORA DE LA CONVIVENCIA Y CLIMA SOCIAL EN LOS CENTROS DOCENTES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2541476" y="5292915"/>
            <a:ext cx="795288" cy="629119"/>
          </a:xfrm>
          <a:custGeom>
            <a:avLst/>
            <a:gdLst/>
            <a:ahLst/>
            <a:cxnLst/>
            <a:rect r="r" b="b" t="t" l="l"/>
            <a:pathLst>
              <a:path h="629119" w="795288">
                <a:moveTo>
                  <a:pt x="0" y="0"/>
                </a:moveTo>
                <a:lnTo>
                  <a:pt x="795288" y="0"/>
                </a:lnTo>
                <a:lnTo>
                  <a:pt x="795288" y="629119"/>
                </a:lnTo>
                <a:lnTo>
                  <a:pt x="0" y="62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162976" y="5979047"/>
            <a:ext cx="1552289" cy="28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6"/>
              </a:lnSpc>
            </a:pPr>
            <a:r>
              <a:rPr lang="en-US" sz="1847" spc="-36">
                <a:solidFill>
                  <a:srgbClr val="F2F4F5"/>
                </a:solidFill>
                <a:latin typeface="Montserrat Light"/>
              </a:rPr>
              <a:t>BORCELLE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486118" y="8030286"/>
            <a:ext cx="849110" cy="827496"/>
          </a:xfrm>
          <a:custGeom>
            <a:avLst/>
            <a:gdLst/>
            <a:ahLst/>
            <a:cxnLst/>
            <a:rect r="r" b="b" t="t" l="l"/>
            <a:pathLst>
              <a:path h="827496" w="849110">
                <a:moveTo>
                  <a:pt x="0" y="0"/>
                </a:moveTo>
                <a:lnTo>
                  <a:pt x="849110" y="0"/>
                </a:lnTo>
                <a:lnTo>
                  <a:pt x="849110" y="827497"/>
                </a:lnTo>
                <a:lnTo>
                  <a:pt x="0" y="827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628887" y="7989290"/>
            <a:ext cx="899568" cy="868492"/>
          </a:xfrm>
          <a:custGeom>
            <a:avLst/>
            <a:gdLst/>
            <a:ahLst/>
            <a:cxnLst/>
            <a:rect r="r" b="b" t="t" l="l"/>
            <a:pathLst>
              <a:path h="868492" w="899568">
                <a:moveTo>
                  <a:pt x="0" y="0"/>
                </a:moveTo>
                <a:lnTo>
                  <a:pt x="899568" y="0"/>
                </a:lnTo>
                <a:lnTo>
                  <a:pt x="899568" y="868493"/>
                </a:lnTo>
                <a:lnTo>
                  <a:pt x="0" y="8684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97481" y="4856035"/>
            <a:ext cx="2246916" cy="845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spc="-31">
                <a:solidFill>
                  <a:srgbClr val="010101"/>
                </a:solidFill>
                <a:latin typeface="Montserrat Light Bold"/>
              </a:rPr>
              <a:t>Comportamiento/consumo adictivo sin sustancias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97481" y="5893459"/>
            <a:ext cx="2246916" cy="2302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5"/>
              </a:lnSpc>
              <a:spcBef>
                <a:spcPct val="0"/>
              </a:spcBef>
            </a:pPr>
            <a:r>
              <a:rPr lang="en-US" sz="1218">
                <a:solidFill>
                  <a:srgbClr val="010101"/>
                </a:solidFill>
                <a:latin typeface="Montserrat Light"/>
              </a:rPr>
              <a:t>Prevención ante una situación de posible riesgo, sospecha o evidencia de comportamiento/consumo adictivo SIN sustancias por los alumnos de los centros educativos no universitarios (pantallas -internet, redes sociales, móvil-; videojuegos y ciber juegos; apuestas y, pornografía)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71596" y="3495917"/>
            <a:ext cx="898685" cy="892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sz="4982" spc="-99">
                <a:solidFill>
                  <a:srgbClr val="010101"/>
                </a:solidFill>
                <a:latin typeface="Montserrat Light Bold"/>
              </a:rPr>
              <a:t>01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729812" y="4921980"/>
            <a:ext cx="2246916" cy="342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1"/>
              </a:lnSpc>
              <a:spcBef>
                <a:spcPct val="0"/>
              </a:spcBef>
            </a:pPr>
            <a:r>
              <a:rPr lang="en-US" sz="1887" spc="-37">
                <a:solidFill>
                  <a:srgbClr val="010101"/>
                </a:solidFill>
                <a:latin typeface="Montserrat Light Bold"/>
              </a:rPr>
              <a:t>Agresión sexual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729812" y="5959997"/>
            <a:ext cx="2246916" cy="1254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5"/>
              </a:lnSpc>
              <a:spcBef>
                <a:spcPct val="0"/>
              </a:spcBef>
            </a:pPr>
            <a:r>
              <a:rPr lang="en-US" sz="1218">
                <a:solidFill>
                  <a:srgbClr val="010101"/>
                </a:solidFill>
                <a:latin typeface="Montserrat Light"/>
              </a:rPr>
              <a:t>Prevención ante una situación de posible riesgo, sospecha o evidencia de agresión sexual de los alumnos de los centros educativos no universitarios.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849674" y="3486392"/>
            <a:ext cx="898685" cy="88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sz="4982" spc="-99">
                <a:solidFill>
                  <a:srgbClr val="010101"/>
                </a:solidFill>
                <a:latin typeface="Montserrat Light Bold"/>
              </a:rPr>
              <a:t>02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175559" y="4921980"/>
            <a:ext cx="2246916" cy="685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1"/>
              </a:lnSpc>
              <a:spcBef>
                <a:spcPct val="0"/>
              </a:spcBef>
            </a:pPr>
            <a:r>
              <a:rPr lang="en-US" sz="1887" spc="-37">
                <a:solidFill>
                  <a:srgbClr val="010101"/>
                </a:solidFill>
                <a:latin typeface="Montserrat Light Bold"/>
              </a:rPr>
              <a:t>Grupos juveniles violentos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189846" y="5937371"/>
            <a:ext cx="2246916" cy="1674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5"/>
              </a:lnSpc>
            </a:pPr>
            <a:r>
              <a:rPr lang="en-US" sz="1218">
                <a:solidFill>
                  <a:srgbClr val="010101"/>
                </a:solidFill>
                <a:latin typeface="Montserrat Light"/>
              </a:rPr>
              <a:t>Prevención ante una situación de posible riesgo, sospecha o evidencia de pertenencia a grupos juveniles violentos de los alumnos de los centros educativos no universitarios</a:t>
            </a:r>
          </a:p>
          <a:p>
            <a:pPr algn="ctr">
              <a:lnSpc>
                <a:spcPts val="1705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6403200" y="3495917"/>
            <a:ext cx="898685" cy="88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sz="4982" spc="-99">
                <a:solidFill>
                  <a:srgbClr val="010101"/>
                </a:solidFill>
                <a:latin typeface="Montserrat Light Bold"/>
              </a:rPr>
              <a:t>03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269109" y="4805914"/>
            <a:ext cx="2246916" cy="685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1"/>
              </a:lnSpc>
              <a:spcBef>
                <a:spcPct val="0"/>
              </a:spcBef>
            </a:pPr>
            <a:r>
              <a:rPr lang="en-US" sz="1887" spc="-37">
                <a:solidFill>
                  <a:srgbClr val="010101"/>
                </a:solidFill>
                <a:latin typeface="Montserrat Light Bold"/>
              </a:rPr>
              <a:t>Violencia en alumnado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282610" y="5921897"/>
            <a:ext cx="2246916" cy="1254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5"/>
              </a:lnSpc>
              <a:spcBef>
                <a:spcPct val="0"/>
              </a:spcBef>
            </a:pPr>
            <a:r>
              <a:rPr lang="en-US" sz="1218">
                <a:solidFill>
                  <a:srgbClr val="010101"/>
                </a:solidFill>
                <a:latin typeface="Montserrat Light"/>
              </a:rPr>
              <a:t>Prevención ante una situación de posible riesgo, sospecha o evidencia de violencia en alumnado de los centros educativos no universitarios.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956726" y="3486392"/>
            <a:ext cx="898685" cy="88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sz="4982" spc="-99">
                <a:solidFill>
                  <a:srgbClr val="010101"/>
                </a:solidFill>
                <a:latin typeface="Montserrat Light Bold"/>
              </a:rPr>
              <a:t>04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819595" y="4776940"/>
            <a:ext cx="2246916" cy="685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1"/>
              </a:lnSpc>
              <a:spcBef>
                <a:spcPct val="0"/>
              </a:spcBef>
            </a:pPr>
            <a:r>
              <a:rPr lang="en-US" sz="1887" spc="-37">
                <a:solidFill>
                  <a:srgbClr val="010101"/>
                </a:solidFill>
                <a:latin typeface="Montserrat Light Bold"/>
              </a:rPr>
              <a:t>Violencia de género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819595" y="5921897"/>
            <a:ext cx="2246916" cy="1254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5"/>
              </a:lnSpc>
              <a:spcBef>
                <a:spcPct val="0"/>
              </a:spcBef>
            </a:pPr>
            <a:r>
              <a:rPr lang="en-US" sz="1218">
                <a:solidFill>
                  <a:srgbClr val="010101"/>
                </a:solidFill>
                <a:latin typeface="Montserrat Light"/>
              </a:rPr>
              <a:t>Prevención ante una situación de posible riesgo, sospecha o evidencia de violencia de género en alumnos de los centros educativos no universitarios.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493710" y="3481629"/>
            <a:ext cx="898685" cy="892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sz="4982" spc="-99">
                <a:solidFill>
                  <a:srgbClr val="010101"/>
                </a:solidFill>
                <a:latin typeface="Montserrat Light Bold"/>
              </a:rPr>
              <a:t>05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292125" y="5893459"/>
            <a:ext cx="2246916" cy="1674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5"/>
              </a:lnSpc>
              <a:spcBef>
                <a:spcPct val="0"/>
              </a:spcBef>
            </a:pPr>
            <a:r>
              <a:rPr lang="en-US" sz="1218">
                <a:solidFill>
                  <a:srgbClr val="010101"/>
                </a:solidFill>
                <a:latin typeface="Montserrat Light"/>
              </a:rPr>
              <a:t>Prevención ante una situación de posible riesgo, sospecha o evidencia de consumo de sustancias adictivas por los alumnos de los centros educativos no universitarios (alcohol, drogas, tabaco)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764655" y="5937371"/>
            <a:ext cx="2246916" cy="626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5"/>
              </a:lnSpc>
              <a:spcBef>
                <a:spcPct val="0"/>
              </a:spcBef>
            </a:pPr>
            <a:r>
              <a:rPr lang="en-US" sz="1218">
                <a:solidFill>
                  <a:srgbClr val="010101"/>
                </a:solidFill>
                <a:latin typeface="Montserrat Light"/>
              </a:rPr>
              <a:t>Prevención del riesgo de conducta suicida y autolesiones del alumnado.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292125" y="4750530"/>
            <a:ext cx="2246916" cy="685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1"/>
              </a:lnSpc>
              <a:spcBef>
                <a:spcPct val="0"/>
              </a:spcBef>
            </a:pPr>
            <a:r>
              <a:rPr lang="en-US" sz="1887" spc="-37">
                <a:solidFill>
                  <a:srgbClr val="010101"/>
                </a:solidFill>
                <a:latin typeface="Montserrat Light Bold"/>
              </a:rPr>
              <a:t>Consumo de sustancias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764655" y="4750530"/>
            <a:ext cx="2246916" cy="685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1"/>
              </a:lnSpc>
              <a:spcBef>
                <a:spcPct val="0"/>
              </a:spcBef>
            </a:pPr>
            <a:r>
              <a:rPr lang="en-US" sz="1887" spc="-37">
                <a:solidFill>
                  <a:srgbClr val="010101"/>
                </a:solidFill>
                <a:latin typeface="Montserrat Light Bold"/>
              </a:rPr>
              <a:t>Conducta suicida y autolesiones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966241" y="3481629"/>
            <a:ext cx="898685" cy="88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sz="4982" spc="-99">
                <a:solidFill>
                  <a:srgbClr val="010101"/>
                </a:solidFill>
                <a:latin typeface="Montserrat Light Bold"/>
              </a:rPr>
              <a:t>06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6438771" y="3495917"/>
            <a:ext cx="898685" cy="88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sz="4982" spc="-99">
                <a:solidFill>
                  <a:srgbClr val="010101"/>
                </a:solidFill>
                <a:latin typeface="Montserrat Light Bold"/>
              </a:rPr>
              <a:t>07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8599743" y="-4717334"/>
            <a:ext cx="1088513" cy="18288000"/>
            <a:chOff x="0" y="0"/>
            <a:chExt cx="286687" cy="481659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6687" cy="4816592"/>
            </a:xfrm>
            <a:custGeom>
              <a:avLst/>
              <a:gdLst/>
              <a:ahLst/>
              <a:cxnLst/>
              <a:rect r="r" b="b" t="t" l="l"/>
              <a:pathLst>
                <a:path h="4816592" w="286687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true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7900" y="0"/>
            <a:ext cx="18270100" cy="4165455"/>
          </a:xfrm>
          <a:custGeom>
            <a:avLst/>
            <a:gdLst/>
            <a:ahLst/>
            <a:cxnLst/>
            <a:rect r="r" b="b" t="t" l="l"/>
            <a:pathLst>
              <a:path h="4165455" w="18270100">
                <a:moveTo>
                  <a:pt x="0" y="0"/>
                </a:moveTo>
                <a:lnTo>
                  <a:pt x="18270100" y="0"/>
                </a:lnTo>
                <a:lnTo>
                  <a:pt x="18270100" y="4165455"/>
                </a:lnTo>
                <a:lnTo>
                  <a:pt x="0" y="416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6111" r="0" b="-96111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31253" y="5653166"/>
            <a:ext cx="16643395" cy="312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80"/>
              </a:lnSpc>
              <a:spcBef>
                <a:spcPct val="0"/>
              </a:spcBef>
            </a:pPr>
            <a:r>
              <a:rPr lang="en-US" sz="6000" spc="210">
                <a:solidFill>
                  <a:srgbClr val="000000"/>
                </a:solidFill>
                <a:latin typeface="Archivo Black"/>
              </a:rPr>
              <a:t>ACTIVIDADES A DESARROLLAR DURANTE EL CURSO PARA PREVENIR LA VIOLENCIA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66425" y="3595712"/>
            <a:ext cx="2578727" cy="1432874"/>
            <a:chOff x="0" y="0"/>
            <a:chExt cx="4159440" cy="2311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59377" cy="2311146"/>
            </a:xfrm>
            <a:custGeom>
              <a:avLst/>
              <a:gdLst/>
              <a:ahLst/>
              <a:cxnLst/>
              <a:rect r="r" b="b" t="t" l="l"/>
              <a:pathLst>
                <a:path h="2311146" w="4159377">
                  <a:moveTo>
                    <a:pt x="4159377" y="1243076"/>
                  </a:moveTo>
                  <a:cubicBezTo>
                    <a:pt x="3182874" y="1031875"/>
                    <a:pt x="3182874" y="1031875"/>
                    <a:pt x="3182874" y="1031875"/>
                  </a:cubicBezTo>
                  <a:cubicBezTo>
                    <a:pt x="3315462" y="905129"/>
                    <a:pt x="3315462" y="905129"/>
                    <a:pt x="3315462" y="905129"/>
                  </a:cubicBezTo>
                  <a:cubicBezTo>
                    <a:pt x="2959862" y="573278"/>
                    <a:pt x="2489581" y="374142"/>
                    <a:pt x="1965198" y="374142"/>
                  </a:cubicBezTo>
                  <a:cubicBezTo>
                    <a:pt x="886079" y="374142"/>
                    <a:pt x="12065" y="1237107"/>
                    <a:pt x="0" y="2311146"/>
                  </a:cubicBezTo>
                  <a:cubicBezTo>
                    <a:pt x="12065" y="1031875"/>
                    <a:pt x="1054989" y="0"/>
                    <a:pt x="2332863" y="0"/>
                  </a:cubicBezTo>
                  <a:cubicBezTo>
                    <a:pt x="2863342" y="0"/>
                    <a:pt x="3351657" y="175006"/>
                    <a:pt x="3743452" y="476758"/>
                  </a:cubicBezTo>
                  <a:cubicBezTo>
                    <a:pt x="3845941" y="374142"/>
                    <a:pt x="3845941" y="374142"/>
                    <a:pt x="3845941" y="374142"/>
                  </a:cubicBezTo>
                  <a:lnTo>
                    <a:pt x="4159377" y="1243076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11933" y="4312149"/>
            <a:ext cx="2087711" cy="2089050"/>
            <a:chOff x="0" y="0"/>
            <a:chExt cx="3367440" cy="33696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67405" cy="3369564"/>
            </a:xfrm>
            <a:custGeom>
              <a:avLst/>
              <a:gdLst/>
              <a:ahLst/>
              <a:cxnLst/>
              <a:rect r="r" b="b" t="t" l="l"/>
              <a:pathLst>
                <a:path h="3369564" w="3367405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7" id="7"/>
          <p:cNvGrpSpPr/>
          <p:nvPr/>
        </p:nvGrpSpPr>
        <p:grpSpPr>
          <a:xfrm rot="0">
            <a:off x="4048490" y="4275185"/>
            <a:ext cx="2088157" cy="2086818"/>
            <a:chOff x="0" y="0"/>
            <a:chExt cx="3368160" cy="3366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68040" cy="3366008"/>
            </a:xfrm>
            <a:custGeom>
              <a:avLst/>
              <a:gdLst/>
              <a:ahLst/>
              <a:cxnLst/>
              <a:rect r="r" b="b" t="t" l="l"/>
              <a:pathLst>
                <a:path h="3366008" w="3368040">
                  <a:moveTo>
                    <a:pt x="0" y="1683004"/>
                  </a:moveTo>
                  <a:cubicBezTo>
                    <a:pt x="0" y="753491"/>
                    <a:pt x="753999" y="0"/>
                    <a:pt x="1684020" y="0"/>
                  </a:cubicBezTo>
                  <a:cubicBezTo>
                    <a:pt x="2614041" y="0"/>
                    <a:pt x="3368040" y="753491"/>
                    <a:pt x="3368040" y="1683004"/>
                  </a:cubicBezTo>
                  <a:cubicBezTo>
                    <a:pt x="3368040" y="2612517"/>
                    <a:pt x="2614041" y="3366008"/>
                    <a:pt x="1684020" y="3366008"/>
                  </a:cubicBezTo>
                  <a:cubicBezTo>
                    <a:pt x="753999" y="3366008"/>
                    <a:pt x="0" y="2612517"/>
                    <a:pt x="0" y="1683004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873740" y="5772524"/>
            <a:ext cx="2582745" cy="1431089"/>
            <a:chOff x="0" y="0"/>
            <a:chExt cx="4165920" cy="23083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165981" cy="2308352"/>
            </a:xfrm>
            <a:custGeom>
              <a:avLst/>
              <a:gdLst/>
              <a:ahLst/>
              <a:cxnLst/>
              <a:rect r="r" b="b" t="t" l="l"/>
              <a:pathLst>
                <a:path h="2308352" w="4165981">
                  <a:moveTo>
                    <a:pt x="4165981" y="1066800"/>
                  </a:moveTo>
                  <a:cubicBezTo>
                    <a:pt x="3189351" y="1271778"/>
                    <a:pt x="3189351" y="1271778"/>
                    <a:pt x="3189351" y="1271778"/>
                  </a:cubicBezTo>
                  <a:cubicBezTo>
                    <a:pt x="3315970" y="1404366"/>
                    <a:pt x="3315970" y="1404366"/>
                    <a:pt x="3315970" y="1404366"/>
                  </a:cubicBezTo>
                  <a:cubicBezTo>
                    <a:pt x="2966339" y="1735836"/>
                    <a:pt x="2489962" y="1934718"/>
                    <a:pt x="1971548" y="1934718"/>
                  </a:cubicBezTo>
                  <a:cubicBezTo>
                    <a:pt x="892302" y="1934591"/>
                    <a:pt x="18034" y="1072769"/>
                    <a:pt x="0" y="0"/>
                  </a:cubicBezTo>
                  <a:cubicBezTo>
                    <a:pt x="18034" y="1277747"/>
                    <a:pt x="1061085" y="2308352"/>
                    <a:pt x="2339213" y="2308352"/>
                  </a:cubicBezTo>
                  <a:cubicBezTo>
                    <a:pt x="2869692" y="2308352"/>
                    <a:pt x="3358134" y="2133600"/>
                    <a:pt x="3749929" y="1832229"/>
                  </a:cubicBezTo>
                  <a:cubicBezTo>
                    <a:pt x="3852418" y="1934718"/>
                    <a:pt x="3852418" y="1934718"/>
                    <a:pt x="3852418" y="1934718"/>
                  </a:cubicBezTo>
                  <a:lnTo>
                    <a:pt x="4165981" y="1066800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519722" y="3558748"/>
            <a:ext cx="2578727" cy="1432874"/>
            <a:chOff x="0" y="0"/>
            <a:chExt cx="4159440" cy="23112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159377" cy="2311146"/>
            </a:xfrm>
            <a:custGeom>
              <a:avLst/>
              <a:gdLst/>
              <a:ahLst/>
              <a:cxnLst/>
              <a:rect r="r" b="b" t="t" l="l"/>
              <a:pathLst>
                <a:path h="2311146" w="4159377">
                  <a:moveTo>
                    <a:pt x="4159377" y="1243076"/>
                  </a:moveTo>
                  <a:cubicBezTo>
                    <a:pt x="3182874" y="1031875"/>
                    <a:pt x="3182874" y="1031875"/>
                    <a:pt x="3182874" y="1031875"/>
                  </a:cubicBezTo>
                  <a:cubicBezTo>
                    <a:pt x="3315462" y="905129"/>
                    <a:pt x="3315462" y="905129"/>
                    <a:pt x="3315462" y="905129"/>
                  </a:cubicBezTo>
                  <a:cubicBezTo>
                    <a:pt x="2959862" y="573278"/>
                    <a:pt x="2489581" y="374142"/>
                    <a:pt x="1965198" y="374142"/>
                  </a:cubicBezTo>
                  <a:cubicBezTo>
                    <a:pt x="886079" y="374142"/>
                    <a:pt x="12065" y="1237107"/>
                    <a:pt x="0" y="2311146"/>
                  </a:cubicBezTo>
                  <a:cubicBezTo>
                    <a:pt x="12065" y="1031875"/>
                    <a:pt x="1054989" y="0"/>
                    <a:pt x="2332863" y="0"/>
                  </a:cubicBezTo>
                  <a:cubicBezTo>
                    <a:pt x="2863342" y="0"/>
                    <a:pt x="3351657" y="175006"/>
                    <a:pt x="3743452" y="476758"/>
                  </a:cubicBezTo>
                  <a:cubicBezTo>
                    <a:pt x="3845941" y="374142"/>
                    <a:pt x="3845941" y="374142"/>
                    <a:pt x="3845941" y="374142"/>
                  </a:cubicBezTo>
                  <a:lnTo>
                    <a:pt x="4159377" y="1243076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733611" y="4312149"/>
            <a:ext cx="2087711" cy="2089050"/>
            <a:chOff x="0" y="0"/>
            <a:chExt cx="3367440" cy="33696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367405" cy="3369564"/>
            </a:xfrm>
            <a:custGeom>
              <a:avLst/>
              <a:gdLst/>
              <a:ahLst/>
              <a:cxnLst/>
              <a:rect r="r" b="b" t="t" l="l"/>
              <a:pathLst>
                <a:path h="3369564" w="3367405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374674" y="4275185"/>
            <a:ext cx="2088157" cy="2086818"/>
            <a:chOff x="0" y="0"/>
            <a:chExt cx="3368160" cy="3366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368040" cy="3366008"/>
            </a:xfrm>
            <a:custGeom>
              <a:avLst/>
              <a:gdLst/>
              <a:ahLst/>
              <a:cxnLst/>
              <a:rect r="r" b="b" t="t" l="l"/>
              <a:pathLst>
                <a:path h="3366008" w="3368040">
                  <a:moveTo>
                    <a:pt x="0" y="1683004"/>
                  </a:moveTo>
                  <a:cubicBezTo>
                    <a:pt x="0" y="753491"/>
                    <a:pt x="753999" y="0"/>
                    <a:pt x="1684020" y="0"/>
                  </a:cubicBezTo>
                  <a:cubicBezTo>
                    <a:pt x="2614041" y="0"/>
                    <a:pt x="3368040" y="753491"/>
                    <a:pt x="3368040" y="1683004"/>
                  </a:cubicBezTo>
                  <a:cubicBezTo>
                    <a:pt x="3368040" y="2612517"/>
                    <a:pt x="2614041" y="3366008"/>
                    <a:pt x="1684020" y="3366008"/>
                  </a:cubicBezTo>
                  <a:cubicBezTo>
                    <a:pt x="753999" y="3366008"/>
                    <a:pt x="0" y="2612517"/>
                    <a:pt x="0" y="1683004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098449" y="5646459"/>
            <a:ext cx="2582745" cy="1431089"/>
            <a:chOff x="0" y="0"/>
            <a:chExt cx="4165920" cy="230832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165981" cy="2308352"/>
            </a:xfrm>
            <a:custGeom>
              <a:avLst/>
              <a:gdLst/>
              <a:ahLst/>
              <a:cxnLst/>
              <a:rect r="r" b="b" t="t" l="l"/>
              <a:pathLst>
                <a:path h="2308352" w="4165981">
                  <a:moveTo>
                    <a:pt x="4165981" y="1066800"/>
                  </a:moveTo>
                  <a:cubicBezTo>
                    <a:pt x="3189351" y="1271778"/>
                    <a:pt x="3189351" y="1271778"/>
                    <a:pt x="3189351" y="1271778"/>
                  </a:cubicBezTo>
                  <a:cubicBezTo>
                    <a:pt x="3315970" y="1404366"/>
                    <a:pt x="3315970" y="1404366"/>
                    <a:pt x="3315970" y="1404366"/>
                  </a:cubicBezTo>
                  <a:cubicBezTo>
                    <a:pt x="2966339" y="1735836"/>
                    <a:pt x="2489962" y="1934718"/>
                    <a:pt x="1971548" y="1934718"/>
                  </a:cubicBezTo>
                  <a:cubicBezTo>
                    <a:pt x="892302" y="1934591"/>
                    <a:pt x="18034" y="1072769"/>
                    <a:pt x="0" y="0"/>
                  </a:cubicBezTo>
                  <a:cubicBezTo>
                    <a:pt x="18034" y="1277747"/>
                    <a:pt x="1061085" y="2308352"/>
                    <a:pt x="2339213" y="2308352"/>
                  </a:cubicBezTo>
                  <a:cubicBezTo>
                    <a:pt x="2869692" y="2308352"/>
                    <a:pt x="3358134" y="2133600"/>
                    <a:pt x="3749929" y="1832229"/>
                  </a:cubicBezTo>
                  <a:cubicBezTo>
                    <a:pt x="3852418" y="1934718"/>
                    <a:pt x="3852418" y="1934718"/>
                    <a:pt x="3852418" y="1934718"/>
                  </a:cubicBezTo>
                  <a:lnTo>
                    <a:pt x="4165981" y="1066800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1869389" y="3558748"/>
            <a:ext cx="2578727" cy="1432874"/>
            <a:chOff x="0" y="0"/>
            <a:chExt cx="4159440" cy="23112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159377" cy="2311146"/>
            </a:xfrm>
            <a:custGeom>
              <a:avLst/>
              <a:gdLst/>
              <a:ahLst/>
              <a:cxnLst/>
              <a:rect r="r" b="b" t="t" l="l"/>
              <a:pathLst>
                <a:path h="2311146" w="4159377">
                  <a:moveTo>
                    <a:pt x="4159377" y="1243076"/>
                  </a:moveTo>
                  <a:cubicBezTo>
                    <a:pt x="3182874" y="1031875"/>
                    <a:pt x="3182874" y="1031875"/>
                    <a:pt x="3182874" y="1031875"/>
                  </a:cubicBezTo>
                  <a:cubicBezTo>
                    <a:pt x="3315462" y="905129"/>
                    <a:pt x="3315462" y="905129"/>
                    <a:pt x="3315462" y="905129"/>
                  </a:cubicBezTo>
                  <a:cubicBezTo>
                    <a:pt x="2959862" y="573278"/>
                    <a:pt x="2489581" y="374142"/>
                    <a:pt x="1965198" y="374142"/>
                  </a:cubicBezTo>
                  <a:cubicBezTo>
                    <a:pt x="886079" y="374142"/>
                    <a:pt x="12065" y="1237107"/>
                    <a:pt x="0" y="2311146"/>
                  </a:cubicBezTo>
                  <a:cubicBezTo>
                    <a:pt x="12065" y="1031875"/>
                    <a:pt x="1054989" y="0"/>
                    <a:pt x="2332863" y="0"/>
                  </a:cubicBezTo>
                  <a:cubicBezTo>
                    <a:pt x="2863342" y="0"/>
                    <a:pt x="3351657" y="175006"/>
                    <a:pt x="3743452" y="476758"/>
                  </a:cubicBezTo>
                  <a:cubicBezTo>
                    <a:pt x="3845941" y="374142"/>
                    <a:pt x="3845941" y="374142"/>
                    <a:pt x="3845941" y="374142"/>
                  </a:cubicBezTo>
                  <a:lnTo>
                    <a:pt x="4159377" y="1243076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2162204" y="4312149"/>
            <a:ext cx="2087711" cy="2089050"/>
            <a:chOff x="0" y="0"/>
            <a:chExt cx="3367440" cy="33696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367405" cy="3369564"/>
            </a:xfrm>
            <a:custGeom>
              <a:avLst/>
              <a:gdLst/>
              <a:ahLst/>
              <a:cxnLst/>
              <a:rect r="r" b="b" t="t" l="l"/>
              <a:pathLst>
                <a:path h="3369564" w="3367405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4752917" y="4275185"/>
            <a:ext cx="2088157" cy="2086818"/>
            <a:chOff x="0" y="0"/>
            <a:chExt cx="3368160" cy="3366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368040" cy="3366008"/>
            </a:xfrm>
            <a:custGeom>
              <a:avLst/>
              <a:gdLst/>
              <a:ahLst/>
              <a:cxnLst/>
              <a:rect r="r" b="b" t="t" l="l"/>
              <a:pathLst>
                <a:path h="3366008" w="3368040">
                  <a:moveTo>
                    <a:pt x="0" y="1683004"/>
                  </a:moveTo>
                  <a:cubicBezTo>
                    <a:pt x="0" y="753491"/>
                    <a:pt x="753999" y="0"/>
                    <a:pt x="1684020" y="0"/>
                  </a:cubicBezTo>
                  <a:cubicBezTo>
                    <a:pt x="2614041" y="0"/>
                    <a:pt x="3368040" y="753491"/>
                    <a:pt x="3368040" y="1683004"/>
                  </a:cubicBezTo>
                  <a:cubicBezTo>
                    <a:pt x="3368040" y="2612517"/>
                    <a:pt x="2614041" y="3366008"/>
                    <a:pt x="1684020" y="3366008"/>
                  </a:cubicBezTo>
                  <a:cubicBezTo>
                    <a:pt x="753999" y="3366008"/>
                    <a:pt x="0" y="2612517"/>
                    <a:pt x="0" y="1683004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100000"/>
                  </a:srgbClr>
                </a:gs>
                <a:gs pos="100000">
                  <a:srgbClr val="555555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1812547" y="4627402"/>
            <a:ext cx="1286484" cy="1286484"/>
          </a:xfrm>
          <a:custGeom>
            <a:avLst/>
            <a:gdLst/>
            <a:ahLst/>
            <a:cxnLst/>
            <a:rect r="r" b="b" t="t" l="l"/>
            <a:pathLst>
              <a:path h="1286484" w="1286484">
                <a:moveTo>
                  <a:pt x="0" y="0"/>
                </a:moveTo>
                <a:lnTo>
                  <a:pt x="1286484" y="0"/>
                </a:lnTo>
                <a:lnTo>
                  <a:pt x="1286484" y="1286484"/>
                </a:lnTo>
                <a:lnTo>
                  <a:pt x="0" y="1286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4419072" y="4723587"/>
            <a:ext cx="1346994" cy="1266174"/>
          </a:xfrm>
          <a:custGeom>
            <a:avLst/>
            <a:gdLst/>
            <a:ahLst/>
            <a:cxnLst/>
            <a:rect r="r" b="b" t="t" l="l"/>
            <a:pathLst>
              <a:path h="1266174" w="1346994">
                <a:moveTo>
                  <a:pt x="0" y="0"/>
                </a:moveTo>
                <a:lnTo>
                  <a:pt x="1346994" y="0"/>
                </a:lnTo>
                <a:lnTo>
                  <a:pt x="1346994" y="1266175"/>
                </a:lnTo>
                <a:lnTo>
                  <a:pt x="0" y="12661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6980003" y="4896295"/>
            <a:ext cx="1689465" cy="920758"/>
          </a:xfrm>
          <a:custGeom>
            <a:avLst/>
            <a:gdLst/>
            <a:ahLst/>
            <a:cxnLst/>
            <a:rect r="r" b="b" t="t" l="l"/>
            <a:pathLst>
              <a:path h="920758" w="1689465">
                <a:moveTo>
                  <a:pt x="0" y="0"/>
                </a:moveTo>
                <a:lnTo>
                  <a:pt x="1689465" y="0"/>
                </a:lnTo>
                <a:lnTo>
                  <a:pt x="1689465" y="920759"/>
                </a:lnTo>
                <a:lnTo>
                  <a:pt x="0" y="9207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850924" y="4746909"/>
            <a:ext cx="1199714" cy="1219531"/>
          </a:xfrm>
          <a:custGeom>
            <a:avLst/>
            <a:gdLst/>
            <a:ahLst/>
            <a:cxnLst/>
            <a:rect r="r" b="b" t="t" l="l"/>
            <a:pathLst>
              <a:path h="1219531" w="1199714">
                <a:moveTo>
                  <a:pt x="0" y="0"/>
                </a:moveTo>
                <a:lnTo>
                  <a:pt x="1199714" y="0"/>
                </a:lnTo>
                <a:lnTo>
                  <a:pt x="1199714" y="1219531"/>
                </a:lnTo>
                <a:lnTo>
                  <a:pt x="0" y="12195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566995" y="4700590"/>
            <a:ext cx="1340658" cy="1312169"/>
          </a:xfrm>
          <a:custGeom>
            <a:avLst/>
            <a:gdLst/>
            <a:ahLst/>
            <a:cxnLst/>
            <a:rect r="r" b="b" t="t" l="l"/>
            <a:pathLst>
              <a:path h="1312169" w="1340658">
                <a:moveTo>
                  <a:pt x="0" y="0"/>
                </a:moveTo>
                <a:lnTo>
                  <a:pt x="1340657" y="0"/>
                </a:lnTo>
                <a:lnTo>
                  <a:pt x="1340657" y="1312169"/>
                </a:lnTo>
                <a:lnTo>
                  <a:pt x="0" y="13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5081397" y="4547750"/>
            <a:ext cx="1431197" cy="1442012"/>
          </a:xfrm>
          <a:custGeom>
            <a:avLst/>
            <a:gdLst/>
            <a:ahLst/>
            <a:cxnLst/>
            <a:rect r="r" b="b" t="t" l="l"/>
            <a:pathLst>
              <a:path h="1442012" w="1431197">
                <a:moveTo>
                  <a:pt x="0" y="0"/>
                </a:moveTo>
                <a:lnTo>
                  <a:pt x="1431197" y="0"/>
                </a:lnTo>
                <a:lnTo>
                  <a:pt x="1431197" y="1442012"/>
                </a:lnTo>
                <a:lnTo>
                  <a:pt x="0" y="14420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863670" y="7644264"/>
            <a:ext cx="3267832" cy="2378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6"/>
              </a:lnSpc>
            </a:pPr>
            <a:r>
              <a:rPr lang="en-US" sz="1367" spc="133">
                <a:solidFill>
                  <a:srgbClr val="040506"/>
                </a:solidFill>
                <a:latin typeface="Montserrat Light"/>
              </a:rPr>
              <a:t>Realización en el aula de dinámicas de cohesión grupal con el fin de conocernos mejor a nivel de grupo, ver nuestras fortalezas y nuestros puntos débiles.  Estableciendo entre todos cuales son los límites individuales y nuestros derechos y deberes. </a:t>
            </a:r>
          </a:p>
          <a:p>
            <a:pPr algn="ctr">
              <a:lnSpc>
                <a:spcPts val="1886"/>
              </a:lnSpc>
            </a:pPr>
          </a:p>
        </p:txBody>
      </p:sp>
      <p:sp>
        <p:nvSpPr>
          <p:cNvPr name="TextBox 32" id="32"/>
          <p:cNvSpPr txBox="true"/>
          <p:nvPr/>
        </p:nvSpPr>
        <p:spPr>
          <a:xfrm rot="0">
            <a:off x="1208222" y="7140401"/>
            <a:ext cx="2665518" cy="335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 spc="28">
                <a:solidFill>
                  <a:srgbClr val="040506"/>
                </a:solidFill>
                <a:latin typeface="Montserrat Classic Bold"/>
              </a:rPr>
              <a:t>Plan acción tutorial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519025" y="1751679"/>
            <a:ext cx="3292173" cy="1664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6"/>
              </a:lnSpc>
            </a:pPr>
            <a:r>
              <a:rPr lang="en-US" sz="1367" spc="133">
                <a:solidFill>
                  <a:srgbClr val="040506"/>
                </a:solidFill>
                <a:latin typeface="Montserrat Light"/>
              </a:rPr>
              <a:t>Revisar y actualizar este documento, añadiendo propuestas e incorporando actuaciones que se ajusten cada vez más a nuestro centro y a las características del alumnado.</a:t>
            </a:r>
          </a:p>
          <a:p>
            <a:pPr algn="ctr">
              <a:lnSpc>
                <a:spcPts val="1886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3745152" y="1048992"/>
            <a:ext cx="2839920" cy="335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 spc="28">
                <a:solidFill>
                  <a:srgbClr val="040506"/>
                </a:solidFill>
                <a:latin typeface="Montserrat Classic Bold"/>
              </a:rPr>
              <a:t>Plan de convivencia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438694" y="8137147"/>
            <a:ext cx="2831885" cy="1426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6"/>
              </a:lnSpc>
            </a:pPr>
            <a:r>
              <a:rPr lang="en-US" sz="1367" spc="133">
                <a:solidFill>
                  <a:srgbClr val="040506"/>
                </a:solidFill>
                <a:latin typeface="Montserrat Light"/>
              </a:rPr>
              <a:t>Observación directa a alumnos y alumnas que consideremos en posible riesgo y anotemos aquellas cosas objetivas que podamos analizar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510879" y="7348989"/>
            <a:ext cx="2687516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 spc="28">
                <a:solidFill>
                  <a:srgbClr val="040506"/>
                </a:solidFill>
                <a:latin typeface="Montserrat Classic Bold"/>
              </a:rPr>
              <a:t>Acciones dirigidas al alumnado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469202" y="1789779"/>
            <a:ext cx="3899102" cy="1426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6"/>
              </a:lnSpc>
            </a:pPr>
            <a:r>
              <a:rPr lang="en-US" sz="1367" spc="133">
                <a:solidFill>
                  <a:srgbClr val="040506"/>
                </a:solidFill>
                <a:latin typeface="Montserrat Light"/>
              </a:rPr>
              <a:t>Realización conjunta de diferentes medidas para prevenir situaciones de riesgo. Elaboración de sociogramas, plantillas para recoger datos importantes, plantear actividades que favorezcan la buena convivencia, etc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8832059" y="877542"/>
            <a:ext cx="3115524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 spc="28">
                <a:solidFill>
                  <a:srgbClr val="040506"/>
                </a:solidFill>
                <a:latin typeface="Montserrat Classic Bold"/>
              </a:rPr>
              <a:t>Acciones dirigidas al profesorado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1546730" y="7899022"/>
            <a:ext cx="3318659" cy="1664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6"/>
              </a:lnSpc>
            </a:pPr>
            <a:r>
              <a:rPr lang="en-US" sz="1367" spc="133">
                <a:solidFill>
                  <a:srgbClr val="040506"/>
                </a:solidFill>
                <a:latin typeface="Montserrat Light"/>
              </a:rPr>
              <a:t>Profundizar en las reuniones trimestrales grupales, además de en los objetivos y contenidos a trabajar, también informaciones relevantes para favorecer el desarrollo integral de los alumnos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4440058" y="1789779"/>
            <a:ext cx="2467998" cy="1426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6"/>
              </a:lnSpc>
            </a:pPr>
            <a:r>
              <a:rPr lang="en-US" sz="1367" spc="133">
                <a:solidFill>
                  <a:srgbClr val="040506"/>
                </a:solidFill>
                <a:latin typeface="Montserrat Light"/>
              </a:rPr>
              <a:t>Realizar una infografía o documento en el que se recoja, por etapas educativas, aquellos recursos más destacados de Getafe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1862302" y="7140401"/>
            <a:ext cx="2687516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 spc="28">
                <a:solidFill>
                  <a:srgbClr val="040506"/>
                </a:solidFill>
                <a:latin typeface="Montserrat Classic Bold"/>
              </a:rPr>
              <a:t>Acciones dirigidas a las familias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4330299" y="877542"/>
            <a:ext cx="2687516" cy="67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 spc="28">
                <a:solidFill>
                  <a:srgbClr val="040506"/>
                </a:solidFill>
                <a:latin typeface="Montserrat Classic Bold"/>
              </a:rPr>
              <a:t>Recursos del entorno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DAGEJdtPwZk</dc:identifier>
  <dcterms:modified xsi:type="dcterms:W3CDTF">2011-08-01T06:04:30Z</dcterms:modified>
  <cp:revision>1</cp:revision>
  <dc:title>Presentacion propuesta de proyecto moderno profesional blanco y negro</dc:title>
</cp:coreProperties>
</file>