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8AE6A-3A1B-BB09-2BCC-4207926AA3DB}" v="437" dt="2023-06-09T16:05:27.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09/06/2023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09/06/2023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09/06/2023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09/06/2023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09/06/2023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09/06/2023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09/06/2023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DC91F434-CFEF-3946-4071-E85B27C2128C}"/>
              </a:ext>
            </a:extLst>
          </p:cNvPr>
          <p:cNvPicPr>
            <a:picLocks noChangeAspect="1"/>
          </p:cNvPicPr>
          <p:nvPr/>
        </p:nvPicPr>
        <p:blipFill rotWithShape="1">
          <a:blip r:embed="rId2">
            <a:alphaModFix amt="50000"/>
          </a:blip>
          <a:srcRect l="2222" r="1" b="1"/>
          <a:stretch/>
        </p:blipFill>
        <p:spPr>
          <a:xfrm>
            <a:off x="20" y="1"/>
            <a:ext cx="12191980" cy="6857999"/>
          </a:xfrm>
          <a:prstGeom prst="rect">
            <a:avLst/>
          </a:prstGeom>
        </p:spPr>
      </p:pic>
      <p:sp>
        <p:nvSpPr>
          <p:cNvPr id="2" name="Título 1"/>
          <p:cNvSpPr>
            <a:spLocks noGrp="1"/>
          </p:cNvSpPr>
          <p:nvPr>
            <p:ph type="ctrTitle"/>
          </p:nvPr>
        </p:nvSpPr>
        <p:spPr>
          <a:xfrm>
            <a:off x="1524000" y="187833"/>
            <a:ext cx="9144000" cy="959575"/>
          </a:xfrm>
        </p:spPr>
        <p:txBody>
          <a:bodyPr>
            <a:normAutofit/>
          </a:bodyPr>
          <a:lstStyle/>
          <a:p>
            <a:r>
              <a:rPr lang="es-ES" dirty="0">
                <a:solidFill>
                  <a:srgbClr val="FFFFFF"/>
                </a:solidFill>
                <a:cs typeface="Calibri Light"/>
              </a:rPr>
              <a:t>INSTRUCCIONES</a:t>
            </a:r>
            <a:endParaRPr lang="es-ES" dirty="0">
              <a:solidFill>
                <a:srgbClr val="FFFFFF"/>
              </a:solidFill>
            </a:endParaRPr>
          </a:p>
        </p:txBody>
      </p:sp>
      <p:sp>
        <p:nvSpPr>
          <p:cNvPr id="3" name="Subtítulo 2"/>
          <p:cNvSpPr>
            <a:spLocks noGrp="1"/>
          </p:cNvSpPr>
          <p:nvPr>
            <p:ph type="subTitle" idx="1"/>
          </p:nvPr>
        </p:nvSpPr>
        <p:spPr>
          <a:xfrm>
            <a:off x="301925" y="1255178"/>
            <a:ext cx="9144000" cy="1098395"/>
          </a:xfrm>
        </p:spPr>
        <p:txBody>
          <a:bodyPr vert="horz" lIns="91440" tIns="45720" rIns="91440" bIns="45720" rtlCol="0" anchor="t">
            <a:normAutofit fontScale="92500" lnSpcReduction="10000"/>
          </a:bodyPr>
          <a:lstStyle/>
          <a:p>
            <a:pPr algn="l"/>
            <a:r>
              <a:rPr lang="es-ES" dirty="0">
                <a:solidFill>
                  <a:srgbClr val="FFFFFF"/>
                </a:solidFill>
                <a:cs typeface="Calibri" panose="020F0502020204030204"/>
              </a:rPr>
              <a:t>1. Introducción al Barroco. </a:t>
            </a:r>
          </a:p>
          <a:p>
            <a:pPr algn="l"/>
            <a:r>
              <a:rPr lang="es-ES" dirty="0">
                <a:cs typeface="Calibri"/>
              </a:rPr>
              <a:t>Reproduce y pon atención al siguiente video, que te explicará el contexto general del arte barroco. </a:t>
            </a:r>
          </a:p>
        </p:txBody>
      </p:sp>
      <p:sp>
        <p:nvSpPr>
          <p:cNvPr id="6" name="Subtítulo 2">
            <a:extLst>
              <a:ext uri="{FF2B5EF4-FFF2-40B4-BE49-F238E27FC236}">
                <a16:creationId xmlns:a16="http://schemas.microsoft.com/office/drawing/2014/main" id="{0C8991A1-390C-5D5A-74B6-1DF1C65128E2}"/>
              </a:ext>
            </a:extLst>
          </p:cNvPr>
          <p:cNvSpPr txBox="1">
            <a:spLocks/>
          </p:cNvSpPr>
          <p:nvPr/>
        </p:nvSpPr>
        <p:spPr>
          <a:xfrm>
            <a:off x="296174" y="2485880"/>
            <a:ext cx="9144000" cy="109839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solidFill>
                  <a:srgbClr val="FFFFFF"/>
                </a:solidFill>
                <a:cs typeface="Calibri" panose="020F0502020204030204"/>
              </a:rPr>
              <a:t>2. El siglo de Oro. </a:t>
            </a:r>
          </a:p>
          <a:p>
            <a:pPr algn="l"/>
            <a:r>
              <a:rPr lang="es-ES" dirty="0">
                <a:cs typeface="Calibri"/>
              </a:rPr>
              <a:t>Puedes continuar con el siguiente video, que profundiza sobre la pintura española durante este periodo de tiempo</a:t>
            </a:r>
          </a:p>
        </p:txBody>
      </p:sp>
      <p:sp>
        <p:nvSpPr>
          <p:cNvPr id="8" name="Subtítulo 2">
            <a:extLst>
              <a:ext uri="{FF2B5EF4-FFF2-40B4-BE49-F238E27FC236}">
                <a16:creationId xmlns:a16="http://schemas.microsoft.com/office/drawing/2014/main" id="{ED6BA077-2116-143F-9AB4-15AA73B9A84F}"/>
              </a:ext>
            </a:extLst>
          </p:cNvPr>
          <p:cNvSpPr txBox="1">
            <a:spLocks/>
          </p:cNvSpPr>
          <p:nvPr/>
        </p:nvSpPr>
        <p:spPr>
          <a:xfrm>
            <a:off x="296174" y="3822974"/>
            <a:ext cx="11300603" cy="1184660"/>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solidFill>
                  <a:srgbClr val="FFFFFF"/>
                </a:solidFill>
                <a:cs typeface="Calibri" panose="020F0502020204030204"/>
              </a:rPr>
              <a:t>3. ¿Qué has aprendido?</a:t>
            </a:r>
          </a:p>
          <a:p>
            <a:pPr algn="l"/>
            <a:r>
              <a:rPr lang="es-ES" dirty="0">
                <a:cs typeface="Calibri"/>
              </a:rPr>
              <a:t>Para asegurarte de que has entendido lo más importante, y que recuerdas el tema anterior, realiza el siguiente test, identificando y situando en el tiempo estas obras de arte. Si tienes problemas, puedes visitar la sección REPOSTAR, que te ayudará a distinguir entre ambas épocas. </a:t>
            </a:r>
          </a:p>
        </p:txBody>
      </p:sp>
      <p:sp>
        <p:nvSpPr>
          <p:cNvPr id="10" name="Subtítulo 2">
            <a:extLst>
              <a:ext uri="{FF2B5EF4-FFF2-40B4-BE49-F238E27FC236}">
                <a16:creationId xmlns:a16="http://schemas.microsoft.com/office/drawing/2014/main" id="{854E2C26-7812-57F4-9556-2C6AD22361FE}"/>
              </a:ext>
            </a:extLst>
          </p:cNvPr>
          <p:cNvSpPr txBox="1">
            <a:spLocks/>
          </p:cNvSpPr>
          <p:nvPr/>
        </p:nvSpPr>
        <p:spPr>
          <a:xfrm>
            <a:off x="296173" y="5289464"/>
            <a:ext cx="11300603" cy="1155905"/>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solidFill>
                  <a:srgbClr val="FFFFFF"/>
                </a:solidFill>
                <a:cs typeface="Calibri" panose="020F0502020204030204"/>
              </a:rPr>
              <a:t>4. ¡Llegamos al maestro! Como ya hemos hecho en temas anteriores, es hora de trabajar con fuentes serias de información. Para profundizar más sobre Velázquez, visitaremos su actual casa, El Museo del Prado. Amplia información sobre su biografía y sus principales obras, con la guía de David. </a:t>
            </a:r>
            <a:endParaRPr lang="es-ES" dirty="0">
              <a:cs typeface="Calibri"/>
            </a:endParaRPr>
          </a:p>
        </p:txBody>
      </p:sp>
      <p:pic>
        <p:nvPicPr>
          <p:cNvPr id="11" name="Imagen 11" descr="Interfaz de usuario gráfica, Texto, Aplicación&#10;&#10;Descripción generada automáticamente">
            <a:extLst>
              <a:ext uri="{FF2B5EF4-FFF2-40B4-BE49-F238E27FC236}">
                <a16:creationId xmlns:a16="http://schemas.microsoft.com/office/drawing/2014/main" id="{B0BE979E-455A-8020-D8AC-43CFB8E287A8}"/>
              </a:ext>
            </a:extLst>
          </p:cNvPr>
          <p:cNvPicPr>
            <a:picLocks noChangeAspect="1"/>
          </p:cNvPicPr>
          <p:nvPr/>
        </p:nvPicPr>
        <p:blipFill>
          <a:blip r:embed="rId3"/>
          <a:stretch>
            <a:fillRect/>
          </a:stretch>
        </p:blipFill>
        <p:spPr>
          <a:xfrm>
            <a:off x="9253268" y="242535"/>
            <a:ext cx="2743200" cy="1570892"/>
          </a:xfrm>
          <a:prstGeom prst="rect">
            <a:avLst/>
          </a:prstGeom>
        </p:spPr>
      </p:pic>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INSTRUCCIONES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73</cp:revision>
  <dcterms:created xsi:type="dcterms:W3CDTF">2023-06-09T15:54:07Z</dcterms:created>
  <dcterms:modified xsi:type="dcterms:W3CDTF">2023-06-09T16:07:58Z</dcterms:modified>
</cp:coreProperties>
</file>