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9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CD9B83-EB67-4734-A382-E66AE6EEA4E4}" type="datetimeFigureOut">
              <a:rPr lang="es-ES" smtClean="0"/>
              <a:pPr/>
              <a:t>19/07/2018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B76E8F-6D32-4658-9F4E-881DF5355E3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hyperlink" Target="https://www.youtube.com/watch?v=OasbYWF4_S8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hyperlink" Target="https://nces.ed.gov/nceskids/createagraph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bc.co.uk/schools/barnabybear/games/recycle.shtml" TargetMode="Externa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C:\Users\Francisco\Desktop\curso natural\descarg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43162"/>
            <a:ext cx="12192000" cy="4414838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5791" y="1011936"/>
            <a:ext cx="8837865" cy="211359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			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>
                <a:solidFill>
                  <a:schemeClr val="bg1"/>
                </a:solidFill>
              </a:rPr>
              <a:t>How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can I </a:t>
            </a:r>
            <a:r>
              <a:rPr lang="es-ES" dirty="0" err="1" smtClean="0">
                <a:solidFill>
                  <a:schemeClr val="bg1"/>
                </a:solidFill>
              </a:rPr>
              <a:t>change</a:t>
            </a:r>
            <a:r>
              <a:rPr lang="es-ES" dirty="0" smtClean="0">
                <a:solidFill>
                  <a:schemeClr val="bg1"/>
                </a:solidFill>
              </a:rPr>
              <a:t> my </a:t>
            </a:r>
            <a:r>
              <a:rPr lang="es-ES" dirty="0" err="1" smtClean="0">
                <a:solidFill>
                  <a:schemeClr val="bg1"/>
                </a:solidFill>
              </a:rPr>
              <a:t>school</a:t>
            </a:r>
            <a:r>
              <a:rPr lang="es-ES" dirty="0" smtClean="0">
                <a:solidFill>
                  <a:schemeClr val="bg1"/>
                </a:solidFill>
              </a:rPr>
              <a:t>?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7848" y="2619249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Black" pitchFamily="34" charset="0"/>
              </a:rPr>
              <a:t>2</a:t>
            </a:r>
            <a:r>
              <a:rPr lang="es-ES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Black" pitchFamily="34" charset="0"/>
              </a:rPr>
              <a:t>nd</a:t>
            </a:r>
            <a:r>
              <a:rPr lang="es-E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Black" pitchFamily="34" charset="0"/>
              </a:rPr>
              <a:t> grade of </a:t>
            </a:r>
            <a:r>
              <a:rPr lang="es-E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Black" pitchFamily="34" charset="0"/>
              </a:rPr>
              <a:t>Primary</a:t>
            </a:r>
            <a:r>
              <a:rPr lang="es-E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Black" pitchFamily="34" charset="0"/>
              </a:rPr>
              <a:t> </a:t>
            </a:r>
            <a:r>
              <a:rPr lang="es-ES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 Black" pitchFamily="34" charset="0"/>
              </a:rPr>
              <a:t>Education</a:t>
            </a:r>
            <a:endParaRPr lang="es-ES" dirty="0">
              <a:solidFill>
                <a:schemeClr val="bg2">
                  <a:lumMod val="40000"/>
                  <a:lumOff val="6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31" name="AutoShape 7" descr="Resultado de imagen de niÃ±os recicl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3" name="AutoShape 9" descr="Resultado de imagen de niÃ±os recicl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6803136" y="487680"/>
            <a:ext cx="45963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RECYCLING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76682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9311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err="1" smtClean="0"/>
              <a:t>Self</a:t>
            </a:r>
            <a:r>
              <a:rPr lang="es-ES" dirty="0" smtClean="0"/>
              <a:t>/peer </a:t>
            </a:r>
            <a:r>
              <a:rPr lang="es-ES" dirty="0" err="1" smtClean="0"/>
              <a:t>assessment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43844" y="1740283"/>
          <a:ext cx="11667747" cy="3736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7097"/>
                <a:gridCol w="1166775"/>
                <a:gridCol w="1166775"/>
                <a:gridCol w="1166775"/>
                <a:gridCol w="1166775"/>
                <a:gridCol w="1166775"/>
                <a:gridCol w="1166775"/>
              </a:tblGrid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Recycling</a:t>
                      </a:r>
                      <a:r>
                        <a:rPr lang="es-ES" baseline="0" dirty="0" smtClean="0"/>
                        <a:t> in my </a:t>
                      </a:r>
                      <a:r>
                        <a:rPr lang="es-ES" baseline="0" dirty="0" err="1" smtClean="0"/>
                        <a:t>school</a:t>
                      </a:r>
                      <a:endParaRPr lang="es-E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Self-assessment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Peer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assessment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b="1" dirty="0" smtClean="0">
                          <a:solidFill>
                            <a:schemeClr val="bg1"/>
                          </a:solidFill>
                        </a:rPr>
                        <a:t>I can….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I</a:t>
                      </a:r>
                      <a:r>
                        <a:rPr lang="es-ES" baseline="0" dirty="0" err="1" smtClean="0"/>
                        <a:t>dentify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reality</a:t>
                      </a:r>
                      <a:r>
                        <a:rPr lang="es-ES" baseline="0" dirty="0" smtClean="0"/>
                        <a:t> of </a:t>
                      </a:r>
                      <a:r>
                        <a:rPr lang="es-ES" baseline="0" dirty="0" err="1" smtClean="0"/>
                        <a:t>recycling</a:t>
                      </a:r>
                      <a:r>
                        <a:rPr lang="es-ES" baseline="0" dirty="0" smtClean="0"/>
                        <a:t> in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school</a:t>
                      </a:r>
                      <a:r>
                        <a:rPr lang="es-ES" baseline="0" dirty="0" smtClean="0"/>
                        <a:t> and in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planet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Classify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rubbish</a:t>
                      </a:r>
                      <a:r>
                        <a:rPr lang="es-ES" dirty="0" smtClean="0"/>
                        <a:t> in </a:t>
                      </a:r>
                      <a:r>
                        <a:rPr lang="es-ES" dirty="0" err="1" smtClean="0"/>
                        <a:t>the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correct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container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Use a data </a:t>
                      </a:r>
                      <a:r>
                        <a:rPr lang="es-ES" dirty="0" err="1" smtClean="0"/>
                        <a:t>table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to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organize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information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Use</a:t>
                      </a:r>
                      <a:r>
                        <a:rPr lang="es-ES" baseline="0" dirty="0" smtClean="0"/>
                        <a:t> a </a:t>
                      </a:r>
                      <a:r>
                        <a:rPr lang="es-ES" baseline="0" dirty="0" err="1" smtClean="0"/>
                        <a:t>graph</a:t>
                      </a:r>
                      <a:r>
                        <a:rPr lang="es-ES" baseline="0" dirty="0" smtClean="0"/>
                        <a:t> and compare </a:t>
                      </a:r>
                      <a:r>
                        <a:rPr lang="es-ES" baseline="0" dirty="0" err="1" smtClean="0"/>
                        <a:t>the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results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/>
                        <a:t>Explain</a:t>
                      </a:r>
                      <a:r>
                        <a:rPr lang="es-ES" baseline="0" dirty="0" smtClean="0"/>
                        <a:t> my </a:t>
                      </a:r>
                      <a:r>
                        <a:rPr lang="es-ES" baseline="0" dirty="0" err="1" smtClean="0"/>
                        <a:t>own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conclusion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</a:tr>
              <a:tr h="442357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Francisco\Desktop\curso natural\hap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27905" y="2197612"/>
            <a:ext cx="425387" cy="425387"/>
          </a:xfrm>
          <a:prstGeom prst="rect">
            <a:avLst/>
          </a:prstGeom>
          <a:noFill/>
        </p:spPr>
      </p:pic>
      <p:pic>
        <p:nvPicPr>
          <p:cNvPr id="6" name="Picture 2" descr="C:\Users\Francisco\Desktop\curso natural\hap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96529" y="2179324"/>
            <a:ext cx="425387" cy="425387"/>
          </a:xfrm>
          <a:prstGeom prst="rect">
            <a:avLst/>
          </a:prstGeom>
          <a:noFill/>
        </p:spPr>
      </p:pic>
      <p:pic>
        <p:nvPicPr>
          <p:cNvPr id="1028" name="Picture 4" descr="C:\Users\Francisco\Desktop\curso natural\mediu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5770" y="2208661"/>
            <a:ext cx="376047" cy="376047"/>
          </a:xfrm>
          <a:prstGeom prst="rect">
            <a:avLst/>
          </a:prstGeom>
          <a:noFill/>
        </p:spPr>
      </p:pic>
      <p:pic>
        <p:nvPicPr>
          <p:cNvPr id="9" name="Picture 4" descr="C:\Users\Francisco\Desktop\curso natural\mediu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30970" y="2202565"/>
            <a:ext cx="376047" cy="376047"/>
          </a:xfrm>
          <a:prstGeom prst="rect">
            <a:avLst/>
          </a:prstGeom>
          <a:noFill/>
        </p:spPr>
      </p:pic>
      <p:pic>
        <p:nvPicPr>
          <p:cNvPr id="1029" name="Picture 5" descr="C:\Users\Francisco\Desktop\curso natural\nicubunu-Emoticons-Question-f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07808" y="2204535"/>
            <a:ext cx="414592" cy="400811"/>
          </a:xfrm>
          <a:prstGeom prst="rect">
            <a:avLst/>
          </a:prstGeom>
          <a:noFill/>
        </p:spPr>
      </p:pic>
      <p:pic>
        <p:nvPicPr>
          <p:cNvPr id="11" name="Picture 5" descr="C:\Users\Francisco\Desktop\curso natural\nicubunu-Emoticons-Question-fac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00816" y="2210631"/>
            <a:ext cx="414592" cy="400811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Conclusion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09600" y="1935163"/>
          <a:ext cx="10972801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9693"/>
                <a:gridCol w="6873108"/>
              </a:tblGrid>
              <a:tr h="370840">
                <a:tc>
                  <a:txBody>
                    <a:bodyPr/>
                    <a:lstStyle/>
                    <a:p>
                      <a:r>
                        <a:rPr lang="es-ES" b="0" dirty="0" err="1" smtClean="0">
                          <a:solidFill>
                            <a:schemeClr val="tx1"/>
                          </a:solidFill>
                        </a:rPr>
                        <a:t>Is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prediction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right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endParaRPr lang="es-ES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0" dirty="0" err="1" smtClean="0">
                          <a:solidFill>
                            <a:schemeClr val="tx1"/>
                          </a:solidFill>
                        </a:rPr>
                        <a:t>What</a:t>
                      </a:r>
                      <a:r>
                        <a:rPr lang="es-ES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dirty="0" err="1" smtClean="0">
                          <a:solidFill>
                            <a:schemeClr val="tx1"/>
                          </a:solidFill>
                        </a:rPr>
                        <a:t>changes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can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you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see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endParaRPr lang="es-E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0" dirty="0" err="1" smtClean="0">
                          <a:solidFill>
                            <a:schemeClr val="tx1"/>
                          </a:solidFill>
                        </a:rPr>
                        <a:t>How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do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you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feel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about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b="0" baseline="0" dirty="0" err="1" smtClean="0">
                          <a:solidFill>
                            <a:schemeClr val="tx1"/>
                          </a:solidFill>
                        </a:rPr>
                        <a:t>changes</a:t>
                      </a:r>
                      <a:r>
                        <a:rPr lang="es-ES" b="0" baseline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endParaRPr lang="es-E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ES" b="0" dirty="0">
                        <a:solidFill>
                          <a:schemeClr val="tx1"/>
                        </a:solidFill>
                      </a:endParaRPr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5416" marR="95416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314825" y="1385888"/>
            <a:ext cx="7329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</a:t>
            </a:r>
            <a:r>
              <a:rPr lang="es-ES" dirty="0" err="1" smtClean="0"/>
              <a:t>Group</a:t>
            </a:r>
            <a:r>
              <a:rPr lang="es-ES" dirty="0" smtClean="0"/>
              <a:t> </a:t>
            </a:r>
            <a:r>
              <a:rPr lang="es-ES" dirty="0" err="1" smtClean="0"/>
              <a:t>name</a:t>
            </a:r>
            <a:r>
              <a:rPr lang="es-ES" dirty="0" smtClean="0"/>
              <a:t>: </a:t>
            </a:r>
            <a:r>
              <a:rPr lang="es-ES" u="sng" dirty="0" smtClean="0"/>
              <a:t>__________________________</a:t>
            </a:r>
            <a:r>
              <a:rPr lang="es-ES" dirty="0" smtClean="0"/>
              <a:t>				</a:t>
            </a:r>
            <a:endParaRPr lang="es-ES" dirty="0"/>
          </a:p>
        </p:txBody>
      </p:sp>
      <p:pic>
        <p:nvPicPr>
          <p:cNvPr id="3073" name="Picture 1" descr="C:\Users\Francisco\Desktop\curso natural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8847" y="5235334"/>
            <a:ext cx="8058150" cy="186555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842965" y="4414838"/>
            <a:ext cx="9658348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 redondeado"/>
          <p:cNvSpPr/>
          <p:nvPr/>
        </p:nvSpPr>
        <p:spPr>
          <a:xfrm>
            <a:off x="771527" y="1414463"/>
            <a:ext cx="8743951" cy="272891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162" y="0"/>
            <a:ext cx="10972800" cy="1143000"/>
          </a:xfrm>
        </p:spPr>
        <p:txBody>
          <a:bodyPr/>
          <a:lstStyle/>
          <a:p>
            <a:pPr algn="ctr"/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Objectives</a:t>
            </a:r>
            <a:endParaRPr lang="es-ES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1623" y="1472056"/>
            <a:ext cx="10642665" cy="4542981"/>
          </a:xfrm>
        </p:spPr>
        <p:txBody>
          <a:bodyPr>
            <a:normAutofit fontScale="92500" lnSpcReduction="20000"/>
          </a:bodyPr>
          <a:lstStyle/>
          <a:p>
            <a:r>
              <a:rPr lang="ca-ES" sz="3000" b="1" dirty="0" err="1"/>
              <a:t>Learning</a:t>
            </a:r>
            <a:r>
              <a:rPr lang="ca-ES" sz="3000" b="1" dirty="0"/>
              <a:t> </a:t>
            </a:r>
            <a:r>
              <a:rPr lang="ca-ES" sz="3000" b="1" dirty="0" smtClean="0"/>
              <a:t>Objectives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understand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the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importance</a:t>
            </a:r>
            <a:r>
              <a:rPr lang="ca-ES" sz="3000" dirty="0" smtClean="0">
                <a:solidFill>
                  <a:schemeClr val="bg1"/>
                </a:solidFill>
              </a:rPr>
              <a:t> of </a:t>
            </a:r>
            <a:r>
              <a:rPr lang="ca-ES" sz="3000" dirty="0" err="1" smtClean="0">
                <a:solidFill>
                  <a:schemeClr val="bg1"/>
                </a:solidFill>
              </a:rPr>
              <a:t>recycling</a:t>
            </a:r>
            <a:r>
              <a:rPr lang="ca-ES" sz="3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carry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out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an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observation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task</a:t>
            </a:r>
            <a:r>
              <a:rPr lang="ca-ES" sz="3000" dirty="0" smtClean="0">
                <a:solidFill>
                  <a:schemeClr val="bg1"/>
                </a:solidFill>
              </a:rPr>
              <a:t> in </a:t>
            </a:r>
            <a:r>
              <a:rPr lang="ca-ES" sz="3000" dirty="0" err="1" smtClean="0">
                <a:solidFill>
                  <a:schemeClr val="bg1"/>
                </a:solidFill>
              </a:rPr>
              <a:t>the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playground</a:t>
            </a:r>
            <a:r>
              <a:rPr lang="ca-ES" sz="3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use</a:t>
            </a:r>
            <a:r>
              <a:rPr lang="ca-ES" sz="3000" dirty="0" smtClean="0">
                <a:solidFill>
                  <a:schemeClr val="bg1"/>
                </a:solidFill>
              </a:rPr>
              <a:t> a data </a:t>
            </a:r>
            <a:r>
              <a:rPr lang="ca-ES" sz="3000" dirty="0" err="1" smtClean="0">
                <a:solidFill>
                  <a:schemeClr val="bg1"/>
                </a:solidFill>
              </a:rPr>
              <a:t>table</a:t>
            </a:r>
            <a:r>
              <a:rPr lang="ca-ES" sz="3000" dirty="0" smtClean="0">
                <a:solidFill>
                  <a:schemeClr val="bg1"/>
                </a:solidFill>
              </a:rPr>
              <a:t> to </a:t>
            </a:r>
            <a:r>
              <a:rPr lang="ca-ES" sz="3000" dirty="0" err="1" smtClean="0">
                <a:solidFill>
                  <a:schemeClr val="bg1"/>
                </a:solidFill>
              </a:rPr>
              <a:t>organize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information</a:t>
            </a:r>
            <a:r>
              <a:rPr lang="ca-ES" sz="3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take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care</a:t>
            </a:r>
            <a:r>
              <a:rPr lang="ca-ES" sz="3000" dirty="0" smtClean="0">
                <a:solidFill>
                  <a:schemeClr val="bg1"/>
                </a:solidFill>
              </a:rPr>
              <a:t> of </a:t>
            </a:r>
            <a:r>
              <a:rPr lang="ca-ES" sz="3000" dirty="0" err="1" smtClean="0">
                <a:solidFill>
                  <a:schemeClr val="bg1"/>
                </a:solidFill>
              </a:rPr>
              <a:t>the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environment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around</a:t>
            </a:r>
            <a:r>
              <a:rPr lang="ca-ES" sz="3000" dirty="0" smtClean="0">
                <a:solidFill>
                  <a:schemeClr val="bg1"/>
                </a:solidFill>
              </a:rPr>
              <a:t> us.</a:t>
            </a:r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research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about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school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cleaning</a:t>
            </a:r>
            <a:r>
              <a:rPr lang="ca-ES" sz="3000" dirty="0" smtClean="0">
                <a:solidFill>
                  <a:schemeClr val="bg1"/>
                </a:solidFill>
              </a:rPr>
              <a:t> and how to </a:t>
            </a:r>
            <a:r>
              <a:rPr lang="ca-ES" sz="3000" dirty="0" err="1" smtClean="0">
                <a:solidFill>
                  <a:schemeClr val="bg1"/>
                </a:solidFill>
              </a:rPr>
              <a:t>improve</a:t>
            </a:r>
            <a:r>
              <a:rPr lang="ca-ES" sz="3000" dirty="0" smtClean="0">
                <a:solidFill>
                  <a:schemeClr val="bg1"/>
                </a:solidFill>
              </a:rPr>
              <a:t> it</a:t>
            </a:r>
            <a:r>
              <a:rPr lang="ca-ES" sz="30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endParaRPr lang="ca-ES" sz="3000" dirty="0"/>
          </a:p>
          <a:p>
            <a:r>
              <a:rPr lang="ca-ES" sz="3000" b="1" dirty="0" err="1" smtClean="0"/>
              <a:t>Literacy</a:t>
            </a:r>
            <a:endParaRPr lang="ca-ES" sz="3000" b="1" dirty="0" smtClean="0"/>
          </a:p>
          <a:p>
            <a:r>
              <a:rPr lang="ca-ES" sz="3000" dirty="0" smtClean="0">
                <a:solidFill>
                  <a:schemeClr val="bg1"/>
                </a:solidFill>
              </a:rPr>
              <a:t>To </a:t>
            </a:r>
            <a:r>
              <a:rPr lang="ca-ES" sz="3000" dirty="0" err="1" smtClean="0">
                <a:solidFill>
                  <a:schemeClr val="bg1"/>
                </a:solidFill>
              </a:rPr>
              <a:t>use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recycling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vocabulary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such</a:t>
            </a:r>
            <a:r>
              <a:rPr lang="ca-ES" sz="3000" dirty="0" smtClean="0">
                <a:solidFill>
                  <a:schemeClr val="bg1"/>
                </a:solidFill>
              </a:rPr>
              <a:t> as </a:t>
            </a:r>
            <a:r>
              <a:rPr lang="ca-ES" sz="3000" dirty="0" err="1" smtClean="0">
                <a:solidFill>
                  <a:schemeClr val="bg1"/>
                </a:solidFill>
              </a:rPr>
              <a:t>plastic</a:t>
            </a:r>
            <a:r>
              <a:rPr lang="ca-ES" sz="3000" dirty="0" smtClean="0">
                <a:solidFill>
                  <a:schemeClr val="bg1"/>
                </a:solidFill>
              </a:rPr>
              <a:t>, </a:t>
            </a:r>
            <a:r>
              <a:rPr lang="ca-ES" sz="3000" dirty="0" err="1" smtClean="0">
                <a:solidFill>
                  <a:schemeClr val="bg1"/>
                </a:solidFill>
              </a:rPr>
              <a:t>glass</a:t>
            </a:r>
            <a:r>
              <a:rPr lang="ca-ES" sz="3000" dirty="0" smtClean="0">
                <a:solidFill>
                  <a:schemeClr val="bg1"/>
                </a:solidFill>
              </a:rPr>
              <a:t>, </a:t>
            </a:r>
            <a:r>
              <a:rPr lang="ca-ES" sz="3000" dirty="0" err="1" smtClean="0">
                <a:solidFill>
                  <a:schemeClr val="bg1"/>
                </a:solidFill>
              </a:rPr>
              <a:t>cardboard</a:t>
            </a:r>
            <a:r>
              <a:rPr lang="ca-ES" sz="3000" dirty="0" smtClean="0">
                <a:solidFill>
                  <a:schemeClr val="bg1"/>
                </a:solidFill>
              </a:rPr>
              <a:t>,...</a:t>
            </a:r>
          </a:p>
          <a:p>
            <a:r>
              <a:rPr lang="ca-ES" sz="3000" dirty="0" err="1" smtClean="0">
                <a:solidFill>
                  <a:schemeClr val="bg1"/>
                </a:solidFill>
              </a:rPr>
              <a:t>Make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predictions</a:t>
            </a:r>
            <a:r>
              <a:rPr lang="ca-ES" sz="3000" dirty="0" smtClean="0">
                <a:solidFill>
                  <a:schemeClr val="bg1"/>
                </a:solidFill>
              </a:rPr>
              <a:t> and suggestions: I </a:t>
            </a:r>
            <a:r>
              <a:rPr lang="ca-ES" sz="3000" dirty="0" err="1" smtClean="0">
                <a:solidFill>
                  <a:schemeClr val="bg1"/>
                </a:solidFill>
              </a:rPr>
              <a:t>think</a:t>
            </a:r>
            <a:r>
              <a:rPr lang="ca-ES" sz="3000" dirty="0" smtClean="0">
                <a:solidFill>
                  <a:schemeClr val="bg1"/>
                </a:solidFill>
              </a:rPr>
              <a:t> </a:t>
            </a:r>
            <a:r>
              <a:rPr lang="ca-ES" sz="3000" dirty="0" err="1" smtClean="0">
                <a:solidFill>
                  <a:schemeClr val="bg1"/>
                </a:solidFill>
              </a:rPr>
              <a:t>that</a:t>
            </a:r>
            <a:r>
              <a:rPr lang="ca-ES" sz="3000" dirty="0" smtClean="0">
                <a:solidFill>
                  <a:schemeClr val="bg1"/>
                </a:solidFill>
              </a:rPr>
              <a:t>..../ I </a:t>
            </a:r>
            <a:r>
              <a:rPr lang="ca-ES" sz="3000" dirty="0" err="1" smtClean="0">
                <a:solidFill>
                  <a:schemeClr val="bg1"/>
                </a:solidFill>
              </a:rPr>
              <a:t>can</a:t>
            </a:r>
            <a:r>
              <a:rPr lang="ca-ES" sz="3000" dirty="0" smtClean="0">
                <a:solidFill>
                  <a:schemeClr val="bg1"/>
                </a:solidFill>
              </a:rPr>
              <a:t>....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2051" name="Picture 3" descr="C:\Users\Francisco\Desktop\curso natural\descarg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0539" y="1714501"/>
            <a:ext cx="1685700" cy="21431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45242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err="1" smtClean="0">
                <a:latin typeface="Arial Black" pitchFamily="34" charset="0"/>
              </a:rPr>
              <a:t>Learning</a:t>
            </a:r>
            <a:r>
              <a:rPr lang="es-ES" b="1" dirty="0" smtClean="0">
                <a:latin typeface="Arial Black" pitchFamily="34" charset="0"/>
              </a:rPr>
              <a:t> </a:t>
            </a:r>
            <a:r>
              <a:rPr lang="es-ES" b="1" dirty="0" err="1" smtClean="0">
                <a:latin typeface="Arial Black" pitchFamily="34" charset="0"/>
              </a:rPr>
              <a:t>Activities</a:t>
            </a:r>
            <a:endParaRPr lang="es-ES" b="1" dirty="0">
              <a:latin typeface="Arial Black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GB" dirty="0"/>
              <a:t>To carry out </a:t>
            </a:r>
            <a:r>
              <a:rPr lang="en-GB" dirty="0" smtClean="0"/>
              <a:t>an observation task of a dirty playground to write down on table what they have found.</a:t>
            </a:r>
          </a:p>
          <a:p>
            <a:pPr algn="just"/>
            <a:r>
              <a:rPr lang="en-GB" dirty="0" smtClean="0"/>
              <a:t>Using this information to group and classify these elements into the correct container in order to recycle.</a:t>
            </a:r>
          </a:p>
          <a:p>
            <a:pPr algn="just"/>
            <a:r>
              <a:rPr lang="en-GB" dirty="0" smtClean="0"/>
              <a:t>To compare the data results using graphs.</a:t>
            </a:r>
          </a:p>
          <a:p>
            <a:pPr algn="just"/>
            <a:r>
              <a:rPr lang="en-GB" dirty="0" smtClean="0"/>
              <a:t>To make advertisements for the rest of the school, to use as less containers as possible for breakfast. In order not to make rubbish in the playground.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20853690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err="1"/>
              <a:t>Success</a:t>
            </a:r>
            <a:r>
              <a:rPr lang="ca-ES" b="1" dirty="0"/>
              <a:t> </a:t>
            </a:r>
            <a:r>
              <a:rPr lang="ca-ES" b="1" dirty="0" err="1"/>
              <a:t>Criteria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8789" y="1801814"/>
            <a:ext cx="11137900" cy="4351338"/>
          </a:xfrm>
        </p:spPr>
        <p:txBody>
          <a:bodyPr>
            <a:normAutofit fontScale="85000" lnSpcReduction="20000"/>
          </a:bodyPr>
          <a:lstStyle/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s-E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	</a:t>
            </a:r>
            <a:r>
              <a:rPr kumimoji="0" lang="es-ES" altLang="zh-CN" sz="3000" b="0" i="0" u="none" strike="noStrike" cap="none" normalizeH="0" baseline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 can </a:t>
            </a:r>
            <a:r>
              <a:rPr kumimoji="0" lang="es-ES" altLang="zh-CN" sz="3000" b="0" i="0" u="none" strike="noStrike" cap="none" normalizeH="0" baseline="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identify</a:t>
            </a:r>
            <a:r>
              <a:rPr kumimoji="0" lang="es-ES" altLang="zh-CN" sz="3000" b="0" i="0" u="none" strike="noStrike" cap="none" normalizeH="0" baseline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</a:t>
            </a:r>
            <a:r>
              <a:rPr kumimoji="0" lang="es-ES" altLang="zh-CN" sz="3000" b="0" i="0" u="none" strike="noStrike" cap="none" normalizeH="0" baseline="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dirty</a:t>
            </a:r>
            <a:r>
              <a:rPr kumimoji="0" lang="es-ES" altLang="zh-CN" sz="3000" b="0" i="0" u="none" strike="noStrike" cap="none" normalizeH="0" baseline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kumimoji="0" lang="es-ES" altLang="zh-CN" sz="3000" b="0" i="0" u="none" strike="noStrike" cap="none" normalizeH="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</a:t>
            </a:r>
            <a:r>
              <a:rPr kumimoji="0" lang="es-ES" altLang="zh-CN" sz="3000" b="0" i="0" u="none" strike="noStrike" cap="none" normalizeH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kumimoji="0" lang="es-ES" altLang="zh-CN" sz="3000" b="0" i="0" u="none" strike="noStrike" cap="none" normalizeH="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clean</a:t>
            </a:r>
            <a:r>
              <a:rPr kumimoji="0" lang="es-ES" altLang="zh-CN" sz="3000" b="0" i="0" u="none" strike="noStrike" cap="none" normalizeH="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playground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altLang="zh-CN" sz="3000" dirty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	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I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recognize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vocabulary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altLang="zh-CN" sz="3000" dirty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	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I can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classify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recyling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objects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in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correct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container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	I can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make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predictions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about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our</a:t>
            </a:r>
            <a:r>
              <a:rPr lang="es-ES" altLang="zh-CN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s-ES" altLang="zh-CN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  <a:ea typeface="Arial" panose="020B0604020202020204" pitchFamily="34" charset="0"/>
              </a:rPr>
              <a:t>investigations</a:t>
            </a:r>
            <a:endParaRPr lang="es-ES" altLang="zh-CN" sz="3000" dirty="0" smtClean="0">
              <a:ln>
                <a:solidFill>
                  <a:schemeClr val="accent1">
                    <a:shade val="50000"/>
                  </a:schemeClr>
                </a:solidFill>
              </a:ln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	I can compare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the</a:t>
            </a: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graph</a:t>
            </a: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information</a:t>
            </a: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 and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make</a:t>
            </a:r>
            <a:r>
              <a:rPr lang="es-ES" sz="3000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 </a:t>
            </a:r>
            <a:r>
              <a:rPr lang="es-ES" sz="3000" dirty="0" err="1" smtClean="0">
                <a:ln>
                  <a:solidFill>
                    <a:schemeClr val="accent1">
                      <a:shade val="50000"/>
                    </a:schemeClr>
                  </a:solidFill>
                </a:ln>
                <a:latin typeface="Arial" panose="020B0604020202020204" pitchFamily="34" charset="0"/>
              </a:rPr>
              <a:t>suggestions</a:t>
            </a:r>
            <a:endParaRPr lang="es-ES" altLang="zh-CN" sz="3000" dirty="0" smtClean="0">
              <a:ln>
                <a:solidFill>
                  <a:schemeClr val="accent1">
                    <a:shade val="50000"/>
                  </a:schemeClr>
                </a:solidFill>
              </a:ln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altLang="zh-CN" dirty="0">
                <a:latin typeface="Arial" panose="020B0604020202020204" pitchFamily="34" charset="0"/>
                <a:ea typeface="Arial" panose="020B0604020202020204" pitchFamily="34" charset="0"/>
              </a:rPr>
              <a:t>	</a:t>
            </a:r>
            <a:endParaRPr lang="es-ES" altLang="zh-CN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dirty="0" smtClean="0">
                <a:latin typeface="Arial" panose="020B0604020202020204" pitchFamily="34" charset="0"/>
              </a:rPr>
              <a:t>	</a:t>
            </a:r>
            <a:endParaRPr lang="es-ES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130302" y="17346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130300" y="2417133"/>
            <a:ext cx="26161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endParaRPr kumimoji="0" lang="es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41" name="Picture 1" descr="C:\Users\Francisco\Desktop\curso natural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11212" y="857250"/>
            <a:ext cx="2766525" cy="2657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077678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9588" y="0"/>
            <a:ext cx="10972800" cy="1143000"/>
          </a:xfrm>
        </p:spPr>
        <p:txBody>
          <a:bodyPr/>
          <a:lstStyle/>
          <a:p>
            <a:pPr algn="ctr"/>
            <a:r>
              <a:rPr lang="ca-ES" b="1" dirty="0" err="1"/>
              <a:t>Lesson</a:t>
            </a:r>
            <a:r>
              <a:rPr lang="ca-ES" b="1" dirty="0"/>
              <a:t> Organization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5304138"/>
              </p:ext>
            </p:extLst>
          </p:nvPr>
        </p:nvGraphicFramePr>
        <p:xfrm>
          <a:off x="823913" y="1450692"/>
          <a:ext cx="10515603" cy="1951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2024"/>
                <a:gridCol w="4580549"/>
                <a:gridCol w="3126013"/>
                <a:gridCol w="184701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400" b="1" dirty="0" err="1">
                          <a:effectLst/>
                        </a:rPr>
                        <a:t>Grouping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400" b="1" dirty="0" err="1">
                          <a:effectLst/>
                        </a:rPr>
                        <a:t>Students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400" b="1" dirty="0" err="1">
                          <a:effectLst/>
                        </a:rPr>
                        <a:t>Teacher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400" b="1" dirty="0">
                          <a:effectLst/>
                        </a:rPr>
                        <a:t>Material/</a:t>
                      </a:r>
                      <a:r>
                        <a:rPr lang="ca-ES" sz="1400" b="1" dirty="0" err="1">
                          <a:effectLst/>
                        </a:rPr>
                        <a:t>App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err="1">
                          <a:effectLst/>
                        </a:rPr>
                        <a:t>Whole</a:t>
                      </a:r>
                      <a:r>
                        <a:rPr lang="ca-ES" sz="1100" dirty="0">
                          <a:effectLst/>
                        </a:rPr>
                        <a:t>  </a:t>
                      </a:r>
                      <a:r>
                        <a:rPr lang="ca-ES" sz="1100" dirty="0" err="1">
                          <a:effectLst/>
                        </a:rPr>
                        <a:t>class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Students watch </a:t>
                      </a:r>
                      <a:r>
                        <a:rPr lang="es-ES" sz="1300" dirty="0" smtClean="0">
                          <a:effectLst/>
                        </a:rPr>
                        <a:t>a video </a:t>
                      </a:r>
                      <a:r>
                        <a:rPr lang="es-ES" sz="1300" dirty="0" err="1" smtClean="0">
                          <a:effectLst/>
                        </a:rPr>
                        <a:t>about</a:t>
                      </a:r>
                      <a:r>
                        <a:rPr lang="es-ES" sz="1300" dirty="0" smtClean="0">
                          <a:effectLst/>
                        </a:rPr>
                        <a:t> </a:t>
                      </a:r>
                      <a:r>
                        <a:rPr lang="es-ES" sz="1300" dirty="0" err="1" smtClean="0">
                          <a:effectLst/>
                        </a:rPr>
                        <a:t>recycling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</a:t>
                      </a:r>
                      <a:r>
                        <a:rPr lang="en-GB" sz="1300" dirty="0">
                          <a:effectLst/>
                        </a:rPr>
                        <a:t>explains that </a:t>
                      </a:r>
                      <a:r>
                        <a:rPr lang="en-GB" sz="1300" dirty="0" smtClean="0">
                          <a:effectLst/>
                        </a:rPr>
                        <a:t>children in </a:t>
                      </a:r>
                      <a:r>
                        <a:rPr lang="en-GB" sz="1300" dirty="0">
                          <a:effectLst/>
                        </a:rPr>
                        <a:t>class are going to help </a:t>
                      </a:r>
                      <a:r>
                        <a:rPr lang="en-GB" sz="1300" dirty="0" smtClean="0">
                          <a:effectLst/>
                        </a:rPr>
                        <a:t>the</a:t>
                      </a:r>
                      <a:r>
                        <a:rPr lang="en-GB" sz="1300" baseline="0" dirty="0" smtClean="0">
                          <a:effectLst/>
                        </a:rPr>
                        <a:t> school to maintain  the environment clean.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We will make the presentation with this video.</a:t>
                      </a: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hlinkClick r:id="rId2"/>
                        </a:rPr>
                        <a:t>https://www.youtube.com/watch?v=OasbYWF4_S8</a:t>
                      </a:r>
                      <a:endParaRPr lang="ca-ES" sz="1100" dirty="0" smtClean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0547230"/>
              </p:ext>
            </p:extLst>
          </p:nvPr>
        </p:nvGraphicFramePr>
        <p:xfrm>
          <a:off x="838201" y="3264027"/>
          <a:ext cx="10515602" cy="19504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1609058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Students compare two pictures of</a:t>
                      </a:r>
                      <a:r>
                        <a:rPr lang="en-GB" sz="1300" baseline="0" dirty="0" smtClean="0">
                          <a:effectLst/>
                        </a:rPr>
                        <a:t> a playground.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shows a</a:t>
                      </a:r>
                      <a:r>
                        <a:rPr lang="en-GB" sz="1300" baseline="0" dirty="0" smtClean="0">
                          <a:effectLst/>
                        </a:rPr>
                        <a:t> picture of a dirty playground and a clean playground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Students talk together to explain the differences between them and decide which one they prefer.</a:t>
                      </a: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teacher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aks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groups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choice</a:t>
                      </a:r>
                      <a:r>
                        <a:rPr lang="es-E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ES" sz="13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hlinkClick r:id="rId3" action="ppaction://hlinksldjump"/>
                        </a:rPr>
                        <a:t>Picture 1.</a:t>
                      </a:r>
                      <a:r>
                        <a:rPr lang="ca-ES" sz="1100" dirty="0">
                          <a:effectLst/>
                          <a:hlinkClick r:id="rId3" action="ppaction://hlinksldjump"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02075114"/>
              </p:ext>
            </p:extLst>
          </p:nvPr>
        </p:nvGraphicFramePr>
        <p:xfrm>
          <a:off x="838200" y="5216019"/>
          <a:ext cx="10515602" cy="1687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go</a:t>
                      </a:r>
                      <a:r>
                        <a:rPr lang="es-ES" sz="1300" baseline="0" dirty="0" smtClean="0">
                          <a:effectLst/>
                        </a:rPr>
                        <a:t> to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playground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after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break to observe </a:t>
                      </a:r>
                      <a:r>
                        <a:rPr lang="es-ES" sz="1300" baseline="0" dirty="0" err="1" smtClean="0">
                          <a:effectLst/>
                        </a:rPr>
                        <a:t>what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they</a:t>
                      </a:r>
                      <a:r>
                        <a:rPr lang="es-ES" sz="1300" baseline="0" dirty="0" smtClean="0">
                          <a:effectLst/>
                        </a:rPr>
                        <a:t> can </a:t>
                      </a:r>
                      <a:r>
                        <a:rPr lang="es-ES" sz="1300" baseline="0" dirty="0" err="1" smtClean="0">
                          <a:effectLst/>
                        </a:rPr>
                        <a:t>find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there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gives</a:t>
                      </a:r>
                      <a:r>
                        <a:rPr lang="en-GB" sz="1300" baseline="0" dirty="0" smtClean="0">
                          <a:effectLst/>
                        </a:rPr>
                        <a:t> students a table in which they have to complete with their observations.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This activity  will be done it again one week later, after the  research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err="1" smtClean="0">
                          <a:effectLst/>
                          <a:hlinkClick r:id="rId4" action="ppaction://hlinksldjump"/>
                        </a:rPr>
                        <a:t>Table</a:t>
                      </a:r>
                      <a:r>
                        <a:rPr lang="ca-ES" sz="1100" dirty="0" smtClean="0">
                          <a:effectLst/>
                          <a:hlinkClick r:id="rId4" action="ppaction://hlinksldjump"/>
                        </a:rPr>
                        <a:t> 1.</a:t>
                      </a:r>
                      <a:r>
                        <a:rPr lang="ca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75559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26076248"/>
              </p:ext>
            </p:extLst>
          </p:nvPr>
        </p:nvGraphicFramePr>
        <p:xfrm>
          <a:off x="721869" y="1489837"/>
          <a:ext cx="10515602" cy="2178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s-E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go</a:t>
                      </a:r>
                      <a:r>
                        <a:rPr lang="es-ES" sz="1300" baseline="0" dirty="0" smtClean="0">
                          <a:effectLst/>
                        </a:rPr>
                        <a:t> back to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class</a:t>
                      </a:r>
                      <a:r>
                        <a:rPr lang="es-ES" sz="1300" baseline="0" dirty="0" smtClean="0">
                          <a:effectLst/>
                        </a:rPr>
                        <a:t> and </a:t>
                      </a:r>
                      <a:r>
                        <a:rPr lang="es-ES" sz="1300" baseline="0" dirty="0" err="1" smtClean="0">
                          <a:effectLst/>
                        </a:rPr>
                        <a:t>make</a:t>
                      </a:r>
                      <a:r>
                        <a:rPr lang="es-ES" sz="1300" baseline="0" dirty="0" smtClean="0">
                          <a:effectLst/>
                        </a:rPr>
                        <a:t> a </a:t>
                      </a:r>
                      <a:r>
                        <a:rPr lang="es-ES" sz="1300" baseline="0" dirty="0" err="1" smtClean="0">
                          <a:effectLst/>
                        </a:rPr>
                        <a:t>graph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with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data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have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taken</a:t>
                      </a:r>
                      <a:r>
                        <a:rPr lang="es-ES" sz="1300" baseline="0" dirty="0" smtClean="0">
                          <a:effectLst/>
                        </a:rPr>
                        <a:t> and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help</a:t>
                      </a:r>
                      <a:r>
                        <a:rPr lang="es-ES" sz="1300" baseline="0" dirty="0" smtClean="0">
                          <a:effectLst/>
                        </a:rPr>
                        <a:t> of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teacher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r>
                        <a:rPr lang="en-GB" sz="1300" dirty="0" smtClean="0">
                          <a:effectLst/>
                        </a:rPr>
                        <a:t>Students</a:t>
                      </a:r>
                      <a:r>
                        <a:rPr lang="en-GB" sz="1300" baseline="0" dirty="0" smtClean="0">
                          <a:effectLst/>
                        </a:rPr>
                        <a:t> takes pictures of the playground using a </a:t>
                      </a:r>
                      <a:r>
                        <a:rPr lang="en-GB" sz="1300" baseline="0" dirty="0" err="1" smtClean="0">
                          <a:effectLst/>
                        </a:rPr>
                        <a:t>scholl</a:t>
                      </a:r>
                      <a:r>
                        <a:rPr lang="en-GB" sz="1300" baseline="0" dirty="0" smtClean="0">
                          <a:effectLst/>
                        </a:rPr>
                        <a:t> tablet every day during the </a:t>
                      </a:r>
                      <a:r>
                        <a:rPr lang="en-GB" sz="1300" baseline="0" dirty="0" err="1" smtClean="0">
                          <a:effectLst/>
                        </a:rPr>
                        <a:t>lenght</a:t>
                      </a:r>
                      <a:r>
                        <a:rPr lang="en-GB" sz="1300" baseline="0" dirty="0" smtClean="0">
                          <a:effectLst/>
                        </a:rPr>
                        <a:t> of the experiment.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ask the students group by group (4 groups) the results,</a:t>
                      </a:r>
                      <a:r>
                        <a:rPr lang="en-GB" sz="1300" baseline="0" dirty="0" smtClean="0">
                          <a:effectLst/>
                        </a:rPr>
                        <a:t> for example group one the result of organic, and so on with the rest of the data and elaborate on the blackboard a graph using an app.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In this activity our students will make graphs to obtain  information.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baseline="0" dirty="0" smtClean="0">
                          <a:effectLst/>
                        </a:rPr>
                        <a:t>To analyse the results of the </a:t>
                      </a:r>
                      <a:r>
                        <a:rPr lang="en-GB" sz="1300" baseline="0" dirty="0" err="1" smtClean="0">
                          <a:effectLst/>
                        </a:rPr>
                        <a:t>reseach</a:t>
                      </a:r>
                      <a:endParaRPr lang="en-GB" sz="1300" baseline="0" dirty="0" smtClean="0">
                        <a:effectLst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https://nces.ed.gov/nceskids/createagraph/</a:t>
                      </a: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Our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result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 action="ppaction://hlinksldjump"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5000163"/>
              </p:ext>
            </p:extLst>
          </p:nvPr>
        </p:nvGraphicFramePr>
        <p:xfrm>
          <a:off x="731521" y="3649855"/>
          <a:ext cx="10509507" cy="1032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035"/>
                <a:gridCol w="4621324"/>
                <a:gridCol w="3124201"/>
                <a:gridCol w="1845947"/>
              </a:tblGrid>
              <a:tr h="8246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err="1" smtClean="0">
                          <a:effectLst/>
                        </a:rPr>
                        <a:t>Whole</a:t>
                      </a:r>
                      <a:r>
                        <a:rPr lang="ca-ES" sz="1100" dirty="0" smtClean="0">
                          <a:effectLst/>
                        </a:rPr>
                        <a:t>  </a:t>
                      </a:r>
                      <a:r>
                        <a:rPr lang="ca-ES" sz="1100" dirty="0" err="1" smtClean="0">
                          <a:effectLst/>
                        </a:rPr>
                        <a:t>class</a:t>
                      </a: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organize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ítems </a:t>
                      </a:r>
                      <a:r>
                        <a:rPr lang="es-ES" sz="1300" baseline="0" dirty="0" err="1" smtClean="0">
                          <a:effectLst/>
                        </a:rPr>
                        <a:t>into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the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correct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containers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gives</a:t>
                      </a:r>
                      <a:r>
                        <a:rPr lang="en-GB" sz="1300" baseline="0" dirty="0" smtClean="0">
                          <a:effectLst/>
                        </a:rPr>
                        <a:t> students a table in which they have to cot out and put the items in the correct containers.</a:t>
                      </a: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err="1" smtClean="0">
                          <a:effectLst/>
                          <a:hlinkClick r:id="rId4" action="ppaction://hlinksldjump"/>
                        </a:rPr>
                        <a:t>Table</a:t>
                      </a:r>
                      <a:r>
                        <a:rPr lang="ca-ES" sz="1100" dirty="0" smtClean="0">
                          <a:effectLst/>
                          <a:hlinkClick r:id="rId4" action="ppaction://hlinksldjump"/>
                        </a:rPr>
                        <a:t> 2.</a:t>
                      </a:r>
                      <a:r>
                        <a:rPr lang="ca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556865"/>
              </p:ext>
            </p:extLst>
          </p:nvPr>
        </p:nvGraphicFramePr>
        <p:xfrm>
          <a:off x="721865" y="4656074"/>
          <a:ext cx="10515602" cy="580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err="1" smtClean="0">
                          <a:effectLst/>
                        </a:rPr>
                        <a:t>Whole</a:t>
                      </a:r>
                      <a:r>
                        <a:rPr lang="ca-ES" sz="1100" dirty="0" smtClean="0">
                          <a:effectLst/>
                        </a:rPr>
                        <a:t>  </a:t>
                      </a:r>
                      <a:r>
                        <a:rPr lang="ca-ES" sz="1100" dirty="0" err="1" smtClean="0">
                          <a:effectLst/>
                        </a:rPr>
                        <a:t>class</a:t>
                      </a: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fill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autoevaluation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sheet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gives</a:t>
                      </a:r>
                      <a:r>
                        <a:rPr lang="en-GB" sz="1300" baseline="0" dirty="0" smtClean="0">
                          <a:effectLst/>
                        </a:rPr>
                        <a:t> a sheet.</a:t>
                      </a: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err="1" smtClean="0">
                          <a:effectLst/>
                          <a:hlinkClick r:id="rId5" action="ppaction://hlinksldjump"/>
                        </a:rPr>
                        <a:t>Table</a:t>
                      </a:r>
                      <a:r>
                        <a:rPr lang="ca-ES" sz="1100" dirty="0" smtClean="0">
                          <a:effectLst/>
                          <a:hlinkClick r:id="rId5" action="ppaction://hlinksldjump"/>
                        </a:rPr>
                        <a:t> 3.</a:t>
                      </a:r>
                      <a:r>
                        <a:rPr lang="ca-ES" sz="1100" dirty="0">
                          <a:effectLst/>
                          <a:hlinkClick r:id="rId5" action="ppaction://hlinksldjump"/>
                        </a:rPr>
                        <a:t> 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1534090"/>
              </p:ext>
            </p:extLst>
          </p:nvPr>
        </p:nvGraphicFramePr>
        <p:xfrm>
          <a:off x="721865" y="5233547"/>
          <a:ext cx="10515602" cy="966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567"/>
                <a:gridCol w="4624005"/>
                <a:gridCol w="3126013"/>
                <a:gridCol w="1847017"/>
              </a:tblGrid>
              <a:tr h="9661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dirty="0" err="1" smtClean="0">
                          <a:effectLst/>
                        </a:rPr>
                        <a:t>Whole</a:t>
                      </a:r>
                      <a:r>
                        <a:rPr lang="ca-ES" sz="1100" dirty="0" smtClean="0">
                          <a:effectLst/>
                        </a:rPr>
                        <a:t>  </a:t>
                      </a:r>
                      <a:r>
                        <a:rPr lang="ca-ES" sz="1100" dirty="0" err="1" smtClean="0">
                          <a:effectLst/>
                        </a:rPr>
                        <a:t>class</a:t>
                      </a:r>
                      <a:endParaRPr lang="es-ES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 </a:t>
                      </a:r>
                      <a:endParaRPr lang="es-ES" sz="1100" dirty="0">
                        <a:effectLst/>
                      </a:endParaRPr>
                    </a:p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300" dirty="0" err="1" smtClean="0">
                          <a:effectLst/>
                        </a:rPr>
                        <a:t>Students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play</a:t>
                      </a:r>
                      <a:r>
                        <a:rPr lang="es-ES" sz="1300" baseline="0" dirty="0" smtClean="0">
                          <a:effectLst/>
                        </a:rPr>
                        <a:t> a </a:t>
                      </a:r>
                      <a:r>
                        <a:rPr lang="es-ES" sz="1300" baseline="0" dirty="0" err="1" smtClean="0">
                          <a:effectLst/>
                        </a:rPr>
                        <a:t>game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about</a:t>
                      </a:r>
                      <a:r>
                        <a:rPr lang="es-ES" sz="1300" baseline="0" dirty="0" smtClean="0">
                          <a:effectLst/>
                        </a:rPr>
                        <a:t> </a:t>
                      </a:r>
                      <a:r>
                        <a:rPr lang="es-ES" sz="1300" baseline="0" dirty="0" err="1" smtClean="0">
                          <a:effectLst/>
                        </a:rPr>
                        <a:t>recycling</a:t>
                      </a:r>
                      <a:r>
                        <a:rPr lang="es-ES" sz="1300" baseline="0" dirty="0" smtClean="0">
                          <a:effectLst/>
                        </a:rPr>
                        <a:t>.</a:t>
                      </a:r>
                      <a:endParaRPr lang="es-ES" sz="1100" dirty="0">
                        <a:effectLst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300" dirty="0" smtClean="0">
                          <a:effectLst/>
                        </a:rPr>
                        <a:t>Teacher explain the</a:t>
                      </a:r>
                      <a:r>
                        <a:rPr lang="en-GB" sz="1300" baseline="0" dirty="0" smtClean="0">
                          <a:effectLst/>
                        </a:rPr>
                        <a:t> </a:t>
                      </a:r>
                      <a:r>
                        <a:rPr lang="en-GB" sz="1300" dirty="0" smtClean="0">
                          <a:effectLst/>
                        </a:rPr>
                        <a:t>game and students play</a:t>
                      </a:r>
                      <a:r>
                        <a:rPr lang="en-GB" sz="1300" baseline="0" dirty="0" smtClean="0">
                          <a:effectLst/>
                        </a:rPr>
                        <a:t>.</a:t>
                      </a: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  <a:hlinkClick r:id="rId6"/>
                        </a:rPr>
                        <a:t>http://www.bbc.co.uk/schools/barnabybear/games/recycle.shtml</a:t>
                      </a:r>
                      <a:endParaRPr lang="es-ES" sz="1100" dirty="0">
                        <a:effectLst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  <p:graphicFrame>
        <p:nvGraphicFramePr>
          <p:cNvPr id="9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556865"/>
              </p:ext>
            </p:extLst>
          </p:nvPr>
        </p:nvGraphicFramePr>
        <p:xfrm>
          <a:off x="691387" y="614426"/>
          <a:ext cx="10561832" cy="885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2604"/>
                <a:gridCol w="4644335"/>
                <a:gridCol w="3139756"/>
                <a:gridCol w="1855137"/>
              </a:tblGrid>
              <a:tr h="88519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Whole</a:t>
                      </a:r>
                      <a:r>
                        <a:rPr lang="es-ES" sz="11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</a:t>
                      </a:r>
                      <a:endParaRPr lang="es-E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s-ES" sz="12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can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rubbish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playground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2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students</a:t>
                      </a:r>
                      <a:r>
                        <a:rPr lang="es-ES" sz="12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suggest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find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less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rubbish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2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playground</a:t>
                      </a:r>
                      <a:endParaRPr lang="es-E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20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elaborate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advertisement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s-E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classes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7360211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6602" y="590550"/>
            <a:ext cx="10706100" cy="2673350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6602" y="3492500"/>
            <a:ext cx="107061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7675328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6968" y="34074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u="sng" dirty="0"/>
              <a:t>WHAT DO YOU FIND IN YOUR PLAYGROUND</a:t>
            </a:r>
            <a:r>
              <a:rPr lang="es-ES" b="1" u="sng" dirty="0" smtClean="0"/>
              <a:t>?</a:t>
            </a:r>
            <a:endParaRPr lang="es-ES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02686658"/>
              </p:ext>
            </p:extLst>
          </p:nvPr>
        </p:nvGraphicFramePr>
        <p:xfrm>
          <a:off x="849376" y="1691006"/>
          <a:ext cx="10515600" cy="4246499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2352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</a:rPr>
                        <a:t>ORGANIC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200" dirty="0">
                          <a:effectLst/>
                        </a:rPr>
                        <a:t>PLASTIC/BRICK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PAPER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GLASS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938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1034" name="Imagen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8687" y="2275015"/>
            <a:ext cx="200977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Imagen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3175" y="2238439"/>
            <a:ext cx="19431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Imagen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4760" y="2232728"/>
            <a:ext cx="221932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Imagen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78979" y="2232724"/>
            <a:ext cx="19335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16539220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C:\Users\Francisco\Desktop\curso natural\objetos para reciclar 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8612" y="3839464"/>
            <a:ext cx="6299200" cy="301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06299321"/>
              </p:ext>
            </p:extLst>
          </p:nvPr>
        </p:nvGraphicFramePr>
        <p:xfrm>
          <a:off x="1260856" y="405325"/>
          <a:ext cx="9474200" cy="39228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1564"/>
                <a:gridCol w="2440132"/>
                <a:gridCol w="2441039"/>
                <a:gridCol w="2311465"/>
              </a:tblGrid>
              <a:tr h="42852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 err="1">
                          <a:effectLst/>
                        </a:rPr>
                        <a:t>Things</a:t>
                      </a:r>
                      <a:r>
                        <a:rPr lang="es-ES" sz="1600" dirty="0">
                          <a:effectLst/>
                        </a:rPr>
                        <a:t> </a:t>
                      </a:r>
                      <a:r>
                        <a:rPr lang="es-ES" sz="1600" dirty="0" err="1">
                          <a:effectLst/>
                        </a:rPr>
                        <a:t>we</a:t>
                      </a:r>
                      <a:r>
                        <a:rPr lang="es-ES" sz="1600" dirty="0">
                          <a:effectLst/>
                        </a:rPr>
                        <a:t> can </a:t>
                      </a:r>
                      <a:r>
                        <a:rPr lang="es-ES" sz="1600" dirty="0" err="1">
                          <a:effectLst/>
                        </a:rPr>
                        <a:t>recycle</a:t>
                      </a:r>
                      <a:endParaRPr lang="es-E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4203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 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       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   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73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2052" name="Imagen 7" descr="Resultado de imagen de contenedor azul reciclaje niÃ±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881" y="1053533"/>
            <a:ext cx="1314451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Imagen 28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2475" y="1182116"/>
            <a:ext cx="13716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Imagen 31" descr="Imagen relacionad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53085" y="1090109"/>
            <a:ext cx="1085851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Imagen 40" descr="Resultado de imagen de contenedor organic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864951" y="1025339"/>
            <a:ext cx="1247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14095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319</TotalTime>
  <Words>594</Words>
  <Application>Microsoft Office PowerPoint</Application>
  <PresentationFormat>Personalizado</PresentationFormat>
  <Paragraphs>140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Flujo</vt:lpstr>
      <vt:lpstr>            How can I change my school? </vt:lpstr>
      <vt:lpstr>Objectives</vt:lpstr>
      <vt:lpstr>Learning Activities</vt:lpstr>
      <vt:lpstr>Success Criteria</vt:lpstr>
      <vt:lpstr>Lesson Organization</vt:lpstr>
      <vt:lpstr>Diapositiva 6</vt:lpstr>
      <vt:lpstr>Diapositiva 7</vt:lpstr>
      <vt:lpstr>WHAT DO YOU FIND IN YOUR PLAYGROUND?</vt:lpstr>
      <vt:lpstr>Diapositiva 9</vt:lpstr>
      <vt:lpstr>Self/peer assessment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RECYCLING</dc:title>
  <dc:creator>JOAQUÍN PORRAS SARRAMAYOR</dc:creator>
  <cp:lastModifiedBy>Francisco</cp:lastModifiedBy>
  <cp:revision>83</cp:revision>
  <dcterms:created xsi:type="dcterms:W3CDTF">2018-07-18T11:41:59Z</dcterms:created>
  <dcterms:modified xsi:type="dcterms:W3CDTF">2018-07-19T17:10:33Z</dcterms:modified>
</cp:coreProperties>
</file>