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8288000" cy="10287000"/>
  <p:notesSz cx="6858000" cy="9144000"/>
  <p:embeddedFontLst>
    <p:embeddedFont>
      <p:font typeface="Ballpoint" panose="020B0604020202020204" charset="0"/>
      <p:regular r:id="rId15"/>
    </p:embeddedFont>
    <p:embeddedFont>
      <p:font typeface="Itim" panose="020B0604020202020204" charset="-34"/>
      <p:regular r:id="rId16"/>
    </p:embeddedFont>
    <p:embeddedFont>
      <p:font typeface="Calibri" panose="020F0502020204030204" pitchFamily="34" charset="0"/>
      <p:regular r:id="rId17"/>
      <p:bold r:id="rId18"/>
      <p:italic r:id="rId19"/>
      <p:boldItalic r:id="rId20"/>
    </p:embeddedFont>
    <p:embeddedFont>
      <p:font typeface="Childos Arabic" panose="020B0604020202020204" charset="-78"/>
      <p:regular r:id="rId21"/>
    </p:embeddedFont>
    <p:embeddedFont>
      <p:font typeface="A Day Without Sun Text Bold" panose="020B0604020202020204" charset="0"/>
      <p:regular r:id="rId22"/>
    </p:embeddedFont>
    <p:embeddedFont>
      <p:font typeface="Dekko"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6" d="100"/>
          <a:sy n="56" d="100"/>
        </p:scale>
        <p:origin x="610"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8.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9.jpe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6.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8.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2.png"/><Relationship Id="rId4" Type="http://schemas.openxmlformats.org/officeDocument/2006/relationships/image" Target="../media/image36.sv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2.png"/><Relationship Id="rId7" Type="http://schemas.openxmlformats.org/officeDocument/2006/relationships/image" Target="../media/image5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10.png"/><Relationship Id="rId10" Type="http://schemas.openxmlformats.org/officeDocument/2006/relationships/image" Target="../media/image9.jpeg"/><Relationship Id="rId4" Type="http://schemas.openxmlformats.org/officeDocument/2006/relationships/image" Target="../media/image23.png"/><Relationship Id="rId9" Type="http://schemas.openxmlformats.org/officeDocument/2006/relationships/image" Target="../media/image30.svg"/></Relationships>
</file>

<file path=ppt/slides/_rels/slide1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35.png"/><Relationship Id="rId7"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59.svg"/><Relationship Id="rId4" Type="http://schemas.openxmlformats.org/officeDocument/2006/relationships/image" Target="../media/image10.png"/><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9.jpe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32.svg"/><Relationship Id="rId2" Type="http://schemas.openxmlformats.org/officeDocument/2006/relationships/image" Target="../media/image1.jpeg"/><Relationship Id="rId16" Type="http://schemas.openxmlformats.org/officeDocument/2006/relationships/image" Target="../media/image5.svg"/><Relationship Id="rId1" Type="http://schemas.openxmlformats.org/officeDocument/2006/relationships/slideLayout" Target="../slideLayouts/slideLayout7.xml"/><Relationship Id="rId6" Type="http://schemas.openxmlformats.org/officeDocument/2006/relationships/image" Target="../media/image18.jpeg"/><Relationship Id="rId11" Type="http://schemas.openxmlformats.org/officeDocument/2006/relationships/image" Target="../media/image21.png"/><Relationship Id="rId5" Type="http://schemas.openxmlformats.org/officeDocument/2006/relationships/image" Target="../media/image17.png"/><Relationship Id="rId15" Type="http://schemas.openxmlformats.org/officeDocument/2006/relationships/image" Target="../media/image4.png"/><Relationship Id="rId10" Type="http://schemas.openxmlformats.org/officeDocument/2006/relationships/image" Target="../media/image30.svg"/><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22.png"/><Relationship Id="rId7"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9.jpeg"/><Relationship Id="rId5" Type="http://schemas.openxmlformats.org/officeDocument/2006/relationships/image" Target="../media/image24.png"/><Relationship Id="rId10" Type="http://schemas.openxmlformats.org/officeDocument/2006/relationships/image" Target="../media/image38.svg"/><Relationship Id="rId4" Type="http://schemas.openxmlformats.org/officeDocument/2006/relationships/image" Target="../media/image23.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0.png"/><Relationship Id="rId7" Type="http://schemas.openxmlformats.org/officeDocument/2006/relationships/image" Target="../media/image49.svg"/><Relationship Id="rId12"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51.svg"/><Relationship Id="rId5" Type="http://schemas.openxmlformats.org/officeDocument/2006/relationships/image" Target="../media/image31.png"/><Relationship Id="rId10" Type="http://schemas.openxmlformats.org/officeDocument/2006/relationships/image" Target="../media/image33.png"/><Relationship Id="rId4" Type="http://schemas.openxmlformats.org/officeDocument/2006/relationships/image" Target="../media/image46.svg"/><Relationship Id="rId9" Type="http://schemas.openxmlformats.org/officeDocument/2006/relationships/image" Target="../media/image17.svg"/></Relationships>
</file>

<file path=ppt/slides/_rels/slide8.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3.svg"/><Relationship Id="rId11" Type="http://schemas.openxmlformats.org/officeDocument/2006/relationships/image" Target="../media/image9.jpeg"/><Relationship Id="rId5" Type="http://schemas.openxmlformats.org/officeDocument/2006/relationships/image" Target="../media/image34.png"/><Relationship Id="rId10" Type="http://schemas.openxmlformats.org/officeDocument/2006/relationships/image" Target="../media/image17.svg"/><Relationship Id="rId4" Type="http://schemas.openxmlformats.org/officeDocument/2006/relationships/image" Target="../media/image13.pn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id="3" name="Freeform 3"/>
          <p:cNvSpPr/>
          <p:nvPr/>
        </p:nvSpPr>
        <p:spPr>
          <a:xfrm rot="5976154">
            <a:off x="3179887" y="-2087389"/>
            <a:ext cx="11386258" cy="14461778"/>
          </a:xfrm>
          <a:custGeom>
            <a:avLst/>
            <a:gdLst/>
            <a:ahLst/>
            <a:cxnLst/>
            <a:rect l="l" t="t" r="r" b="b"/>
            <a:pathLst>
              <a:path w="11386258" h="14461778">
                <a:moveTo>
                  <a:pt x="0" y="0"/>
                </a:moveTo>
                <a:lnTo>
                  <a:pt x="11386258" y="0"/>
                </a:lnTo>
                <a:lnTo>
                  <a:pt x="11386258" y="14461778"/>
                </a:lnTo>
                <a:lnTo>
                  <a:pt x="0" y="14461778"/>
                </a:lnTo>
                <a:lnTo>
                  <a:pt x="0" y="0"/>
                </a:lnTo>
                <a:close/>
              </a:path>
            </a:pathLst>
          </a:custGeom>
          <a:blipFill>
            <a:blip r:embed="rId3"/>
            <a:stretch>
              <a:fillRect/>
            </a:stretch>
          </a:blipFill>
        </p:spPr>
      </p:sp>
      <p:sp>
        <p:nvSpPr>
          <p:cNvPr id="4" name="Freeform 4"/>
          <p:cNvSpPr/>
          <p:nvPr/>
        </p:nvSpPr>
        <p:spPr>
          <a:xfrm rot="1060722" flipH="1">
            <a:off x="304583" y="1362589"/>
            <a:ext cx="4562127" cy="4588963"/>
          </a:xfrm>
          <a:custGeom>
            <a:avLst/>
            <a:gdLst/>
            <a:ahLst/>
            <a:cxnLst/>
            <a:rect l="l" t="t" r="r" b="b"/>
            <a:pathLst>
              <a:path w="4562127" h="4588963">
                <a:moveTo>
                  <a:pt x="4562126" y="0"/>
                </a:moveTo>
                <a:lnTo>
                  <a:pt x="0" y="0"/>
                </a:lnTo>
                <a:lnTo>
                  <a:pt x="0" y="4588963"/>
                </a:lnTo>
                <a:lnTo>
                  <a:pt x="4562126" y="4588963"/>
                </a:lnTo>
                <a:lnTo>
                  <a:pt x="4562126" y="0"/>
                </a:lnTo>
                <a:close/>
              </a:path>
            </a:pathLst>
          </a:custGeom>
          <a:blipFill>
            <a:blip r:embed="rId4"/>
            <a:stretch>
              <a:fillRect/>
            </a:stretch>
          </a:blipFill>
        </p:spPr>
      </p:sp>
      <p:sp>
        <p:nvSpPr>
          <p:cNvPr id="5" name="Freeform 5"/>
          <p:cNvSpPr/>
          <p:nvPr/>
        </p:nvSpPr>
        <p:spPr>
          <a:xfrm rot="671662">
            <a:off x="1556484" y="2783598"/>
            <a:ext cx="2058324" cy="1968507"/>
          </a:xfrm>
          <a:custGeom>
            <a:avLst/>
            <a:gdLst/>
            <a:ahLst/>
            <a:cxnLst/>
            <a:rect l="l" t="t" r="r" b="b"/>
            <a:pathLst>
              <a:path w="2058324" h="1968507">
                <a:moveTo>
                  <a:pt x="0" y="0"/>
                </a:moveTo>
                <a:lnTo>
                  <a:pt x="2058324" y="0"/>
                </a:lnTo>
                <a:lnTo>
                  <a:pt x="2058324" y="1968507"/>
                </a:lnTo>
                <a:lnTo>
                  <a:pt x="0" y="196850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rot="98986" flipH="1">
            <a:off x="13496360" y="5894646"/>
            <a:ext cx="4581499" cy="4608449"/>
          </a:xfrm>
          <a:custGeom>
            <a:avLst/>
            <a:gdLst/>
            <a:ahLst/>
            <a:cxnLst/>
            <a:rect l="l" t="t" r="r" b="b"/>
            <a:pathLst>
              <a:path w="4581499" h="4608449">
                <a:moveTo>
                  <a:pt x="4581499" y="0"/>
                </a:moveTo>
                <a:lnTo>
                  <a:pt x="0" y="0"/>
                </a:lnTo>
                <a:lnTo>
                  <a:pt x="0" y="4608449"/>
                </a:lnTo>
                <a:lnTo>
                  <a:pt x="4581499" y="4608449"/>
                </a:lnTo>
                <a:lnTo>
                  <a:pt x="4581499" y="0"/>
                </a:lnTo>
                <a:close/>
              </a:path>
            </a:pathLst>
          </a:custGeom>
          <a:blipFill>
            <a:blip r:embed="rId4"/>
            <a:stretch>
              <a:fillRect/>
            </a:stretch>
          </a:blipFill>
        </p:spPr>
      </p:sp>
      <p:sp>
        <p:nvSpPr>
          <p:cNvPr id="7" name="TextBox 7"/>
          <p:cNvSpPr txBox="1"/>
          <p:nvPr/>
        </p:nvSpPr>
        <p:spPr>
          <a:xfrm>
            <a:off x="6954049" y="4315253"/>
            <a:ext cx="8442535" cy="2958570"/>
          </a:xfrm>
          <a:prstGeom prst="rect">
            <a:avLst/>
          </a:prstGeom>
        </p:spPr>
        <p:txBody>
          <a:bodyPr lIns="0" tIns="0" rIns="0" bIns="0" rtlCol="0" anchor="t">
            <a:spAutoFit/>
          </a:bodyPr>
          <a:lstStyle/>
          <a:p>
            <a:pPr>
              <a:lnSpc>
                <a:spcPts val="23829"/>
              </a:lnSpc>
              <a:spcBef>
                <a:spcPct val="0"/>
              </a:spcBef>
            </a:pPr>
            <a:r>
              <a:rPr lang="en-US" sz="17020" spc="187">
                <a:solidFill>
                  <a:srgbClr val="000000"/>
                </a:solidFill>
                <a:latin typeface="A Day Without Sun Text Bold"/>
              </a:rPr>
              <a:t>MARKETING</a:t>
            </a:r>
          </a:p>
        </p:txBody>
      </p:sp>
      <p:sp>
        <p:nvSpPr>
          <p:cNvPr id="8" name="Freeform 8"/>
          <p:cNvSpPr/>
          <p:nvPr/>
        </p:nvSpPr>
        <p:spPr>
          <a:xfrm>
            <a:off x="14669445" y="7358127"/>
            <a:ext cx="2025780" cy="1966848"/>
          </a:xfrm>
          <a:custGeom>
            <a:avLst/>
            <a:gdLst/>
            <a:ahLst/>
            <a:cxnLst/>
            <a:rect l="l" t="t" r="r" b="b"/>
            <a:pathLst>
              <a:path w="2025780" h="1966848">
                <a:moveTo>
                  <a:pt x="0" y="0"/>
                </a:moveTo>
                <a:lnTo>
                  <a:pt x="2025780" y="0"/>
                </a:lnTo>
                <a:lnTo>
                  <a:pt x="2025780" y="1966848"/>
                </a:lnTo>
                <a:lnTo>
                  <a:pt x="0" y="196684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TextBox 9"/>
          <p:cNvSpPr txBox="1"/>
          <p:nvPr/>
        </p:nvSpPr>
        <p:spPr>
          <a:xfrm>
            <a:off x="5418346" y="1309447"/>
            <a:ext cx="6444209" cy="3904673"/>
          </a:xfrm>
          <a:prstGeom prst="rect">
            <a:avLst/>
          </a:prstGeom>
        </p:spPr>
        <p:txBody>
          <a:bodyPr lIns="0" tIns="0" rIns="0" bIns="0" rtlCol="0" anchor="t">
            <a:spAutoFit/>
          </a:bodyPr>
          <a:lstStyle/>
          <a:p>
            <a:pPr>
              <a:lnSpc>
                <a:spcPts val="28693"/>
              </a:lnSpc>
              <a:spcBef>
                <a:spcPct val="0"/>
              </a:spcBef>
            </a:pPr>
            <a:r>
              <a:rPr lang="en-US" sz="20495" spc="225">
                <a:solidFill>
                  <a:srgbClr val="000000"/>
                </a:solidFill>
                <a:latin typeface="Ballpoint"/>
              </a:rPr>
              <a:t>Plan</a:t>
            </a:r>
          </a:p>
        </p:txBody>
      </p:sp>
      <p:sp>
        <p:nvSpPr>
          <p:cNvPr id="10" name="Freeform 10"/>
          <p:cNvSpPr/>
          <p:nvPr/>
        </p:nvSpPr>
        <p:spPr>
          <a:xfrm rot="3459258" flipH="1">
            <a:off x="12675184" y="1179570"/>
            <a:ext cx="2506725" cy="3905663"/>
          </a:xfrm>
          <a:custGeom>
            <a:avLst/>
            <a:gdLst/>
            <a:ahLst/>
            <a:cxnLst/>
            <a:rect l="l" t="t" r="r" b="b"/>
            <a:pathLst>
              <a:path w="2506725" h="3905663">
                <a:moveTo>
                  <a:pt x="2506725" y="0"/>
                </a:moveTo>
                <a:lnTo>
                  <a:pt x="0" y="0"/>
                </a:lnTo>
                <a:lnTo>
                  <a:pt x="0" y="3905662"/>
                </a:lnTo>
                <a:lnTo>
                  <a:pt x="2506725" y="3905662"/>
                </a:lnTo>
                <a:lnTo>
                  <a:pt x="2506725"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Freeform 11"/>
          <p:cNvSpPr/>
          <p:nvPr/>
        </p:nvSpPr>
        <p:spPr>
          <a:xfrm rot="-4245636" flipH="1">
            <a:off x="2406211" y="5888335"/>
            <a:ext cx="1705687" cy="3374560"/>
          </a:xfrm>
          <a:custGeom>
            <a:avLst/>
            <a:gdLst/>
            <a:ahLst/>
            <a:cxnLst/>
            <a:rect l="l" t="t" r="r" b="b"/>
            <a:pathLst>
              <a:path w="1705687" h="3374560">
                <a:moveTo>
                  <a:pt x="1705687" y="0"/>
                </a:moveTo>
                <a:lnTo>
                  <a:pt x="0" y="0"/>
                </a:lnTo>
                <a:lnTo>
                  <a:pt x="0" y="3374560"/>
                </a:lnTo>
                <a:lnTo>
                  <a:pt x="1705687" y="3374560"/>
                </a:lnTo>
                <a:lnTo>
                  <a:pt x="1705687"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 name="Freeform 12"/>
          <p:cNvSpPr/>
          <p:nvPr/>
        </p:nvSpPr>
        <p:spPr>
          <a:xfrm rot="488334">
            <a:off x="8948280" y="7025958"/>
            <a:ext cx="3788362" cy="737009"/>
          </a:xfrm>
          <a:custGeom>
            <a:avLst/>
            <a:gdLst/>
            <a:ahLst/>
            <a:cxnLst/>
            <a:rect l="l" t="t" r="r" b="b"/>
            <a:pathLst>
              <a:path w="3788362" h="737009">
                <a:moveTo>
                  <a:pt x="0" y="0"/>
                </a:moveTo>
                <a:lnTo>
                  <a:pt x="3788362" y="0"/>
                </a:lnTo>
                <a:lnTo>
                  <a:pt x="3788362" y="737009"/>
                </a:lnTo>
                <a:lnTo>
                  <a:pt x="0" y="73700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3" name="TextBox 13"/>
          <p:cNvSpPr txBox="1"/>
          <p:nvPr/>
        </p:nvSpPr>
        <p:spPr>
          <a:xfrm>
            <a:off x="5133125" y="8274876"/>
            <a:ext cx="7674709" cy="986155"/>
          </a:xfrm>
          <a:prstGeom prst="rect">
            <a:avLst/>
          </a:prstGeom>
        </p:spPr>
        <p:txBody>
          <a:bodyPr lIns="0" tIns="0" rIns="0" bIns="0" rtlCol="0" anchor="t">
            <a:spAutoFit/>
          </a:bodyPr>
          <a:lstStyle/>
          <a:p>
            <a:pPr algn="ctr">
              <a:lnSpc>
                <a:spcPts val="3919"/>
              </a:lnSpc>
            </a:pPr>
            <a:r>
              <a:rPr lang="en-US" sz="2799">
                <a:solidFill>
                  <a:srgbClr val="000000"/>
                </a:solidFill>
                <a:latin typeface="Itim"/>
              </a:rPr>
              <a:t>Módulo Marketing en la actividad comercial </a:t>
            </a:r>
          </a:p>
          <a:p>
            <a:pPr algn="ctr">
              <a:lnSpc>
                <a:spcPts val="3919"/>
              </a:lnSpc>
              <a:spcBef>
                <a:spcPct val="0"/>
              </a:spcBef>
            </a:pPr>
            <a:r>
              <a:rPr lang="en-US" sz="2799">
                <a:solidFill>
                  <a:srgbClr val="000000"/>
                </a:solidFill>
                <a:latin typeface="Itim"/>
              </a:rPr>
              <a:t>(1º Grado Medio Actividades Comerciales)</a:t>
            </a:r>
          </a:p>
        </p:txBody>
      </p:sp>
      <p:sp>
        <p:nvSpPr>
          <p:cNvPr id="14" name="TextBox 14"/>
          <p:cNvSpPr txBox="1"/>
          <p:nvPr/>
        </p:nvSpPr>
        <p:spPr>
          <a:xfrm>
            <a:off x="4224192" y="4684130"/>
            <a:ext cx="2463157" cy="2375641"/>
          </a:xfrm>
          <a:prstGeom prst="rect">
            <a:avLst/>
          </a:prstGeom>
        </p:spPr>
        <p:txBody>
          <a:bodyPr lIns="0" tIns="0" rIns="0" bIns="0" rtlCol="0" anchor="t">
            <a:spAutoFit/>
          </a:bodyPr>
          <a:lstStyle/>
          <a:p>
            <a:pPr algn="r">
              <a:lnSpc>
                <a:spcPts val="17423"/>
              </a:lnSpc>
              <a:spcBef>
                <a:spcPct val="0"/>
              </a:spcBef>
            </a:pPr>
            <a:r>
              <a:rPr lang="en-US" sz="12445" spc="136">
                <a:solidFill>
                  <a:srgbClr val="000000"/>
                </a:solidFill>
                <a:latin typeface="Ballpoint"/>
              </a:rPr>
              <a:t>de</a:t>
            </a:r>
          </a:p>
        </p:txBody>
      </p:sp>
      <p:sp>
        <p:nvSpPr>
          <p:cNvPr id="15" name="Freeform 15"/>
          <p:cNvSpPr/>
          <p:nvPr/>
        </p:nvSpPr>
        <p:spPr>
          <a:xfrm>
            <a:off x="761592" y="8748676"/>
            <a:ext cx="3462600" cy="1208105"/>
          </a:xfrm>
          <a:custGeom>
            <a:avLst/>
            <a:gdLst/>
            <a:ahLst/>
            <a:cxnLst/>
            <a:rect l="l" t="t" r="r" b="b"/>
            <a:pathLst>
              <a:path w="3462600" h="1208105">
                <a:moveTo>
                  <a:pt x="0" y="0"/>
                </a:moveTo>
                <a:lnTo>
                  <a:pt x="3462600" y="0"/>
                </a:lnTo>
                <a:lnTo>
                  <a:pt x="3462600" y="1208105"/>
                </a:lnTo>
                <a:lnTo>
                  <a:pt x="0" y="1208105"/>
                </a:lnTo>
                <a:lnTo>
                  <a:pt x="0" y="0"/>
                </a:lnTo>
                <a:close/>
              </a:path>
            </a:pathLst>
          </a:custGeom>
          <a:blipFill>
            <a:blip r:embed="rId15"/>
            <a:stretch>
              <a:fillRect/>
            </a:stretch>
          </a:blipFill>
        </p:spPr>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id="3" name="Freeform 3"/>
          <p:cNvSpPr/>
          <p:nvPr/>
        </p:nvSpPr>
        <p:spPr>
          <a:xfrm rot="-247732">
            <a:off x="2183494" y="16517"/>
            <a:ext cx="4510414" cy="4497284"/>
          </a:xfrm>
          <a:custGeom>
            <a:avLst/>
            <a:gdLst/>
            <a:ahLst/>
            <a:cxnLst/>
            <a:rect l="l" t="t" r="r" b="b"/>
            <a:pathLst>
              <a:path w="4510414" h="4497284">
                <a:moveTo>
                  <a:pt x="0" y="0"/>
                </a:moveTo>
                <a:lnTo>
                  <a:pt x="4510415" y="0"/>
                </a:lnTo>
                <a:lnTo>
                  <a:pt x="4510415" y="4497284"/>
                </a:lnTo>
                <a:lnTo>
                  <a:pt x="0" y="4497284"/>
                </a:lnTo>
                <a:lnTo>
                  <a:pt x="0" y="0"/>
                </a:lnTo>
                <a:close/>
              </a:path>
            </a:pathLst>
          </a:custGeom>
          <a:blipFill>
            <a:blip r:embed="rId3"/>
            <a:stretch>
              <a:fillRect/>
            </a:stretch>
          </a:blipFill>
        </p:spPr>
      </p:sp>
      <p:sp>
        <p:nvSpPr>
          <p:cNvPr id="4" name="Freeform 4"/>
          <p:cNvSpPr/>
          <p:nvPr/>
        </p:nvSpPr>
        <p:spPr>
          <a:xfrm rot="-917616">
            <a:off x="171978" y="2975727"/>
            <a:ext cx="4693491" cy="4679827"/>
          </a:xfrm>
          <a:custGeom>
            <a:avLst/>
            <a:gdLst/>
            <a:ahLst/>
            <a:cxnLst/>
            <a:rect l="l" t="t" r="r" b="b"/>
            <a:pathLst>
              <a:path w="4693491" h="4679827">
                <a:moveTo>
                  <a:pt x="0" y="0"/>
                </a:moveTo>
                <a:lnTo>
                  <a:pt x="4693491" y="0"/>
                </a:lnTo>
                <a:lnTo>
                  <a:pt x="4693491" y="4679827"/>
                </a:lnTo>
                <a:lnTo>
                  <a:pt x="0" y="4679827"/>
                </a:lnTo>
                <a:lnTo>
                  <a:pt x="0" y="0"/>
                </a:lnTo>
                <a:close/>
              </a:path>
            </a:pathLst>
          </a:custGeom>
          <a:blipFill>
            <a:blip r:embed="rId3"/>
            <a:stretch>
              <a:fillRect/>
            </a:stretch>
          </a:blipFill>
        </p:spPr>
      </p:sp>
      <p:sp>
        <p:nvSpPr>
          <p:cNvPr id="5" name="Freeform 5"/>
          <p:cNvSpPr/>
          <p:nvPr/>
        </p:nvSpPr>
        <p:spPr>
          <a:xfrm rot="-74983">
            <a:off x="6561585" y="2498815"/>
            <a:ext cx="5489789" cy="5480774"/>
          </a:xfrm>
          <a:custGeom>
            <a:avLst/>
            <a:gdLst/>
            <a:ahLst/>
            <a:cxnLst/>
            <a:rect l="l" t="t" r="r" b="b"/>
            <a:pathLst>
              <a:path w="5489789" h="5480774">
                <a:moveTo>
                  <a:pt x="0" y="0"/>
                </a:moveTo>
                <a:lnTo>
                  <a:pt x="5489789" y="0"/>
                </a:lnTo>
                <a:lnTo>
                  <a:pt x="5489789" y="5480774"/>
                </a:lnTo>
                <a:lnTo>
                  <a:pt x="0" y="5480774"/>
                </a:lnTo>
                <a:lnTo>
                  <a:pt x="0" y="0"/>
                </a:lnTo>
                <a:close/>
              </a:path>
            </a:pathLst>
          </a:custGeom>
          <a:blipFill>
            <a:blip r:embed="rId4"/>
            <a:stretch>
              <a:fillRect/>
            </a:stretch>
          </a:blipFill>
        </p:spPr>
      </p:sp>
      <p:sp>
        <p:nvSpPr>
          <p:cNvPr id="6" name="Freeform 6"/>
          <p:cNvSpPr/>
          <p:nvPr/>
        </p:nvSpPr>
        <p:spPr>
          <a:xfrm rot="-917616">
            <a:off x="2236425" y="5908018"/>
            <a:ext cx="4595062" cy="4581685"/>
          </a:xfrm>
          <a:custGeom>
            <a:avLst/>
            <a:gdLst/>
            <a:ahLst/>
            <a:cxnLst/>
            <a:rect l="l" t="t" r="r" b="b"/>
            <a:pathLst>
              <a:path w="4595062" h="4581685">
                <a:moveTo>
                  <a:pt x="0" y="0"/>
                </a:moveTo>
                <a:lnTo>
                  <a:pt x="4595063" y="0"/>
                </a:lnTo>
                <a:lnTo>
                  <a:pt x="4595063" y="4581685"/>
                </a:lnTo>
                <a:lnTo>
                  <a:pt x="0" y="4581685"/>
                </a:lnTo>
                <a:lnTo>
                  <a:pt x="0" y="0"/>
                </a:lnTo>
                <a:close/>
              </a:path>
            </a:pathLst>
          </a:custGeom>
          <a:blipFill>
            <a:blip r:embed="rId3"/>
            <a:stretch>
              <a:fillRect/>
            </a:stretch>
          </a:blipFill>
        </p:spPr>
      </p:sp>
      <p:sp>
        <p:nvSpPr>
          <p:cNvPr id="7" name="Freeform 7"/>
          <p:cNvSpPr/>
          <p:nvPr/>
        </p:nvSpPr>
        <p:spPr>
          <a:xfrm rot="-619618">
            <a:off x="11654757" y="-168543"/>
            <a:ext cx="4510414" cy="4497284"/>
          </a:xfrm>
          <a:custGeom>
            <a:avLst/>
            <a:gdLst/>
            <a:ahLst/>
            <a:cxnLst/>
            <a:rect l="l" t="t" r="r" b="b"/>
            <a:pathLst>
              <a:path w="4510414" h="4497284">
                <a:moveTo>
                  <a:pt x="0" y="0"/>
                </a:moveTo>
                <a:lnTo>
                  <a:pt x="4510415" y="0"/>
                </a:lnTo>
                <a:lnTo>
                  <a:pt x="4510415" y="4497283"/>
                </a:lnTo>
                <a:lnTo>
                  <a:pt x="0" y="4497283"/>
                </a:lnTo>
                <a:lnTo>
                  <a:pt x="0" y="0"/>
                </a:lnTo>
                <a:close/>
              </a:path>
            </a:pathLst>
          </a:custGeom>
          <a:blipFill>
            <a:blip r:embed="rId3"/>
            <a:stretch>
              <a:fillRect/>
            </a:stretch>
          </a:blipFill>
        </p:spPr>
      </p:sp>
      <p:sp>
        <p:nvSpPr>
          <p:cNvPr id="8" name="Freeform 8"/>
          <p:cNvSpPr/>
          <p:nvPr/>
        </p:nvSpPr>
        <p:spPr>
          <a:xfrm rot="-917616">
            <a:off x="13369572" y="2960235"/>
            <a:ext cx="4724565" cy="4710811"/>
          </a:xfrm>
          <a:custGeom>
            <a:avLst/>
            <a:gdLst/>
            <a:ahLst/>
            <a:cxnLst/>
            <a:rect l="l" t="t" r="r" b="b"/>
            <a:pathLst>
              <a:path w="4724565" h="4710811">
                <a:moveTo>
                  <a:pt x="0" y="0"/>
                </a:moveTo>
                <a:lnTo>
                  <a:pt x="4724566" y="0"/>
                </a:lnTo>
                <a:lnTo>
                  <a:pt x="4724566" y="4710812"/>
                </a:lnTo>
                <a:lnTo>
                  <a:pt x="0" y="4710812"/>
                </a:lnTo>
                <a:lnTo>
                  <a:pt x="0" y="0"/>
                </a:lnTo>
                <a:close/>
              </a:path>
            </a:pathLst>
          </a:custGeom>
          <a:blipFill>
            <a:blip r:embed="rId3"/>
            <a:stretch>
              <a:fillRect/>
            </a:stretch>
          </a:blipFill>
        </p:spPr>
      </p:sp>
      <p:sp>
        <p:nvSpPr>
          <p:cNvPr id="9" name="Freeform 9"/>
          <p:cNvSpPr/>
          <p:nvPr/>
        </p:nvSpPr>
        <p:spPr>
          <a:xfrm rot="-264119">
            <a:off x="11418116" y="5934243"/>
            <a:ext cx="4484678" cy="4471622"/>
          </a:xfrm>
          <a:custGeom>
            <a:avLst/>
            <a:gdLst/>
            <a:ahLst/>
            <a:cxnLst/>
            <a:rect l="l" t="t" r="r" b="b"/>
            <a:pathLst>
              <a:path w="4484678" h="4471622">
                <a:moveTo>
                  <a:pt x="0" y="0"/>
                </a:moveTo>
                <a:lnTo>
                  <a:pt x="4484678" y="0"/>
                </a:lnTo>
                <a:lnTo>
                  <a:pt x="4484678" y="4471622"/>
                </a:lnTo>
                <a:lnTo>
                  <a:pt x="0" y="4471622"/>
                </a:lnTo>
                <a:lnTo>
                  <a:pt x="0" y="0"/>
                </a:lnTo>
                <a:close/>
              </a:path>
            </a:pathLst>
          </a:custGeom>
          <a:blipFill>
            <a:blip r:embed="rId3"/>
            <a:stretch>
              <a:fillRect/>
            </a:stretch>
          </a:blipFill>
        </p:spPr>
      </p:sp>
      <p:sp>
        <p:nvSpPr>
          <p:cNvPr id="10" name="Freeform 10"/>
          <p:cNvSpPr/>
          <p:nvPr/>
        </p:nvSpPr>
        <p:spPr>
          <a:xfrm rot="-4859083">
            <a:off x="5577672" y="4198656"/>
            <a:ext cx="536973" cy="1747546"/>
          </a:xfrm>
          <a:custGeom>
            <a:avLst/>
            <a:gdLst/>
            <a:ahLst/>
            <a:cxnLst/>
            <a:rect l="l" t="t" r="r" b="b"/>
            <a:pathLst>
              <a:path w="536973" h="1747546">
                <a:moveTo>
                  <a:pt x="0" y="0"/>
                </a:moveTo>
                <a:lnTo>
                  <a:pt x="536974" y="0"/>
                </a:lnTo>
                <a:lnTo>
                  <a:pt x="536974" y="1747545"/>
                </a:lnTo>
                <a:lnTo>
                  <a:pt x="0" y="174754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TextBox 11"/>
          <p:cNvSpPr txBox="1"/>
          <p:nvPr/>
        </p:nvSpPr>
        <p:spPr>
          <a:xfrm rot="402067">
            <a:off x="2751881" y="993064"/>
            <a:ext cx="3574208" cy="770001"/>
          </a:xfrm>
          <a:prstGeom prst="rect">
            <a:avLst/>
          </a:prstGeom>
        </p:spPr>
        <p:txBody>
          <a:bodyPr lIns="0" tIns="0" rIns="0" bIns="0" rtlCol="0" anchor="t">
            <a:spAutoFit/>
          </a:bodyPr>
          <a:lstStyle/>
          <a:p>
            <a:pPr algn="ctr">
              <a:lnSpc>
                <a:spcPts val="5501"/>
              </a:lnSpc>
            </a:pPr>
            <a:r>
              <a:rPr lang="en-US" sz="4199">
                <a:solidFill>
                  <a:srgbClr val="000000"/>
                </a:solidFill>
                <a:latin typeface="Ballpoint"/>
              </a:rPr>
              <a:t>Idea creativa</a:t>
            </a:r>
          </a:p>
        </p:txBody>
      </p:sp>
      <p:sp>
        <p:nvSpPr>
          <p:cNvPr id="12" name="TextBox 12"/>
          <p:cNvSpPr txBox="1"/>
          <p:nvPr/>
        </p:nvSpPr>
        <p:spPr>
          <a:xfrm rot="-221758">
            <a:off x="490100" y="3917501"/>
            <a:ext cx="3706955" cy="770001"/>
          </a:xfrm>
          <a:prstGeom prst="rect">
            <a:avLst/>
          </a:prstGeom>
        </p:spPr>
        <p:txBody>
          <a:bodyPr lIns="0" tIns="0" rIns="0" bIns="0" rtlCol="0" anchor="t">
            <a:spAutoFit/>
          </a:bodyPr>
          <a:lstStyle/>
          <a:p>
            <a:pPr algn="ctr">
              <a:lnSpc>
                <a:spcPts val="5501"/>
              </a:lnSpc>
            </a:pPr>
            <a:r>
              <a:rPr lang="en-US" sz="4199">
                <a:solidFill>
                  <a:srgbClr val="000000"/>
                </a:solidFill>
                <a:latin typeface="Ballpoint"/>
              </a:rPr>
              <a:t>Idea innovadora</a:t>
            </a:r>
          </a:p>
        </p:txBody>
      </p:sp>
      <p:sp>
        <p:nvSpPr>
          <p:cNvPr id="13" name="TextBox 13"/>
          <p:cNvSpPr txBox="1"/>
          <p:nvPr/>
        </p:nvSpPr>
        <p:spPr>
          <a:xfrm rot="-274206">
            <a:off x="2692281" y="7042152"/>
            <a:ext cx="3629215" cy="770001"/>
          </a:xfrm>
          <a:prstGeom prst="rect">
            <a:avLst/>
          </a:prstGeom>
        </p:spPr>
        <p:txBody>
          <a:bodyPr lIns="0" tIns="0" rIns="0" bIns="0" rtlCol="0" anchor="t">
            <a:spAutoFit/>
          </a:bodyPr>
          <a:lstStyle/>
          <a:p>
            <a:pPr algn="ctr">
              <a:lnSpc>
                <a:spcPts val="5501"/>
              </a:lnSpc>
            </a:pPr>
            <a:r>
              <a:rPr lang="en-US" sz="4199">
                <a:solidFill>
                  <a:srgbClr val="000000"/>
                </a:solidFill>
                <a:latin typeface="Ballpoint"/>
              </a:rPr>
              <a:t>Idea rentable</a:t>
            </a:r>
          </a:p>
        </p:txBody>
      </p:sp>
      <p:sp>
        <p:nvSpPr>
          <p:cNvPr id="14" name="TextBox 14"/>
          <p:cNvSpPr txBox="1"/>
          <p:nvPr/>
        </p:nvSpPr>
        <p:spPr>
          <a:xfrm rot="30181">
            <a:off x="12122715" y="760207"/>
            <a:ext cx="3574208" cy="770001"/>
          </a:xfrm>
          <a:prstGeom prst="rect">
            <a:avLst/>
          </a:prstGeom>
        </p:spPr>
        <p:txBody>
          <a:bodyPr lIns="0" tIns="0" rIns="0" bIns="0" rtlCol="0" anchor="t">
            <a:spAutoFit/>
          </a:bodyPr>
          <a:lstStyle/>
          <a:p>
            <a:pPr algn="ctr">
              <a:lnSpc>
                <a:spcPts val="5501"/>
              </a:lnSpc>
            </a:pPr>
            <a:r>
              <a:rPr lang="en-US" sz="4199">
                <a:solidFill>
                  <a:srgbClr val="000000"/>
                </a:solidFill>
                <a:latin typeface="Ballpoint"/>
              </a:rPr>
              <a:t>Idea útil</a:t>
            </a:r>
          </a:p>
        </p:txBody>
      </p:sp>
      <p:sp>
        <p:nvSpPr>
          <p:cNvPr id="15" name="TextBox 15"/>
          <p:cNvSpPr txBox="1"/>
          <p:nvPr/>
        </p:nvSpPr>
        <p:spPr>
          <a:xfrm rot="-328066">
            <a:off x="13776807" y="4162801"/>
            <a:ext cx="3731498" cy="770001"/>
          </a:xfrm>
          <a:prstGeom prst="rect">
            <a:avLst/>
          </a:prstGeom>
        </p:spPr>
        <p:txBody>
          <a:bodyPr lIns="0" tIns="0" rIns="0" bIns="0" rtlCol="0" anchor="t">
            <a:spAutoFit/>
          </a:bodyPr>
          <a:lstStyle/>
          <a:p>
            <a:pPr algn="ctr">
              <a:lnSpc>
                <a:spcPts val="5501"/>
              </a:lnSpc>
            </a:pPr>
            <a:r>
              <a:rPr lang="en-US" sz="4199">
                <a:solidFill>
                  <a:srgbClr val="000000"/>
                </a:solidFill>
                <a:latin typeface="Ballpoint"/>
              </a:rPr>
              <a:t>Idea diferenciadora</a:t>
            </a:r>
          </a:p>
        </p:txBody>
      </p:sp>
      <p:sp>
        <p:nvSpPr>
          <p:cNvPr id="16" name="TextBox 16"/>
          <p:cNvSpPr txBox="1"/>
          <p:nvPr/>
        </p:nvSpPr>
        <p:spPr>
          <a:xfrm rot="388450">
            <a:off x="11963957" y="6955725"/>
            <a:ext cx="3554048" cy="770001"/>
          </a:xfrm>
          <a:prstGeom prst="rect">
            <a:avLst/>
          </a:prstGeom>
        </p:spPr>
        <p:txBody>
          <a:bodyPr lIns="0" tIns="0" rIns="0" bIns="0" rtlCol="0" anchor="t">
            <a:spAutoFit/>
          </a:bodyPr>
          <a:lstStyle/>
          <a:p>
            <a:pPr algn="ctr">
              <a:lnSpc>
                <a:spcPts val="5501"/>
              </a:lnSpc>
            </a:pPr>
            <a:r>
              <a:rPr lang="en-US" sz="4199">
                <a:solidFill>
                  <a:srgbClr val="000000"/>
                </a:solidFill>
                <a:latin typeface="Ballpoint"/>
              </a:rPr>
              <a:t>Idea viable</a:t>
            </a:r>
          </a:p>
        </p:txBody>
      </p:sp>
      <p:sp>
        <p:nvSpPr>
          <p:cNvPr id="17" name="Freeform 17"/>
          <p:cNvSpPr/>
          <p:nvPr/>
        </p:nvSpPr>
        <p:spPr>
          <a:xfrm rot="-1833775">
            <a:off x="6751056" y="1320748"/>
            <a:ext cx="536973" cy="1747546"/>
          </a:xfrm>
          <a:custGeom>
            <a:avLst/>
            <a:gdLst/>
            <a:ahLst/>
            <a:cxnLst/>
            <a:rect l="l" t="t" r="r" b="b"/>
            <a:pathLst>
              <a:path w="536973" h="1747546">
                <a:moveTo>
                  <a:pt x="0" y="0"/>
                </a:moveTo>
                <a:lnTo>
                  <a:pt x="536973" y="0"/>
                </a:lnTo>
                <a:lnTo>
                  <a:pt x="536973" y="1747546"/>
                </a:lnTo>
                <a:lnTo>
                  <a:pt x="0" y="174754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Freeform 18"/>
          <p:cNvSpPr/>
          <p:nvPr/>
        </p:nvSpPr>
        <p:spPr>
          <a:xfrm rot="-7085958">
            <a:off x="7272481" y="7165031"/>
            <a:ext cx="536973" cy="1747546"/>
          </a:xfrm>
          <a:custGeom>
            <a:avLst/>
            <a:gdLst/>
            <a:ahLst/>
            <a:cxnLst/>
            <a:rect l="l" t="t" r="r" b="b"/>
            <a:pathLst>
              <a:path w="536973" h="1747546">
                <a:moveTo>
                  <a:pt x="0" y="0"/>
                </a:moveTo>
                <a:lnTo>
                  <a:pt x="536973" y="0"/>
                </a:lnTo>
                <a:lnTo>
                  <a:pt x="536973" y="1747545"/>
                </a:lnTo>
                <a:lnTo>
                  <a:pt x="0" y="174754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9" name="Freeform 19"/>
          <p:cNvSpPr/>
          <p:nvPr/>
        </p:nvSpPr>
        <p:spPr>
          <a:xfrm rot="5940916">
            <a:off x="12280940" y="4251020"/>
            <a:ext cx="536973" cy="1747546"/>
          </a:xfrm>
          <a:custGeom>
            <a:avLst/>
            <a:gdLst/>
            <a:ahLst/>
            <a:cxnLst/>
            <a:rect l="l" t="t" r="r" b="b"/>
            <a:pathLst>
              <a:path w="536973" h="1747546">
                <a:moveTo>
                  <a:pt x="0" y="0"/>
                </a:moveTo>
                <a:lnTo>
                  <a:pt x="536973" y="0"/>
                </a:lnTo>
                <a:lnTo>
                  <a:pt x="536973" y="1747545"/>
                </a:lnTo>
                <a:lnTo>
                  <a:pt x="0" y="174754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0" name="Freeform 20"/>
          <p:cNvSpPr/>
          <p:nvPr/>
        </p:nvSpPr>
        <p:spPr>
          <a:xfrm rot="8573135">
            <a:off x="10740923" y="7525745"/>
            <a:ext cx="536973" cy="1747546"/>
          </a:xfrm>
          <a:custGeom>
            <a:avLst/>
            <a:gdLst/>
            <a:ahLst/>
            <a:cxnLst/>
            <a:rect l="l" t="t" r="r" b="b"/>
            <a:pathLst>
              <a:path w="536973" h="1747546">
                <a:moveTo>
                  <a:pt x="0" y="0"/>
                </a:moveTo>
                <a:lnTo>
                  <a:pt x="536973" y="0"/>
                </a:lnTo>
                <a:lnTo>
                  <a:pt x="536973" y="1747546"/>
                </a:lnTo>
                <a:lnTo>
                  <a:pt x="0" y="174754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Freeform 21"/>
          <p:cNvSpPr/>
          <p:nvPr/>
        </p:nvSpPr>
        <p:spPr>
          <a:xfrm rot="3747085">
            <a:off x="10898460" y="1452601"/>
            <a:ext cx="536973" cy="1747546"/>
          </a:xfrm>
          <a:custGeom>
            <a:avLst/>
            <a:gdLst/>
            <a:ahLst/>
            <a:cxnLst/>
            <a:rect l="l" t="t" r="r" b="b"/>
            <a:pathLst>
              <a:path w="536973" h="1747546">
                <a:moveTo>
                  <a:pt x="0" y="0"/>
                </a:moveTo>
                <a:lnTo>
                  <a:pt x="536973" y="0"/>
                </a:lnTo>
                <a:lnTo>
                  <a:pt x="536973" y="1747546"/>
                </a:lnTo>
                <a:lnTo>
                  <a:pt x="0" y="174754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2" name="TextBox 22"/>
          <p:cNvSpPr txBox="1"/>
          <p:nvPr/>
        </p:nvSpPr>
        <p:spPr>
          <a:xfrm rot="-295697">
            <a:off x="3075796" y="7840448"/>
            <a:ext cx="2976702" cy="1605155"/>
          </a:xfrm>
          <a:prstGeom prst="rect">
            <a:avLst/>
          </a:prstGeom>
        </p:spPr>
        <p:txBody>
          <a:bodyPr lIns="0" tIns="0" rIns="0" bIns="0" rtlCol="0" anchor="t">
            <a:spAutoFit/>
          </a:bodyPr>
          <a:lstStyle/>
          <a:p>
            <a:pPr algn="ctr">
              <a:lnSpc>
                <a:spcPts val="2551"/>
              </a:lnSpc>
            </a:pPr>
            <a:r>
              <a:rPr lang="en-US" sz="1947">
                <a:solidFill>
                  <a:srgbClr val="000000"/>
                </a:solidFill>
                <a:latin typeface="Dekko"/>
              </a:rPr>
              <a:t>Tenemos que tener en cuenta cuánto cuesta poner en marcha nuestro proyecto y estimar los beneficios que obtendremos con él.</a:t>
            </a:r>
          </a:p>
        </p:txBody>
      </p:sp>
      <p:sp>
        <p:nvSpPr>
          <p:cNvPr id="23" name="TextBox 23"/>
          <p:cNvSpPr txBox="1"/>
          <p:nvPr/>
        </p:nvSpPr>
        <p:spPr>
          <a:xfrm rot="-295697">
            <a:off x="998227" y="4712048"/>
            <a:ext cx="3040465" cy="2060792"/>
          </a:xfrm>
          <a:prstGeom prst="rect">
            <a:avLst/>
          </a:prstGeom>
        </p:spPr>
        <p:txBody>
          <a:bodyPr lIns="0" tIns="0" rIns="0" bIns="0" rtlCol="0" anchor="t">
            <a:spAutoFit/>
          </a:bodyPr>
          <a:lstStyle/>
          <a:p>
            <a:pPr>
              <a:lnSpc>
                <a:spcPts val="2361"/>
              </a:lnSpc>
            </a:pPr>
            <a:r>
              <a:rPr lang="en-US" sz="1802">
                <a:solidFill>
                  <a:srgbClr val="000000"/>
                </a:solidFill>
                <a:latin typeface="Dekko"/>
              </a:rPr>
              <a:t>Nuestro proyecto tiene que aportar algo nuevo, algo que no esté en el mercado aún. Esto no necesariamente tiene que ser algo que inventemos, sino alguna mejora aportada a algo ya existente.</a:t>
            </a:r>
          </a:p>
        </p:txBody>
      </p:sp>
      <p:sp>
        <p:nvSpPr>
          <p:cNvPr id="24" name="TextBox 24"/>
          <p:cNvSpPr txBox="1"/>
          <p:nvPr/>
        </p:nvSpPr>
        <p:spPr>
          <a:xfrm rot="376462">
            <a:off x="2855975" y="1806524"/>
            <a:ext cx="3251263" cy="879729"/>
          </a:xfrm>
          <a:prstGeom prst="rect">
            <a:avLst/>
          </a:prstGeom>
        </p:spPr>
        <p:txBody>
          <a:bodyPr lIns="0" tIns="0" rIns="0" bIns="0" rtlCol="0" anchor="t">
            <a:spAutoFit/>
          </a:bodyPr>
          <a:lstStyle/>
          <a:p>
            <a:pPr algn="ctr">
              <a:lnSpc>
                <a:spcPts val="2358"/>
              </a:lnSpc>
            </a:pPr>
            <a:r>
              <a:rPr lang="en-US" sz="1800">
                <a:solidFill>
                  <a:srgbClr val="000000"/>
                </a:solidFill>
                <a:latin typeface="Dekko"/>
              </a:rPr>
              <a:t>Para que tu proyecto tenga exito tienes que ser creativo. Un proyecto bueno sin creatividad no brilla igual</a:t>
            </a:r>
          </a:p>
        </p:txBody>
      </p:sp>
      <p:sp>
        <p:nvSpPr>
          <p:cNvPr id="25" name="TextBox 25"/>
          <p:cNvSpPr txBox="1"/>
          <p:nvPr/>
        </p:nvSpPr>
        <p:spPr>
          <a:xfrm rot="361348">
            <a:off x="12268927" y="7819478"/>
            <a:ext cx="2659858" cy="1994984"/>
          </a:xfrm>
          <a:prstGeom prst="rect">
            <a:avLst/>
          </a:prstGeom>
        </p:spPr>
        <p:txBody>
          <a:bodyPr lIns="0" tIns="0" rIns="0" bIns="0" rtlCol="0" anchor="t">
            <a:spAutoFit/>
          </a:bodyPr>
          <a:lstStyle/>
          <a:p>
            <a:pPr>
              <a:lnSpc>
                <a:spcPts val="2280"/>
              </a:lnSpc>
            </a:pPr>
            <a:r>
              <a:rPr lang="en-US" sz="1740">
                <a:solidFill>
                  <a:srgbClr val="000000"/>
                </a:solidFill>
                <a:latin typeface="Dekko"/>
              </a:rPr>
              <a:t>Otro factor que tengo que tener en cuenta es que la idea sea viable desde un punto de vista:</a:t>
            </a:r>
          </a:p>
          <a:p>
            <a:pPr algn="ctr">
              <a:lnSpc>
                <a:spcPts val="2280"/>
              </a:lnSpc>
            </a:pPr>
            <a:r>
              <a:rPr lang="en-US" sz="1740">
                <a:solidFill>
                  <a:srgbClr val="000000"/>
                </a:solidFill>
                <a:latin typeface="Dekko"/>
              </a:rPr>
              <a:t>-técnico</a:t>
            </a:r>
          </a:p>
          <a:p>
            <a:pPr algn="ctr">
              <a:lnSpc>
                <a:spcPts val="2280"/>
              </a:lnSpc>
            </a:pPr>
            <a:r>
              <a:rPr lang="en-US" sz="1740">
                <a:solidFill>
                  <a:srgbClr val="000000"/>
                </a:solidFill>
                <a:latin typeface="Dekko"/>
              </a:rPr>
              <a:t>-mediambiental.</a:t>
            </a:r>
          </a:p>
          <a:p>
            <a:pPr algn="ctr">
              <a:lnSpc>
                <a:spcPts val="2280"/>
              </a:lnSpc>
            </a:pPr>
            <a:r>
              <a:rPr lang="en-US" sz="1740">
                <a:solidFill>
                  <a:srgbClr val="000000"/>
                </a:solidFill>
                <a:latin typeface="Dekko"/>
              </a:rPr>
              <a:t>-económica</a:t>
            </a:r>
          </a:p>
        </p:txBody>
      </p:sp>
      <p:sp>
        <p:nvSpPr>
          <p:cNvPr id="26" name="TextBox 26"/>
          <p:cNvSpPr txBox="1"/>
          <p:nvPr/>
        </p:nvSpPr>
        <p:spPr>
          <a:xfrm rot="-295697">
            <a:off x="14417316" y="5006818"/>
            <a:ext cx="3065337" cy="1928919"/>
          </a:xfrm>
          <a:prstGeom prst="rect">
            <a:avLst/>
          </a:prstGeom>
        </p:spPr>
        <p:txBody>
          <a:bodyPr lIns="0" tIns="0" rIns="0" bIns="0" rtlCol="0" anchor="t">
            <a:spAutoFit/>
          </a:bodyPr>
          <a:lstStyle/>
          <a:p>
            <a:pPr algn="ctr">
              <a:lnSpc>
                <a:spcPts val="2222"/>
              </a:lnSpc>
            </a:pPr>
            <a:r>
              <a:rPr lang="en-US" sz="1696">
                <a:solidFill>
                  <a:srgbClr val="000000"/>
                </a:solidFill>
                <a:latin typeface="Dekko"/>
              </a:rPr>
              <a:t>Hagas lo que hagas diferénciate de tus competidores...La competitividad entre empresas cada vez es más dura...Elige un elemento diferenciador para que            </a:t>
            </a:r>
          </a:p>
          <a:p>
            <a:pPr algn="ctr">
              <a:lnSpc>
                <a:spcPts val="2222"/>
              </a:lnSpc>
            </a:pPr>
            <a:r>
              <a:rPr lang="en-US" sz="1696">
                <a:solidFill>
                  <a:srgbClr val="000000"/>
                </a:solidFill>
                <a:latin typeface="Dekko"/>
              </a:rPr>
              <a:t>                            los clientes te elijan a ti..</a:t>
            </a:r>
          </a:p>
        </p:txBody>
      </p:sp>
      <p:sp>
        <p:nvSpPr>
          <p:cNvPr id="27" name="TextBox 27"/>
          <p:cNvSpPr txBox="1"/>
          <p:nvPr/>
        </p:nvSpPr>
        <p:spPr>
          <a:xfrm>
            <a:off x="12284333" y="1621860"/>
            <a:ext cx="3251263" cy="1765554"/>
          </a:xfrm>
          <a:prstGeom prst="rect">
            <a:avLst/>
          </a:prstGeom>
        </p:spPr>
        <p:txBody>
          <a:bodyPr lIns="0" tIns="0" rIns="0" bIns="0" rtlCol="0" anchor="t">
            <a:spAutoFit/>
          </a:bodyPr>
          <a:lstStyle/>
          <a:p>
            <a:pPr algn="ctr">
              <a:lnSpc>
                <a:spcPts val="2358"/>
              </a:lnSpc>
            </a:pPr>
            <a:r>
              <a:rPr lang="en-US" sz="1800">
                <a:solidFill>
                  <a:srgbClr val="000000"/>
                </a:solidFill>
                <a:latin typeface="Dekko"/>
              </a:rPr>
              <a:t>Para que la gente quiera comprar nuestro producto o servicio este tienen que tener alguna utilidad para ellos, por lo que con nuestra idea tendremos que cubrir alguna necesidad.</a:t>
            </a:r>
          </a:p>
        </p:txBody>
      </p:sp>
      <p:sp>
        <p:nvSpPr>
          <p:cNvPr id="28" name="Freeform 28"/>
          <p:cNvSpPr/>
          <p:nvPr/>
        </p:nvSpPr>
        <p:spPr>
          <a:xfrm>
            <a:off x="7412700" y="8826443"/>
            <a:ext cx="3462600" cy="1208105"/>
          </a:xfrm>
          <a:custGeom>
            <a:avLst/>
            <a:gdLst/>
            <a:ahLst/>
            <a:cxnLst/>
            <a:rect l="l" t="t" r="r" b="b"/>
            <a:pathLst>
              <a:path w="3462600" h="1208105">
                <a:moveTo>
                  <a:pt x="0" y="0"/>
                </a:moveTo>
                <a:lnTo>
                  <a:pt x="3462600" y="0"/>
                </a:lnTo>
                <a:lnTo>
                  <a:pt x="3462600" y="1208105"/>
                </a:lnTo>
                <a:lnTo>
                  <a:pt x="0" y="1208105"/>
                </a:lnTo>
                <a:lnTo>
                  <a:pt x="0" y="0"/>
                </a:lnTo>
                <a:close/>
              </a:path>
            </a:pathLst>
          </a:custGeom>
          <a:blipFill>
            <a:blip r:embed="rId7"/>
            <a:stretch>
              <a:fillRect/>
            </a:stretch>
          </a:blipFill>
        </p:spPr>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id="3" name="Freeform 3"/>
          <p:cNvSpPr/>
          <p:nvPr/>
        </p:nvSpPr>
        <p:spPr>
          <a:xfrm>
            <a:off x="5435858" y="687910"/>
            <a:ext cx="7694771" cy="2196507"/>
          </a:xfrm>
          <a:custGeom>
            <a:avLst/>
            <a:gdLst/>
            <a:ahLst/>
            <a:cxnLst/>
            <a:rect l="l" t="t" r="r" b="b"/>
            <a:pathLst>
              <a:path w="7694771" h="2196507">
                <a:moveTo>
                  <a:pt x="0" y="0"/>
                </a:moveTo>
                <a:lnTo>
                  <a:pt x="7694771" y="0"/>
                </a:lnTo>
                <a:lnTo>
                  <a:pt x="7694771" y="2196508"/>
                </a:lnTo>
                <a:lnTo>
                  <a:pt x="0" y="21965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5400000">
            <a:off x="5570642" y="3762048"/>
            <a:ext cx="7146716" cy="5289896"/>
          </a:xfrm>
          <a:custGeom>
            <a:avLst/>
            <a:gdLst/>
            <a:ahLst/>
            <a:cxnLst/>
            <a:rect l="l" t="t" r="r" b="b"/>
            <a:pathLst>
              <a:path w="7146716" h="5289896">
                <a:moveTo>
                  <a:pt x="0" y="0"/>
                </a:moveTo>
                <a:lnTo>
                  <a:pt x="7146716" y="0"/>
                </a:lnTo>
                <a:lnTo>
                  <a:pt x="7146716" y="5289896"/>
                </a:lnTo>
                <a:lnTo>
                  <a:pt x="0" y="5289896"/>
                </a:lnTo>
                <a:lnTo>
                  <a:pt x="0" y="0"/>
                </a:lnTo>
                <a:close/>
              </a:path>
            </a:pathLst>
          </a:custGeom>
          <a:blipFill>
            <a:blip r:embed="rId5"/>
            <a:stretch>
              <a:fillRect/>
            </a:stretch>
          </a:blipFill>
        </p:spPr>
      </p:sp>
      <p:sp>
        <p:nvSpPr>
          <p:cNvPr id="5" name="Freeform 5"/>
          <p:cNvSpPr/>
          <p:nvPr/>
        </p:nvSpPr>
        <p:spPr>
          <a:xfrm rot="5400000">
            <a:off x="10982249" y="3332402"/>
            <a:ext cx="7146716" cy="5289896"/>
          </a:xfrm>
          <a:custGeom>
            <a:avLst/>
            <a:gdLst/>
            <a:ahLst/>
            <a:cxnLst/>
            <a:rect l="l" t="t" r="r" b="b"/>
            <a:pathLst>
              <a:path w="7146716" h="5289896">
                <a:moveTo>
                  <a:pt x="0" y="0"/>
                </a:moveTo>
                <a:lnTo>
                  <a:pt x="7146716" y="0"/>
                </a:lnTo>
                <a:lnTo>
                  <a:pt x="7146716" y="5289896"/>
                </a:lnTo>
                <a:lnTo>
                  <a:pt x="0" y="5289896"/>
                </a:lnTo>
                <a:lnTo>
                  <a:pt x="0" y="0"/>
                </a:lnTo>
                <a:close/>
              </a:path>
            </a:pathLst>
          </a:custGeom>
          <a:blipFill>
            <a:blip r:embed="rId5"/>
            <a:stretch>
              <a:fillRect/>
            </a:stretch>
          </a:blipFill>
        </p:spPr>
      </p:sp>
      <p:sp>
        <p:nvSpPr>
          <p:cNvPr id="6" name="TextBox 6"/>
          <p:cNvSpPr txBox="1"/>
          <p:nvPr/>
        </p:nvSpPr>
        <p:spPr>
          <a:xfrm>
            <a:off x="2284523" y="164035"/>
            <a:ext cx="13925345" cy="2605345"/>
          </a:xfrm>
          <a:prstGeom prst="rect">
            <a:avLst/>
          </a:prstGeom>
        </p:spPr>
        <p:txBody>
          <a:bodyPr lIns="0" tIns="0" rIns="0" bIns="0" rtlCol="0" anchor="t">
            <a:spAutoFit/>
          </a:bodyPr>
          <a:lstStyle/>
          <a:p>
            <a:pPr algn="ctr">
              <a:lnSpc>
                <a:spcPts val="19148"/>
              </a:lnSpc>
              <a:spcBef>
                <a:spcPct val="0"/>
              </a:spcBef>
            </a:pPr>
            <a:r>
              <a:rPr lang="en-US" sz="13677">
                <a:solidFill>
                  <a:srgbClr val="000000"/>
                </a:solidFill>
                <a:latin typeface="Ballpoint"/>
              </a:rPr>
              <a:t>Evaluación</a:t>
            </a:r>
          </a:p>
        </p:txBody>
      </p:sp>
      <p:sp>
        <p:nvSpPr>
          <p:cNvPr id="7" name="Freeform 7"/>
          <p:cNvSpPr/>
          <p:nvPr/>
        </p:nvSpPr>
        <p:spPr>
          <a:xfrm rot="5400000">
            <a:off x="159035" y="3332402"/>
            <a:ext cx="7146716" cy="5289896"/>
          </a:xfrm>
          <a:custGeom>
            <a:avLst/>
            <a:gdLst/>
            <a:ahLst/>
            <a:cxnLst/>
            <a:rect l="l" t="t" r="r" b="b"/>
            <a:pathLst>
              <a:path w="7146716" h="5289896">
                <a:moveTo>
                  <a:pt x="0" y="0"/>
                </a:moveTo>
                <a:lnTo>
                  <a:pt x="7146716" y="0"/>
                </a:lnTo>
                <a:lnTo>
                  <a:pt x="7146716" y="5289896"/>
                </a:lnTo>
                <a:lnTo>
                  <a:pt x="0" y="5289896"/>
                </a:lnTo>
                <a:lnTo>
                  <a:pt x="0" y="0"/>
                </a:lnTo>
                <a:close/>
              </a:path>
            </a:pathLst>
          </a:custGeom>
          <a:blipFill>
            <a:blip r:embed="rId5"/>
            <a:stretch>
              <a:fillRect/>
            </a:stretch>
          </a:blipFill>
        </p:spPr>
      </p:sp>
      <p:sp>
        <p:nvSpPr>
          <p:cNvPr id="8" name="Freeform 8"/>
          <p:cNvSpPr/>
          <p:nvPr/>
        </p:nvSpPr>
        <p:spPr>
          <a:xfrm rot="131805">
            <a:off x="6524987" y="4097424"/>
            <a:ext cx="1454665" cy="1381115"/>
          </a:xfrm>
          <a:custGeom>
            <a:avLst/>
            <a:gdLst/>
            <a:ahLst/>
            <a:cxnLst/>
            <a:rect l="l" t="t" r="r" b="b"/>
            <a:pathLst>
              <a:path w="1454665" h="1381115">
                <a:moveTo>
                  <a:pt x="0" y="0"/>
                </a:moveTo>
                <a:lnTo>
                  <a:pt x="1454666" y="0"/>
                </a:lnTo>
                <a:lnTo>
                  <a:pt x="1454666" y="1381115"/>
                </a:lnTo>
                <a:lnTo>
                  <a:pt x="0" y="1381115"/>
                </a:lnTo>
                <a:lnTo>
                  <a:pt x="0" y="0"/>
                </a:lnTo>
                <a:close/>
              </a:path>
            </a:pathLst>
          </a:custGeom>
          <a:blipFill>
            <a:blip r:embed="rId6"/>
            <a:stretch>
              <a:fillRect/>
            </a:stretch>
          </a:blipFill>
        </p:spPr>
      </p:sp>
      <p:sp>
        <p:nvSpPr>
          <p:cNvPr id="9" name="Freeform 9"/>
          <p:cNvSpPr/>
          <p:nvPr/>
        </p:nvSpPr>
        <p:spPr>
          <a:xfrm rot="131805">
            <a:off x="11938709" y="3500305"/>
            <a:ext cx="1454665" cy="1381115"/>
          </a:xfrm>
          <a:custGeom>
            <a:avLst/>
            <a:gdLst/>
            <a:ahLst/>
            <a:cxnLst/>
            <a:rect l="l" t="t" r="r" b="b"/>
            <a:pathLst>
              <a:path w="1454665" h="1381115">
                <a:moveTo>
                  <a:pt x="0" y="0"/>
                </a:moveTo>
                <a:lnTo>
                  <a:pt x="1454665" y="0"/>
                </a:lnTo>
                <a:lnTo>
                  <a:pt x="1454665" y="1381115"/>
                </a:lnTo>
                <a:lnTo>
                  <a:pt x="0" y="1381115"/>
                </a:lnTo>
                <a:lnTo>
                  <a:pt x="0" y="0"/>
                </a:lnTo>
                <a:close/>
              </a:path>
            </a:pathLst>
          </a:custGeom>
          <a:blipFill>
            <a:blip r:embed="rId6"/>
            <a:stretch>
              <a:fillRect/>
            </a:stretch>
          </a:blipFill>
        </p:spPr>
      </p:sp>
      <p:sp>
        <p:nvSpPr>
          <p:cNvPr id="10" name="Freeform 10"/>
          <p:cNvSpPr/>
          <p:nvPr/>
        </p:nvSpPr>
        <p:spPr>
          <a:xfrm rot="131805">
            <a:off x="1113381" y="3656356"/>
            <a:ext cx="1454665" cy="1381115"/>
          </a:xfrm>
          <a:custGeom>
            <a:avLst/>
            <a:gdLst/>
            <a:ahLst/>
            <a:cxnLst/>
            <a:rect l="l" t="t" r="r" b="b"/>
            <a:pathLst>
              <a:path w="1454665" h="1381115">
                <a:moveTo>
                  <a:pt x="0" y="0"/>
                </a:moveTo>
                <a:lnTo>
                  <a:pt x="1454665" y="0"/>
                </a:lnTo>
                <a:lnTo>
                  <a:pt x="1454665" y="1381115"/>
                </a:lnTo>
                <a:lnTo>
                  <a:pt x="0" y="1381115"/>
                </a:lnTo>
                <a:lnTo>
                  <a:pt x="0" y="0"/>
                </a:lnTo>
                <a:close/>
              </a:path>
            </a:pathLst>
          </a:custGeom>
          <a:blipFill>
            <a:blip r:embed="rId6"/>
            <a:stretch>
              <a:fillRect/>
            </a:stretch>
          </a:blipFill>
        </p:spPr>
      </p:sp>
      <p:sp>
        <p:nvSpPr>
          <p:cNvPr id="11" name="TextBox 11"/>
          <p:cNvSpPr txBox="1"/>
          <p:nvPr/>
        </p:nvSpPr>
        <p:spPr>
          <a:xfrm rot="-10036">
            <a:off x="13668190" y="3547827"/>
            <a:ext cx="3405754" cy="1066995"/>
          </a:xfrm>
          <a:prstGeom prst="rect">
            <a:avLst/>
          </a:prstGeom>
        </p:spPr>
        <p:txBody>
          <a:bodyPr lIns="0" tIns="0" rIns="0" bIns="0" rtlCol="0" anchor="t">
            <a:spAutoFit/>
          </a:bodyPr>
          <a:lstStyle/>
          <a:p>
            <a:pPr>
              <a:lnSpc>
                <a:spcPts val="7864"/>
              </a:lnSpc>
              <a:spcBef>
                <a:spcPct val="0"/>
              </a:spcBef>
            </a:pPr>
            <a:r>
              <a:rPr lang="en-US" sz="5617">
                <a:solidFill>
                  <a:srgbClr val="000000"/>
                </a:solidFill>
                <a:latin typeface="Ballpoint"/>
              </a:rPr>
              <a:t>Exposición</a:t>
            </a:r>
          </a:p>
        </p:txBody>
      </p:sp>
      <p:sp>
        <p:nvSpPr>
          <p:cNvPr id="12" name="TextBox 12"/>
          <p:cNvSpPr txBox="1"/>
          <p:nvPr/>
        </p:nvSpPr>
        <p:spPr>
          <a:xfrm rot="-7035">
            <a:off x="7214043" y="5545448"/>
            <a:ext cx="4068672" cy="4281327"/>
          </a:xfrm>
          <a:prstGeom prst="rect">
            <a:avLst/>
          </a:prstGeom>
        </p:spPr>
        <p:txBody>
          <a:bodyPr lIns="0" tIns="0" rIns="0" bIns="0" rtlCol="0" anchor="t">
            <a:spAutoFit/>
          </a:bodyPr>
          <a:lstStyle/>
          <a:p>
            <a:pPr algn="ctr">
              <a:lnSpc>
                <a:spcPts val="3141"/>
              </a:lnSpc>
            </a:pPr>
            <a:r>
              <a:rPr lang="en-US" sz="2397">
                <a:solidFill>
                  <a:srgbClr val="000000"/>
                </a:solidFill>
                <a:latin typeface="Dekko"/>
              </a:rPr>
              <a:t>Para presentar tu proyecto podrás usar herramientas como:</a:t>
            </a:r>
          </a:p>
          <a:p>
            <a:pPr algn="ctr">
              <a:lnSpc>
                <a:spcPts val="3141"/>
              </a:lnSpc>
            </a:pPr>
            <a:r>
              <a:rPr lang="en-US" sz="2397">
                <a:solidFill>
                  <a:srgbClr val="000000"/>
                </a:solidFill>
                <a:latin typeface="Dekko"/>
              </a:rPr>
              <a:t>-Canva</a:t>
            </a:r>
          </a:p>
          <a:p>
            <a:pPr algn="ctr">
              <a:lnSpc>
                <a:spcPts val="3141"/>
              </a:lnSpc>
            </a:pPr>
            <a:r>
              <a:rPr lang="en-US" sz="2397">
                <a:solidFill>
                  <a:srgbClr val="000000"/>
                </a:solidFill>
                <a:latin typeface="Dekko"/>
              </a:rPr>
              <a:t>-Genially</a:t>
            </a:r>
          </a:p>
          <a:p>
            <a:pPr algn="ctr">
              <a:lnSpc>
                <a:spcPts val="3141"/>
              </a:lnSpc>
            </a:pPr>
            <a:r>
              <a:rPr lang="en-US" sz="2397">
                <a:solidFill>
                  <a:srgbClr val="000000"/>
                </a:solidFill>
                <a:latin typeface="Dekko"/>
              </a:rPr>
              <a:t>-Prezzi</a:t>
            </a:r>
          </a:p>
          <a:p>
            <a:pPr algn="ctr">
              <a:lnSpc>
                <a:spcPts val="3141"/>
              </a:lnSpc>
            </a:pPr>
            <a:r>
              <a:rPr lang="en-US" sz="2397">
                <a:solidFill>
                  <a:srgbClr val="000000"/>
                </a:solidFill>
                <a:latin typeface="Dekko"/>
              </a:rPr>
              <a:t>-Power Point</a:t>
            </a:r>
          </a:p>
          <a:p>
            <a:pPr algn="ctr">
              <a:lnSpc>
                <a:spcPts val="3141"/>
              </a:lnSpc>
            </a:pPr>
            <a:endParaRPr lang="en-US" sz="2397">
              <a:solidFill>
                <a:srgbClr val="000000"/>
              </a:solidFill>
              <a:latin typeface="Dekko"/>
            </a:endParaRPr>
          </a:p>
          <a:p>
            <a:pPr algn="ctr">
              <a:lnSpc>
                <a:spcPts val="3141"/>
              </a:lnSpc>
            </a:pPr>
            <a:r>
              <a:rPr lang="en-US" sz="2397">
                <a:solidFill>
                  <a:srgbClr val="000000"/>
                </a:solidFill>
                <a:latin typeface="Dekko"/>
              </a:rPr>
              <a:t>Se valorará que el formato sea  claro, corporativo y que no haya faltas de ortografía con un </a:t>
            </a:r>
            <a:r>
              <a:rPr lang="en-US" sz="2397">
                <a:solidFill>
                  <a:srgbClr val="FD3D42"/>
                </a:solidFill>
                <a:latin typeface="Dekko"/>
              </a:rPr>
              <a:t>30%</a:t>
            </a:r>
            <a:r>
              <a:rPr lang="en-US" sz="2397">
                <a:solidFill>
                  <a:srgbClr val="000000"/>
                </a:solidFill>
                <a:latin typeface="Dekko"/>
              </a:rPr>
              <a:t> de la nota</a:t>
            </a:r>
          </a:p>
        </p:txBody>
      </p:sp>
      <p:sp>
        <p:nvSpPr>
          <p:cNvPr id="13" name="TextBox 13"/>
          <p:cNvSpPr txBox="1"/>
          <p:nvPr/>
        </p:nvSpPr>
        <p:spPr>
          <a:xfrm>
            <a:off x="8234188" y="4078908"/>
            <a:ext cx="3531716" cy="1066995"/>
          </a:xfrm>
          <a:prstGeom prst="rect">
            <a:avLst/>
          </a:prstGeom>
        </p:spPr>
        <p:txBody>
          <a:bodyPr lIns="0" tIns="0" rIns="0" bIns="0" rtlCol="0" anchor="t">
            <a:spAutoFit/>
          </a:bodyPr>
          <a:lstStyle/>
          <a:p>
            <a:pPr>
              <a:lnSpc>
                <a:spcPts val="7864"/>
              </a:lnSpc>
              <a:spcBef>
                <a:spcPct val="0"/>
              </a:spcBef>
            </a:pPr>
            <a:r>
              <a:rPr lang="en-US" sz="5617">
                <a:solidFill>
                  <a:srgbClr val="000000"/>
                </a:solidFill>
                <a:latin typeface="Ballpoint"/>
              </a:rPr>
              <a:t>Soporte digital</a:t>
            </a:r>
          </a:p>
        </p:txBody>
      </p:sp>
      <p:sp>
        <p:nvSpPr>
          <p:cNvPr id="14" name="TextBox 14"/>
          <p:cNvSpPr txBox="1"/>
          <p:nvPr/>
        </p:nvSpPr>
        <p:spPr>
          <a:xfrm rot="4959">
            <a:off x="12644185" y="5159517"/>
            <a:ext cx="4068672" cy="3109752"/>
          </a:xfrm>
          <a:prstGeom prst="rect">
            <a:avLst/>
          </a:prstGeom>
        </p:spPr>
        <p:txBody>
          <a:bodyPr lIns="0" tIns="0" rIns="0" bIns="0" rtlCol="0" anchor="t">
            <a:spAutoFit/>
          </a:bodyPr>
          <a:lstStyle/>
          <a:p>
            <a:pPr algn="ctr">
              <a:lnSpc>
                <a:spcPts val="3141"/>
              </a:lnSpc>
            </a:pPr>
            <a:r>
              <a:rPr lang="en-US" sz="2397">
                <a:solidFill>
                  <a:srgbClr val="000000"/>
                </a:solidFill>
                <a:latin typeface="Dekko"/>
              </a:rPr>
              <a:t> El </a:t>
            </a:r>
            <a:r>
              <a:rPr lang="en-US" sz="2397">
                <a:solidFill>
                  <a:srgbClr val="FD3D42"/>
                </a:solidFill>
                <a:latin typeface="Dekko"/>
              </a:rPr>
              <a:t>20%</a:t>
            </a:r>
            <a:r>
              <a:rPr lang="en-US" sz="2397">
                <a:solidFill>
                  <a:srgbClr val="000000"/>
                </a:solidFill>
                <a:latin typeface="Dekko"/>
              </a:rPr>
              <a:t> restante de la nota  vendrá determinado por la expresión oral. La soltura que se tenga a la hora de exponer, la utilización de vocabulario específico del módulo y cómo se conteste a las preguntas de la profesora tras la exposición.</a:t>
            </a:r>
          </a:p>
        </p:txBody>
      </p:sp>
      <p:sp>
        <p:nvSpPr>
          <p:cNvPr id="15" name="TextBox 15"/>
          <p:cNvSpPr txBox="1"/>
          <p:nvPr/>
        </p:nvSpPr>
        <p:spPr>
          <a:xfrm rot="-7035">
            <a:off x="1798840" y="5115806"/>
            <a:ext cx="4068672" cy="766602"/>
          </a:xfrm>
          <a:prstGeom prst="rect">
            <a:avLst/>
          </a:prstGeom>
        </p:spPr>
        <p:txBody>
          <a:bodyPr lIns="0" tIns="0" rIns="0" bIns="0" rtlCol="0" anchor="t">
            <a:spAutoFit/>
          </a:bodyPr>
          <a:lstStyle/>
          <a:p>
            <a:pPr algn="ctr">
              <a:lnSpc>
                <a:spcPts val="3141"/>
              </a:lnSpc>
            </a:pPr>
            <a:r>
              <a:rPr lang="en-US" sz="2397">
                <a:solidFill>
                  <a:srgbClr val="000000"/>
                </a:solidFill>
                <a:latin typeface="Dekko"/>
              </a:rPr>
              <a:t>El contenido se valorará con el </a:t>
            </a:r>
            <a:r>
              <a:rPr lang="en-US" sz="2397">
                <a:solidFill>
                  <a:srgbClr val="FD3D42"/>
                </a:solidFill>
                <a:latin typeface="Dekko"/>
              </a:rPr>
              <a:t>50%</a:t>
            </a:r>
            <a:r>
              <a:rPr lang="en-US" sz="2397">
                <a:solidFill>
                  <a:srgbClr val="000000"/>
                </a:solidFill>
                <a:latin typeface="Dekko"/>
              </a:rPr>
              <a:t> de la nota</a:t>
            </a:r>
          </a:p>
        </p:txBody>
      </p:sp>
      <p:sp>
        <p:nvSpPr>
          <p:cNvPr id="16" name="TextBox 16"/>
          <p:cNvSpPr txBox="1"/>
          <p:nvPr/>
        </p:nvSpPr>
        <p:spPr>
          <a:xfrm rot="-22031">
            <a:off x="2820985" y="3643973"/>
            <a:ext cx="3427735" cy="1066995"/>
          </a:xfrm>
          <a:prstGeom prst="rect">
            <a:avLst/>
          </a:prstGeom>
        </p:spPr>
        <p:txBody>
          <a:bodyPr lIns="0" tIns="0" rIns="0" bIns="0" rtlCol="0" anchor="t">
            <a:spAutoFit/>
          </a:bodyPr>
          <a:lstStyle/>
          <a:p>
            <a:pPr>
              <a:lnSpc>
                <a:spcPts val="7864"/>
              </a:lnSpc>
              <a:spcBef>
                <a:spcPct val="0"/>
              </a:spcBef>
            </a:pPr>
            <a:r>
              <a:rPr lang="en-US" sz="5617">
                <a:solidFill>
                  <a:srgbClr val="000000"/>
                </a:solidFill>
                <a:latin typeface="Ballpoint"/>
              </a:rPr>
              <a:t>Contenido</a:t>
            </a:r>
          </a:p>
        </p:txBody>
      </p:sp>
      <p:sp>
        <p:nvSpPr>
          <p:cNvPr id="17" name="TextBox 17"/>
          <p:cNvSpPr txBox="1"/>
          <p:nvPr/>
        </p:nvSpPr>
        <p:spPr>
          <a:xfrm>
            <a:off x="1376125" y="3383557"/>
            <a:ext cx="929176" cy="1338386"/>
          </a:xfrm>
          <a:prstGeom prst="rect">
            <a:avLst/>
          </a:prstGeom>
        </p:spPr>
        <p:txBody>
          <a:bodyPr lIns="0" tIns="0" rIns="0" bIns="0" rtlCol="0" anchor="t">
            <a:spAutoFit/>
          </a:bodyPr>
          <a:lstStyle/>
          <a:p>
            <a:pPr algn="ctr">
              <a:lnSpc>
                <a:spcPts val="11293"/>
              </a:lnSpc>
              <a:spcBef>
                <a:spcPct val="0"/>
              </a:spcBef>
            </a:pPr>
            <a:r>
              <a:rPr lang="en-US" sz="7014">
                <a:solidFill>
                  <a:srgbClr val="000000"/>
                </a:solidFill>
                <a:latin typeface="Itim"/>
              </a:rPr>
              <a:t>1</a:t>
            </a:r>
          </a:p>
        </p:txBody>
      </p:sp>
      <p:sp>
        <p:nvSpPr>
          <p:cNvPr id="18" name="TextBox 18"/>
          <p:cNvSpPr txBox="1"/>
          <p:nvPr/>
        </p:nvSpPr>
        <p:spPr>
          <a:xfrm>
            <a:off x="6772812" y="3823375"/>
            <a:ext cx="929176" cy="1338386"/>
          </a:xfrm>
          <a:prstGeom prst="rect">
            <a:avLst/>
          </a:prstGeom>
        </p:spPr>
        <p:txBody>
          <a:bodyPr lIns="0" tIns="0" rIns="0" bIns="0" rtlCol="0" anchor="t">
            <a:spAutoFit/>
          </a:bodyPr>
          <a:lstStyle/>
          <a:p>
            <a:pPr algn="ctr">
              <a:lnSpc>
                <a:spcPts val="11293"/>
              </a:lnSpc>
              <a:spcBef>
                <a:spcPct val="0"/>
              </a:spcBef>
            </a:pPr>
            <a:r>
              <a:rPr lang="en-US" sz="7014">
                <a:solidFill>
                  <a:srgbClr val="000000"/>
                </a:solidFill>
                <a:latin typeface="Itim"/>
              </a:rPr>
              <a:t>2</a:t>
            </a:r>
          </a:p>
        </p:txBody>
      </p:sp>
      <p:sp>
        <p:nvSpPr>
          <p:cNvPr id="19" name="TextBox 19"/>
          <p:cNvSpPr txBox="1"/>
          <p:nvPr/>
        </p:nvSpPr>
        <p:spPr>
          <a:xfrm>
            <a:off x="12201453" y="3196708"/>
            <a:ext cx="929176" cy="1338386"/>
          </a:xfrm>
          <a:prstGeom prst="rect">
            <a:avLst/>
          </a:prstGeom>
        </p:spPr>
        <p:txBody>
          <a:bodyPr lIns="0" tIns="0" rIns="0" bIns="0" rtlCol="0" anchor="t">
            <a:spAutoFit/>
          </a:bodyPr>
          <a:lstStyle/>
          <a:p>
            <a:pPr algn="ctr">
              <a:lnSpc>
                <a:spcPts val="11293"/>
              </a:lnSpc>
              <a:spcBef>
                <a:spcPct val="0"/>
              </a:spcBef>
            </a:pPr>
            <a:r>
              <a:rPr lang="en-US" sz="7014">
                <a:solidFill>
                  <a:srgbClr val="000000"/>
                </a:solidFill>
                <a:latin typeface="Itim"/>
              </a:rPr>
              <a:t>3</a:t>
            </a:r>
          </a:p>
        </p:txBody>
      </p:sp>
      <p:sp>
        <p:nvSpPr>
          <p:cNvPr id="20" name="Freeform 20"/>
          <p:cNvSpPr/>
          <p:nvPr/>
        </p:nvSpPr>
        <p:spPr>
          <a:xfrm>
            <a:off x="269793" y="8772249"/>
            <a:ext cx="3462600" cy="1208105"/>
          </a:xfrm>
          <a:custGeom>
            <a:avLst/>
            <a:gdLst/>
            <a:ahLst/>
            <a:cxnLst/>
            <a:rect l="l" t="t" r="r" b="b"/>
            <a:pathLst>
              <a:path w="3462600" h="1208105">
                <a:moveTo>
                  <a:pt x="0" y="0"/>
                </a:moveTo>
                <a:lnTo>
                  <a:pt x="3462600" y="0"/>
                </a:lnTo>
                <a:lnTo>
                  <a:pt x="3462600" y="1208105"/>
                </a:lnTo>
                <a:lnTo>
                  <a:pt x="0" y="1208105"/>
                </a:lnTo>
                <a:lnTo>
                  <a:pt x="0" y="0"/>
                </a:lnTo>
                <a:close/>
              </a:path>
            </a:pathLst>
          </a:custGeom>
          <a:blipFill>
            <a:blip r:embed="rId7"/>
            <a:stretch>
              <a:fillRect/>
            </a:stretch>
          </a:blipFill>
        </p:spPr>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id="3" name="Freeform 3"/>
          <p:cNvSpPr/>
          <p:nvPr/>
        </p:nvSpPr>
        <p:spPr>
          <a:xfrm>
            <a:off x="2886861" y="784198"/>
            <a:ext cx="11778943" cy="8718604"/>
          </a:xfrm>
          <a:custGeom>
            <a:avLst/>
            <a:gdLst/>
            <a:ahLst/>
            <a:cxnLst/>
            <a:rect l="l" t="t" r="r" b="b"/>
            <a:pathLst>
              <a:path w="11778943" h="8718604">
                <a:moveTo>
                  <a:pt x="0" y="0"/>
                </a:moveTo>
                <a:lnTo>
                  <a:pt x="11778943" y="0"/>
                </a:lnTo>
                <a:lnTo>
                  <a:pt x="11778943" y="8718604"/>
                </a:lnTo>
                <a:lnTo>
                  <a:pt x="0" y="8718604"/>
                </a:lnTo>
                <a:lnTo>
                  <a:pt x="0" y="0"/>
                </a:lnTo>
                <a:close/>
              </a:path>
            </a:pathLst>
          </a:custGeom>
          <a:blipFill>
            <a:blip r:embed="rId3"/>
            <a:stretch>
              <a:fillRect/>
            </a:stretch>
          </a:blipFill>
        </p:spPr>
      </p:sp>
      <p:sp>
        <p:nvSpPr>
          <p:cNvPr id="4" name="Freeform 4"/>
          <p:cNvSpPr/>
          <p:nvPr/>
        </p:nvSpPr>
        <p:spPr>
          <a:xfrm>
            <a:off x="4347012" y="692523"/>
            <a:ext cx="1221893" cy="1219815"/>
          </a:xfrm>
          <a:custGeom>
            <a:avLst/>
            <a:gdLst/>
            <a:ahLst/>
            <a:cxnLst/>
            <a:rect l="l" t="t" r="r" b="b"/>
            <a:pathLst>
              <a:path w="1221893" h="1219815">
                <a:moveTo>
                  <a:pt x="0" y="0"/>
                </a:moveTo>
                <a:lnTo>
                  <a:pt x="1221893" y="0"/>
                </a:lnTo>
                <a:lnTo>
                  <a:pt x="1221893" y="1219815"/>
                </a:lnTo>
                <a:lnTo>
                  <a:pt x="0" y="1219815"/>
                </a:lnTo>
                <a:lnTo>
                  <a:pt x="0" y="0"/>
                </a:lnTo>
                <a:close/>
              </a:path>
            </a:pathLst>
          </a:custGeom>
          <a:blipFill>
            <a:blip r:embed="rId4"/>
            <a:stretch>
              <a:fillRect/>
            </a:stretch>
          </a:blipFill>
        </p:spPr>
      </p:sp>
      <p:sp>
        <p:nvSpPr>
          <p:cNvPr id="5" name="TextBox 5"/>
          <p:cNvSpPr txBox="1"/>
          <p:nvPr/>
        </p:nvSpPr>
        <p:spPr>
          <a:xfrm>
            <a:off x="4957959" y="3297883"/>
            <a:ext cx="8404094" cy="5133156"/>
          </a:xfrm>
          <a:prstGeom prst="rect">
            <a:avLst/>
          </a:prstGeom>
        </p:spPr>
        <p:txBody>
          <a:bodyPr lIns="0" tIns="0" rIns="0" bIns="0" rtlCol="0" anchor="t">
            <a:spAutoFit/>
          </a:bodyPr>
          <a:lstStyle/>
          <a:p>
            <a:pPr algn="ctr">
              <a:lnSpc>
                <a:spcPts val="4542"/>
              </a:lnSpc>
            </a:pPr>
            <a:r>
              <a:rPr lang="en-US" sz="3467">
                <a:solidFill>
                  <a:srgbClr val="000000"/>
                </a:solidFill>
                <a:latin typeface="Dekko"/>
              </a:rPr>
              <a:t>Trabaja en un proyecto en el que pongas todas tus ganas, tus conocimientos y tu ilusión. Mi consejo es que dediques el tiempo invertido en este plan de marketing en crear un proyecto que merezca la pena poner en marcha. Trabaja en él de tal manera que el día de mañana puedas ganarte la vida con él. </a:t>
            </a:r>
          </a:p>
          <a:p>
            <a:pPr algn="ctr">
              <a:lnSpc>
                <a:spcPts val="4542"/>
              </a:lnSpc>
            </a:pPr>
            <a:r>
              <a:rPr lang="en-US" sz="3467">
                <a:solidFill>
                  <a:srgbClr val="FD3D42"/>
                </a:solidFill>
                <a:latin typeface="Dekko"/>
              </a:rPr>
              <a:t>¡SUEÑA GRANDE...LAS GRANDES EMPRESAS NACEN DE IDEAS COMO LAS TUYAS!</a:t>
            </a:r>
          </a:p>
        </p:txBody>
      </p:sp>
      <p:sp>
        <p:nvSpPr>
          <p:cNvPr id="6" name="TextBox 6"/>
          <p:cNvSpPr txBox="1"/>
          <p:nvPr/>
        </p:nvSpPr>
        <p:spPr>
          <a:xfrm>
            <a:off x="4957959" y="1019633"/>
            <a:ext cx="8694935" cy="2302511"/>
          </a:xfrm>
          <a:prstGeom prst="rect">
            <a:avLst/>
          </a:prstGeom>
        </p:spPr>
        <p:txBody>
          <a:bodyPr lIns="0" tIns="0" rIns="0" bIns="0" rtlCol="0" anchor="t">
            <a:spAutoFit/>
          </a:bodyPr>
          <a:lstStyle/>
          <a:p>
            <a:pPr algn="ctr">
              <a:lnSpc>
                <a:spcPts val="16939"/>
              </a:lnSpc>
              <a:spcBef>
                <a:spcPct val="0"/>
              </a:spcBef>
            </a:pPr>
            <a:r>
              <a:rPr lang="en-US" sz="12099">
                <a:solidFill>
                  <a:srgbClr val="000000"/>
                </a:solidFill>
                <a:latin typeface="Ballpoint"/>
              </a:rPr>
              <a:t>Consejo final</a:t>
            </a:r>
          </a:p>
        </p:txBody>
      </p:sp>
      <p:sp>
        <p:nvSpPr>
          <p:cNvPr id="7" name="Freeform 7"/>
          <p:cNvSpPr/>
          <p:nvPr/>
        </p:nvSpPr>
        <p:spPr>
          <a:xfrm rot="-370152">
            <a:off x="13526054" y="1302091"/>
            <a:ext cx="2742910" cy="2604224"/>
          </a:xfrm>
          <a:custGeom>
            <a:avLst/>
            <a:gdLst/>
            <a:ahLst/>
            <a:cxnLst/>
            <a:rect l="l" t="t" r="r" b="b"/>
            <a:pathLst>
              <a:path w="2742910" h="2604224">
                <a:moveTo>
                  <a:pt x="0" y="0"/>
                </a:moveTo>
                <a:lnTo>
                  <a:pt x="2742911" y="0"/>
                </a:lnTo>
                <a:lnTo>
                  <a:pt x="2742911" y="2604224"/>
                </a:lnTo>
                <a:lnTo>
                  <a:pt x="0" y="2604224"/>
                </a:lnTo>
                <a:lnTo>
                  <a:pt x="0" y="0"/>
                </a:lnTo>
                <a:close/>
              </a:path>
            </a:pathLst>
          </a:custGeom>
          <a:blipFill>
            <a:blip r:embed="rId5"/>
            <a:stretch>
              <a:fillRect/>
            </a:stretch>
          </a:blipFill>
        </p:spPr>
      </p:sp>
      <p:sp>
        <p:nvSpPr>
          <p:cNvPr id="8" name="Freeform 8"/>
          <p:cNvSpPr/>
          <p:nvPr/>
        </p:nvSpPr>
        <p:spPr>
          <a:xfrm rot="620716">
            <a:off x="14311188" y="1555265"/>
            <a:ext cx="1172643" cy="1675204"/>
          </a:xfrm>
          <a:custGeom>
            <a:avLst/>
            <a:gdLst/>
            <a:ahLst/>
            <a:cxnLst/>
            <a:rect l="l" t="t" r="r" b="b"/>
            <a:pathLst>
              <a:path w="1172643" h="1675204">
                <a:moveTo>
                  <a:pt x="0" y="0"/>
                </a:moveTo>
                <a:lnTo>
                  <a:pt x="1172643" y="0"/>
                </a:lnTo>
                <a:lnTo>
                  <a:pt x="1172643" y="1675204"/>
                </a:lnTo>
                <a:lnTo>
                  <a:pt x="0" y="16752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flipH="1">
            <a:off x="13394065" y="6483655"/>
            <a:ext cx="6798738" cy="3065613"/>
          </a:xfrm>
          <a:custGeom>
            <a:avLst/>
            <a:gdLst/>
            <a:ahLst/>
            <a:cxnLst/>
            <a:rect l="l" t="t" r="r" b="b"/>
            <a:pathLst>
              <a:path w="6798738" h="3065613">
                <a:moveTo>
                  <a:pt x="6798738" y="0"/>
                </a:moveTo>
                <a:lnTo>
                  <a:pt x="0" y="0"/>
                </a:lnTo>
                <a:lnTo>
                  <a:pt x="0" y="3065612"/>
                </a:lnTo>
                <a:lnTo>
                  <a:pt x="6798738" y="3065612"/>
                </a:lnTo>
                <a:lnTo>
                  <a:pt x="6798738"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rot="7288952" flipH="1">
            <a:off x="-2370669" y="5054723"/>
            <a:ext cx="6798738" cy="3065613"/>
          </a:xfrm>
          <a:custGeom>
            <a:avLst/>
            <a:gdLst/>
            <a:ahLst/>
            <a:cxnLst/>
            <a:rect l="l" t="t" r="r" b="b"/>
            <a:pathLst>
              <a:path w="6798738" h="3065613">
                <a:moveTo>
                  <a:pt x="6798738" y="0"/>
                </a:moveTo>
                <a:lnTo>
                  <a:pt x="0" y="0"/>
                </a:lnTo>
                <a:lnTo>
                  <a:pt x="0" y="3065613"/>
                </a:lnTo>
                <a:lnTo>
                  <a:pt x="6798738" y="3065613"/>
                </a:lnTo>
                <a:lnTo>
                  <a:pt x="6798738"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a:off x="366005" y="8898749"/>
            <a:ext cx="3462600" cy="1208105"/>
          </a:xfrm>
          <a:custGeom>
            <a:avLst/>
            <a:gdLst/>
            <a:ahLst/>
            <a:cxnLst/>
            <a:rect l="l" t="t" r="r" b="b"/>
            <a:pathLst>
              <a:path w="3462600" h="1208105">
                <a:moveTo>
                  <a:pt x="0" y="0"/>
                </a:moveTo>
                <a:lnTo>
                  <a:pt x="3462600" y="0"/>
                </a:lnTo>
                <a:lnTo>
                  <a:pt x="3462600" y="1208105"/>
                </a:lnTo>
                <a:lnTo>
                  <a:pt x="0" y="1208105"/>
                </a:lnTo>
                <a:lnTo>
                  <a:pt x="0" y="0"/>
                </a:lnTo>
                <a:close/>
              </a:path>
            </a:pathLst>
          </a:custGeom>
          <a:blipFill>
            <a:blip r:embed="rId10"/>
            <a:stretch>
              <a:fillRect/>
            </a:stretch>
          </a:blipFill>
        </p:spPr>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id="3" name="Freeform 3"/>
          <p:cNvSpPr/>
          <p:nvPr/>
        </p:nvSpPr>
        <p:spPr>
          <a:xfrm rot="-445901">
            <a:off x="4543609" y="771352"/>
            <a:ext cx="9200782" cy="9173996"/>
          </a:xfrm>
          <a:custGeom>
            <a:avLst/>
            <a:gdLst/>
            <a:ahLst/>
            <a:cxnLst/>
            <a:rect l="l" t="t" r="r" b="b"/>
            <a:pathLst>
              <a:path w="9200782" h="9173996">
                <a:moveTo>
                  <a:pt x="0" y="0"/>
                </a:moveTo>
                <a:lnTo>
                  <a:pt x="9200782" y="0"/>
                </a:lnTo>
                <a:lnTo>
                  <a:pt x="9200782" y="9173996"/>
                </a:lnTo>
                <a:lnTo>
                  <a:pt x="0" y="9173996"/>
                </a:lnTo>
                <a:lnTo>
                  <a:pt x="0" y="0"/>
                </a:lnTo>
                <a:close/>
              </a:path>
            </a:pathLst>
          </a:custGeom>
          <a:blipFill>
            <a:blip r:embed="rId3"/>
            <a:stretch>
              <a:fillRect/>
            </a:stretch>
          </a:blipFill>
        </p:spPr>
      </p:sp>
      <p:sp>
        <p:nvSpPr>
          <p:cNvPr id="4" name="TextBox 4"/>
          <p:cNvSpPr txBox="1"/>
          <p:nvPr/>
        </p:nvSpPr>
        <p:spPr>
          <a:xfrm rot="171973">
            <a:off x="5654555" y="2545634"/>
            <a:ext cx="7156588" cy="3462223"/>
          </a:xfrm>
          <a:prstGeom prst="rect">
            <a:avLst/>
          </a:prstGeom>
        </p:spPr>
        <p:txBody>
          <a:bodyPr lIns="0" tIns="0" rIns="0" bIns="0" rtlCol="0" anchor="t">
            <a:spAutoFit/>
          </a:bodyPr>
          <a:lstStyle/>
          <a:p>
            <a:pPr algn="ctr">
              <a:lnSpc>
                <a:spcPts val="25468"/>
              </a:lnSpc>
              <a:spcBef>
                <a:spcPct val="0"/>
              </a:spcBef>
            </a:pPr>
            <a:r>
              <a:rPr lang="en-US" sz="18192" spc="418">
                <a:solidFill>
                  <a:srgbClr val="000000"/>
                </a:solidFill>
                <a:latin typeface="Ballpoint"/>
              </a:rPr>
              <a:t>¡ÁNIMO!</a:t>
            </a:r>
          </a:p>
        </p:txBody>
      </p:sp>
      <p:sp>
        <p:nvSpPr>
          <p:cNvPr id="5" name="TextBox 5"/>
          <p:cNvSpPr txBox="1"/>
          <p:nvPr/>
        </p:nvSpPr>
        <p:spPr>
          <a:xfrm rot="171973">
            <a:off x="6784615" y="5737764"/>
            <a:ext cx="4722094" cy="1195295"/>
          </a:xfrm>
          <a:prstGeom prst="rect">
            <a:avLst/>
          </a:prstGeom>
        </p:spPr>
        <p:txBody>
          <a:bodyPr lIns="0" tIns="0" rIns="0" bIns="0" rtlCol="0" anchor="t">
            <a:spAutoFit/>
          </a:bodyPr>
          <a:lstStyle/>
          <a:p>
            <a:pPr algn="ctr">
              <a:lnSpc>
                <a:spcPts val="4722"/>
              </a:lnSpc>
              <a:spcBef>
                <a:spcPct val="0"/>
              </a:spcBef>
            </a:pPr>
            <a:r>
              <a:rPr lang="en-US" sz="3373">
                <a:solidFill>
                  <a:srgbClr val="000000"/>
                </a:solidFill>
                <a:latin typeface="Childos Arabic"/>
              </a:rPr>
              <a:t>LAS GRANDES IDEAS EMPIEZAN EN TI</a:t>
            </a:r>
          </a:p>
        </p:txBody>
      </p:sp>
      <p:sp>
        <p:nvSpPr>
          <p:cNvPr id="6" name="Freeform 6"/>
          <p:cNvSpPr/>
          <p:nvPr/>
        </p:nvSpPr>
        <p:spPr>
          <a:xfrm rot="137152">
            <a:off x="3720539" y="6812287"/>
            <a:ext cx="2829761" cy="2686683"/>
          </a:xfrm>
          <a:custGeom>
            <a:avLst/>
            <a:gdLst/>
            <a:ahLst/>
            <a:cxnLst/>
            <a:rect l="l" t="t" r="r" b="b"/>
            <a:pathLst>
              <a:path w="2829761" h="2686683">
                <a:moveTo>
                  <a:pt x="0" y="0"/>
                </a:moveTo>
                <a:lnTo>
                  <a:pt x="2829761" y="0"/>
                </a:lnTo>
                <a:lnTo>
                  <a:pt x="2829761" y="2686682"/>
                </a:lnTo>
                <a:lnTo>
                  <a:pt x="0" y="2686682"/>
                </a:lnTo>
                <a:lnTo>
                  <a:pt x="0" y="0"/>
                </a:lnTo>
                <a:close/>
              </a:path>
            </a:pathLst>
          </a:custGeom>
          <a:blipFill>
            <a:blip r:embed="rId4"/>
            <a:stretch>
              <a:fillRect/>
            </a:stretch>
          </a:blipFill>
        </p:spPr>
      </p:sp>
      <p:sp>
        <p:nvSpPr>
          <p:cNvPr id="7" name="Freeform 7"/>
          <p:cNvSpPr/>
          <p:nvPr/>
        </p:nvSpPr>
        <p:spPr>
          <a:xfrm rot="671662">
            <a:off x="4402112" y="7257625"/>
            <a:ext cx="1466614" cy="1402617"/>
          </a:xfrm>
          <a:custGeom>
            <a:avLst/>
            <a:gdLst/>
            <a:ahLst/>
            <a:cxnLst/>
            <a:rect l="l" t="t" r="r" b="b"/>
            <a:pathLst>
              <a:path w="1466614" h="1402617">
                <a:moveTo>
                  <a:pt x="0" y="0"/>
                </a:moveTo>
                <a:lnTo>
                  <a:pt x="1466614" y="0"/>
                </a:lnTo>
                <a:lnTo>
                  <a:pt x="1466614" y="1402617"/>
                </a:lnTo>
                <a:lnTo>
                  <a:pt x="0" y="140261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rot="9331506" flipH="1">
            <a:off x="850899" y="2591255"/>
            <a:ext cx="5634372" cy="2540590"/>
          </a:xfrm>
          <a:custGeom>
            <a:avLst/>
            <a:gdLst/>
            <a:ahLst/>
            <a:cxnLst/>
            <a:rect l="l" t="t" r="r" b="b"/>
            <a:pathLst>
              <a:path w="5634372" h="2540590">
                <a:moveTo>
                  <a:pt x="5634372" y="0"/>
                </a:moveTo>
                <a:lnTo>
                  <a:pt x="0" y="0"/>
                </a:lnTo>
                <a:lnTo>
                  <a:pt x="0" y="2540590"/>
                </a:lnTo>
                <a:lnTo>
                  <a:pt x="5634372" y="2540590"/>
                </a:lnTo>
                <a:lnTo>
                  <a:pt x="5634372"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a:off x="14979119" y="3968022"/>
            <a:ext cx="1221857" cy="2061415"/>
          </a:xfrm>
          <a:custGeom>
            <a:avLst/>
            <a:gdLst/>
            <a:ahLst/>
            <a:cxnLst/>
            <a:rect l="l" t="t" r="r" b="b"/>
            <a:pathLst>
              <a:path w="1221857" h="2061415">
                <a:moveTo>
                  <a:pt x="0" y="0"/>
                </a:moveTo>
                <a:lnTo>
                  <a:pt x="1221857" y="0"/>
                </a:lnTo>
                <a:lnTo>
                  <a:pt x="1221857" y="2061415"/>
                </a:lnTo>
                <a:lnTo>
                  <a:pt x="0" y="206141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Freeform 10"/>
          <p:cNvSpPr/>
          <p:nvPr/>
        </p:nvSpPr>
        <p:spPr>
          <a:xfrm>
            <a:off x="14299048" y="6029437"/>
            <a:ext cx="964181" cy="1626686"/>
          </a:xfrm>
          <a:custGeom>
            <a:avLst/>
            <a:gdLst/>
            <a:ahLst/>
            <a:cxnLst/>
            <a:rect l="l" t="t" r="r" b="b"/>
            <a:pathLst>
              <a:path w="964181" h="1626686">
                <a:moveTo>
                  <a:pt x="0" y="0"/>
                </a:moveTo>
                <a:lnTo>
                  <a:pt x="964181" y="0"/>
                </a:lnTo>
                <a:lnTo>
                  <a:pt x="964181" y="1626686"/>
                </a:lnTo>
                <a:lnTo>
                  <a:pt x="0" y="162668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Freeform 11"/>
          <p:cNvSpPr/>
          <p:nvPr/>
        </p:nvSpPr>
        <p:spPr>
          <a:xfrm>
            <a:off x="13858747" y="8654247"/>
            <a:ext cx="3462600" cy="1208105"/>
          </a:xfrm>
          <a:custGeom>
            <a:avLst/>
            <a:gdLst/>
            <a:ahLst/>
            <a:cxnLst/>
            <a:rect l="l" t="t" r="r" b="b"/>
            <a:pathLst>
              <a:path w="3462600" h="1208105">
                <a:moveTo>
                  <a:pt x="0" y="0"/>
                </a:moveTo>
                <a:lnTo>
                  <a:pt x="3462600" y="0"/>
                </a:lnTo>
                <a:lnTo>
                  <a:pt x="3462600" y="1208106"/>
                </a:lnTo>
                <a:lnTo>
                  <a:pt x="0" y="1208106"/>
                </a:lnTo>
                <a:lnTo>
                  <a:pt x="0" y="0"/>
                </a:lnTo>
                <a:close/>
              </a:path>
            </a:pathLst>
          </a:custGeom>
          <a:blipFill>
            <a:blip r:embed="rId11"/>
            <a:stretch>
              <a:fillRect/>
            </a:stretch>
          </a:blipFill>
        </p:spPr>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id="3" name="Freeform 3"/>
          <p:cNvSpPr/>
          <p:nvPr/>
        </p:nvSpPr>
        <p:spPr>
          <a:xfrm rot="5976154">
            <a:off x="1971508" y="-2710729"/>
            <a:ext cx="14344983" cy="18219679"/>
          </a:xfrm>
          <a:custGeom>
            <a:avLst/>
            <a:gdLst/>
            <a:ahLst/>
            <a:cxnLst/>
            <a:rect l="l" t="t" r="r" b="b"/>
            <a:pathLst>
              <a:path w="14344983" h="18219679">
                <a:moveTo>
                  <a:pt x="0" y="0"/>
                </a:moveTo>
                <a:lnTo>
                  <a:pt x="14344984" y="0"/>
                </a:lnTo>
                <a:lnTo>
                  <a:pt x="14344984" y="18219678"/>
                </a:lnTo>
                <a:lnTo>
                  <a:pt x="0" y="18219678"/>
                </a:lnTo>
                <a:lnTo>
                  <a:pt x="0" y="0"/>
                </a:lnTo>
                <a:close/>
              </a:path>
            </a:pathLst>
          </a:custGeom>
          <a:blipFill>
            <a:blip r:embed="rId3"/>
            <a:stretch>
              <a:fillRect/>
            </a:stretch>
          </a:blipFill>
        </p:spPr>
      </p:sp>
      <p:sp>
        <p:nvSpPr>
          <p:cNvPr id="4" name="Freeform 4"/>
          <p:cNvSpPr/>
          <p:nvPr/>
        </p:nvSpPr>
        <p:spPr>
          <a:xfrm rot="131805">
            <a:off x="3683463" y="6287511"/>
            <a:ext cx="1454665" cy="1381115"/>
          </a:xfrm>
          <a:custGeom>
            <a:avLst/>
            <a:gdLst/>
            <a:ahLst/>
            <a:cxnLst/>
            <a:rect l="l" t="t" r="r" b="b"/>
            <a:pathLst>
              <a:path w="1454665" h="1381115">
                <a:moveTo>
                  <a:pt x="0" y="0"/>
                </a:moveTo>
                <a:lnTo>
                  <a:pt x="1454665" y="0"/>
                </a:lnTo>
                <a:lnTo>
                  <a:pt x="1454665" y="1381115"/>
                </a:lnTo>
                <a:lnTo>
                  <a:pt x="0" y="1381115"/>
                </a:lnTo>
                <a:lnTo>
                  <a:pt x="0" y="0"/>
                </a:lnTo>
                <a:close/>
              </a:path>
            </a:pathLst>
          </a:custGeom>
          <a:blipFill>
            <a:blip r:embed="rId4"/>
            <a:stretch>
              <a:fillRect/>
            </a:stretch>
          </a:blipFill>
        </p:spPr>
      </p:sp>
      <p:sp>
        <p:nvSpPr>
          <p:cNvPr id="5" name="Freeform 5"/>
          <p:cNvSpPr/>
          <p:nvPr/>
        </p:nvSpPr>
        <p:spPr>
          <a:xfrm rot="131805">
            <a:off x="3668543" y="7894800"/>
            <a:ext cx="1454665" cy="1381115"/>
          </a:xfrm>
          <a:custGeom>
            <a:avLst/>
            <a:gdLst/>
            <a:ahLst/>
            <a:cxnLst/>
            <a:rect l="l" t="t" r="r" b="b"/>
            <a:pathLst>
              <a:path w="1454665" h="1381115">
                <a:moveTo>
                  <a:pt x="0" y="0"/>
                </a:moveTo>
                <a:lnTo>
                  <a:pt x="1454665" y="0"/>
                </a:lnTo>
                <a:lnTo>
                  <a:pt x="1454665" y="1381115"/>
                </a:lnTo>
                <a:lnTo>
                  <a:pt x="0" y="1381115"/>
                </a:lnTo>
                <a:lnTo>
                  <a:pt x="0" y="0"/>
                </a:lnTo>
                <a:close/>
              </a:path>
            </a:pathLst>
          </a:custGeom>
          <a:blipFill>
            <a:blip r:embed="rId4"/>
            <a:stretch>
              <a:fillRect/>
            </a:stretch>
          </a:blipFill>
        </p:spPr>
      </p:sp>
      <p:sp>
        <p:nvSpPr>
          <p:cNvPr id="6" name="Freeform 6"/>
          <p:cNvSpPr/>
          <p:nvPr/>
        </p:nvSpPr>
        <p:spPr>
          <a:xfrm rot="131805">
            <a:off x="3668543" y="4680202"/>
            <a:ext cx="1454665" cy="1381115"/>
          </a:xfrm>
          <a:custGeom>
            <a:avLst/>
            <a:gdLst/>
            <a:ahLst/>
            <a:cxnLst/>
            <a:rect l="l" t="t" r="r" b="b"/>
            <a:pathLst>
              <a:path w="1454665" h="1381115">
                <a:moveTo>
                  <a:pt x="0" y="0"/>
                </a:moveTo>
                <a:lnTo>
                  <a:pt x="1454665" y="0"/>
                </a:lnTo>
                <a:lnTo>
                  <a:pt x="1454665" y="1381115"/>
                </a:lnTo>
                <a:lnTo>
                  <a:pt x="0" y="1381115"/>
                </a:lnTo>
                <a:lnTo>
                  <a:pt x="0" y="0"/>
                </a:lnTo>
                <a:close/>
              </a:path>
            </a:pathLst>
          </a:custGeom>
          <a:blipFill>
            <a:blip r:embed="rId4"/>
            <a:stretch>
              <a:fillRect/>
            </a:stretch>
          </a:blipFill>
        </p:spPr>
      </p:sp>
      <p:sp>
        <p:nvSpPr>
          <p:cNvPr id="7" name="Freeform 7"/>
          <p:cNvSpPr/>
          <p:nvPr/>
        </p:nvSpPr>
        <p:spPr>
          <a:xfrm rot="131805">
            <a:off x="10021337" y="4680202"/>
            <a:ext cx="1454665" cy="1381115"/>
          </a:xfrm>
          <a:custGeom>
            <a:avLst/>
            <a:gdLst/>
            <a:ahLst/>
            <a:cxnLst/>
            <a:rect l="l" t="t" r="r" b="b"/>
            <a:pathLst>
              <a:path w="1454665" h="1381115">
                <a:moveTo>
                  <a:pt x="0" y="0"/>
                </a:moveTo>
                <a:lnTo>
                  <a:pt x="1454665" y="0"/>
                </a:lnTo>
                <a:lnTo>
                  <a:pt x="1454665" y="1381115"/>
                </a:lnTo>
                <a:lnTo>
                  <a:pt x="0" y="1381115"/>
                </a:lnTo>
                <a:lnTo>
                  <a:pt x="0" y="0"/>
                </a:lnTo>
                <a:close/>
              </a:path>
            </a:pathLst>
          </a:custGeom>
          <a:blipFill>
            <a:blip r:embed="rId4"/>
            <a:stretch>
              <a:fillRect/>
            </a:stretch>
          </a:blipFill>
        </p:spPr>
      </p:sp>
      <p:sp>
        <p:nvSpPr>
          <p:cNvPr id="8" name="Freeform 8"/>
          <p:cNvSpPr/>
          <p:nvPr/>
        </p:nvSpPr>
        <p:spPr>
          <a:xfrm rot="131805">
            <a:off x="10051177" y="6282390"/>
            <a:ext cx="1454665" cy="1381115"/>
          </a:xfrm>
          <a:custGeom>
            <a:avLst/>
            <a:gdLst/>
            <a:ahLst/>
            <a:cxnLst/>
            <a:rect l="l" t="t" r="r" b="b"/>
            <a:pathLst>
              <a:path w="1454665" h="1381115">
                <a:moveTo>
                  <a:pt x="0" y="0"/>
                </a:moveTo>
                <a:lnTo>
                  <a:pt x="1454665" y="0"/>
                </a:lnTo>
                <a:lnTo>
                  <a:pt x="1454665" y="1381115"/>
                </a:lnTo>
                <a:lnTo>
                  <a:pt x="0" y="1381115"/>
                </a:lnTo>
                <a:lnTo>
                  <a:pt x="0" y="0"/>
                </a:lnTo>
                <a:close/>
              </a:path>
            </a:pathLst>
          </a:custGeom>
          <a:blipFill>
            <a:blip r:embed="rId4"/>
            <a:stretch>
              <a:fillRect/>
            </a:stretch>
          </a:blipFill>
        </p:spPr>
      </p:sp>
      <p:sp>
        <p:nvSpPr>
          <p:cNvPr id="9" name="Freeform 9"/>
          <p:cNvSpPr/>
          <p:nvPr/>
        </p:nvSpPr>
        <p:spPr>
          <a:xfrm rot="131805">
            <a:off x="10084335" y="7911433"/>
            <a:ext cx="1454665" cy="1381115"/>
          </a:xfrm>
          <a:custGeom>
            <a:avLst/>
            <a:gdLst/>
            <a:ahLst/>
            <a:cxnLst/>
            <a:rect l="l" t="t" r="r" b="b"/>
            <a:pathLst>
              <a:path w="1454665" h="1381115">
                <a:moveTo>
                  <a:pt x="0" y="0"/>
                </a:moveTo>
                <a:lnTo>
                  <a:pt x="1454666" y="0"/>
                </a:lnTo>
                <a:lnTo>
                  <a:pt x="1454666" y="1381115"/>
                </a:lnTo>
                <a:lnTo>
                  <a:pt x="0" y="1381115"/>
                </a:lnTo>
                <a:lnTo>
                  <a:pt x="0" y="0"/>
                </a:lnTo>
                <a:close/>
              </a:path>
            </a:pathLst>
          </a:custGeom>
          <a:blipFill>
            <a:blip r:embed="rId4"/>
            <a:stretch>
              <a:fillRect/>
            </a:stretch>
          </a:blipFill>
        </p:spPr>
      </p:sp>
      <p:sp>
        <p:nvSpPr>
          <p:cNvPr id="10" name="TextBox 10"/>
          <p:cNvSpPr txBox="1"/>
          <p:nvPr/>
        </p:nvSpPr>
        <p:spPr>
          <a:xfrm>
            <a:off x="5149144" y="1451339"/>
            <a:ext cx="8245677" cy="2932593"/>
          </a:xfrm>
          <a:prstGeom prst="rect">
            <a:avLst/>
          </a:prstGeom>
        </p:spPr>
        <p:txBody>
          <a:bodyPr lIns="0" tIns="0" rIns="0" bIns="0" rtlCol="0" anchor="t">
            <a:spAutoFit/>
          </a:bodyPr>
          <a:lstStyle/>
          <a:p>
            <a:pPr algn="ctr">
              <a:lnSpc>
                <a:spcPts val="21539"/>
              </a:lnSpc>
              <a:spcBef>
                <a:spcPct val="0"/>
              </a:spcBef>
            </a:pPr>
            <a:r>
              <a:rPr lang="en-US" sz="15385" spc="338">
                <a:solidFill>
                  <a:srgbClr val="000000"/>
                </a:solidFill>
                <a:latin typeface="Ballpoint"/>
              </a:rPr>
              <a:t>Índice</a:t>
            </a:r>
          </a:p>
        </p:txBody>
      </p:sp>
      <p:sp>
        <p:nvSpPr>
          <p:cNvPr id="11" name="Freeform 11"/>
          <p:cNvSpPr/>
          <p:nvPr/>
        </p:nvSpPr>
        <p:spPr>
          <a:xfrm>
            <a:off x="2541580" y="2041889"/>
            <a:ext cx="1389707" cy="1781676"/>
          </a:xfrm>
          <a:custGeom>
            <a:avLst/>
            <a:gdLst/>
            <a:ahLst/>
            <a:cxnLst/>
            <a:rect l="l" t="t" r="r" b="b"/>
            <a:pathLst>
              <a:path w="1389707" h="1781676">
                <a:moveTo>
                  <a:pt x="0" y="0"/>
                </a:moveTo>
                <a:lnTo>
                  <a:pt x="1389707" y="0"/>
                </a:lnTo>
                <a:lnTo>
                  <a:pt x="1389707" y="1781676"/>
                </a:lnTo>
                <a:lnTo>
                  <a:pt x="0" y="17816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5994156" y="2017418"/>
            <a:ext cx="6299688" cy="2519875"/>
          </a:xfrm>
          <a:custGeom>
            <a:avLst/>
            <a:gdLst/>
            <a:ahLst/>
            <a:cxnLst/>
            <a:rect l="l" t="t" r="r" b="b"/>
            <a:pathLst>
              <a:path w="6299688" h="2519875">
                <a:moveTo>
                  <a:pt x="0" y="0"/>
                </a:moveTo>
                <a:lnTo>
                  <a:pt x="6299688" y="0"/>
                </a:lnTo>
                <a:lnTo>
                  <a:pt x="6299688" y="2519875"/>
                </a:lnTo>
                <a:lnTo>
                  <a:pt x="0" y="251987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3" name="TextBox 13"/>
          <p:cNvSpPr txBox="1"/>
          <p:nvPr/>
        </p:nvSpPr>
        <p:spPr>
          <a:xfrm>
            <a:off x="3931287" y="4407404"/>
            <a:ext cx="929176" cy="1338386"/>
          </a:xfrm>
          <a:prstGeom prst="rect">
            <a:avLst/>
          </a:prstGeom>
        </p:spPr>
        <p:txBody>
          <a:bodyPr lIns="0" tIns="0" rIns="0" bIns="0" rtlCol="0" anchor="t">
            <a:spAutoFit/>
          </a:bodyPr>
          <a:lstStyle/>
          <a:p>
            <a:pPr algn="ctr">
              <a:lnSpc>
                <a:spcPts val="11293"/>
              </a:lnSpc>
              <a:spcBef>
                <a:spcPct val="0"/>
              </a:spcBef>
            </a:pPr>
            <a:r>
              <a:rPr lang="en-US" sz="7014">
                <a:solidFill>
                  <a:srgbClr val="000000"/>
                </a:solidFill>
                <a:latin typeface="Itim"/>
              </a:rPr>
              <a:t>1</a:t>
            </a:r>
          </a:p>
        </p:txBody>
      </p:sp>
      <p:sp>
        <p:nvSpPr>
          <p:cNvPr id="14" name="TextBox 14"/>
          <p:cNvSpPr txBox="1"/>
          <p:nvPr/>
        </p:nvSpPr>
        <p:spPr>
          <a:xfrm>
            <a:off x="3931287" y="6013462"/>
            <a:ext cx="929176" cy="1338386"/>
          </a:xfrm>
          <a:prstGeom prst="rect">
            <a:avLst/>
          </a:prstGeom>
        </p:spPr>
        <p:txBody>
          <a:bodyPr lIns="0" tIns="0" rIns="0" bIns="0" rtlCol="0" anchor="t">
            <a:spAutoFit/>
          </a:bodyPr>
          <a:lstStyle/>
          <a:p>
            <a:pPr algn="ctr">
              <a:lnSpc>
                <a:spcPts val="11293"/>
              </a:lnSpc>
              <a:spcBef>
                <a:spcPct val="0"/>
              </a:spcBef>
            </a:pPr>
            <a:r>
              <a:rPr lang="en-US" sz="7014">
                <a:solidFill>
                  <a:srgbClr val="000000"/>
                </a:solidFill>
                <a:latin typeface="Itim"/>
              </a:rPr>
              <a:t>2</a:t>
            </a:r>
          </a:p>
        </p:txBody>
      </p:sp>
      <p:sp>
        <p:nvSpPr>
          <p:cNvPr id="15" name="TextBox 15"/>
          <p:cNvSpPr txBox="1"/>
          <p:nvPr/>
        </p:nvSpPr>
        <p:spPr>
          <a:xfrm>
            <a:off x="3931287" y="7591203"/>
            <a:ext cx="929176" cy="1338386"/>
          </a:xfrm>
          <a:prstGeom prst="rect">
            <a:avLst/>
          </a:prstGeom>
        </p:spPr>
        <p:txBody>
          <a:bodyPr lIns="0" tIns="0" rIns="0" bIns="0" rtlCol="0" anchor="t">
            <a:spAutoFit/>
          </a:bodyPr>
          <a:lstStyle/>
          <a:p>
            <a:pPr algn="ctr">
              <a:lnSpc>
                <a:spcPts val="11293"/>
              </a:lnSpc>
              <a:spcBef>
                <a:spcPct val="0"/>
              </a:spcBef>
            </a:pPr>
            <a:r>
              <a:rPr lang="en-US" sz="7014">
                <a:solidFill>
                  <a:srgbClr val="000000"/>
                </a:solidFill>
                <a:latin typeface="Itim"/>
              </a:rPr>
              <a:t>3</a:t>
            </a:r>
          </a:p>
        </p:txBody>
      </p:sp>
      <p:sp>
        <p:nvSpPr>
          <p:cNvPr id="16" name="TextBox 16"/>
          <p:cNvSpPr txBox="1"/>
          <p:nvPr/>
        </p:nvSpPr>
        <p:spPr>
          <a:xfrm>
            <a:off x="10299001" y="4364882"/>
            <a:ext cx="929176" cy="1338386"/>
          </a:xfrm>
          <a:prstGeom prst="rect">
            <a:avLst/>
          </a:prstGeom>
        </p:spPr>
        <p:txBody>
          <a:bodyPr lIns="0" tIns="0" rIns="0" bIns="0" rtlCol="0" anchor="t">
            <a:spAutoFit/>
          </a:bodyPr>
          <a:lstStyle/>
          <a:p>
            <a:pPr algn="ctr">
              <a:lnSpc>
                <a:spcPts val="11293"/>
              </a:lnSpc>
              <a:spcBef>
                <a:spcPct val="0"/>
              </a:spcBef>
            </a:pPr>
            <a:r>
              <a:rPr lang="en-US" sz="7014">
                <a:solidFill>
                  <a:srgbClr val="000000"/>
                </a:solidFill>
                <a:latin typeface="Itim"/>
              </a:rPr>
              <a:t>4</a:t>
            </a:r>
          </a:p>
        </p:txBody>
      </p:sp>
      <p:sp>
        <p:nvSpPr>
          <p:cNvPr id="17" name="TextBox 17"/>
          <p:cNvSpPr txBox="1"/>
          <p:nvPr/>
        </p:nvSpPr>
        <p:spPr>
          <a:xfrm>
            <a:off x="11269661" y="4933543"/>
            <a:ext cx="4988242" cy="579157"/>
          </a:xfrm>
          <a:prstGeom prst="rect">
            <a:avLst/>
          </a:prstGeom>
        </p:spPr>
        <p:txBody>
          <a:bodyPr lIns="0" tIns="0" rIns="0" bIns="0" rtlCol="0" anchor="t">
            <a:spAutoFit/>
          </a:bodyPr>
          <a:lstStyle/>
          <a:p>
            <a:pPr marL="652233" lvl="1" indent="-326117">
              <a:lnSpc>
                <a:spcPts val="4863"/>
              </a:lnSpc>
              <a:buFont typeface="Arial"/>
              <a:buChar char="•"/>
            </a:pPr>
            <a:r>
              <a:rPr lang="en-US" sz="3020">
                <a:solidFill>
                  <a:srgbClr val="000000"/>
                </a:solidFill>
                <a:latin typeface="Itim"/>
              </a:rPr>
              <a:t>PLAN DE MARKETING</a:t>
            </a:r>
          </a:p>
        </p:txBody>
      </p:sp>
      <p:sp>
        <p:nvSpPr>
          <p:cNvPr id="18" name="TextBox 18"/>
          <p:cNvSpPr txBox="1"/>
          <p:nvPr/>
        </p:nvSpPr>
        <p:spPr>
          <a:xfrm>
            <a:off x="4878314" y="8165246"/>
            <a:ext cx="4988242" cy="1191792"/>
          </a:xfrm>
          <a:prstGeom prst="rect">
            <a:avLst/>
          </a:prstGeom>
        </p:spPr>
        <p:txBody>
          <a:bodyPr lIns="0" tIns="0" rIns="0" bIns="0" rtlCol="0" anchor="t">
            <a:spAutoFit/>
          </a:bodyPr>
          <a:lstStyle/>
          <a:p>
            <a:pPr marL="652233" lvl="1" indent="-326117">
              <a:lnSpc>
                <a:spcPts val="4863"/>
              </a:lnSpc>
              <a:buFont typeface="Arial"/>
              <a:buChar char="•"/>
            </a:pPr>
            <a:r>
              <a:rPr lang="en-US" sz="3020">
                <a:solidFill>
                  <a:srgbClr val="000000"/>
                </a:solidFill>
                <a:latin typeface="Itim"/>
              </a:rPr>
              <a:t>CONTENIDO POR TRIMESTRE</a:t>
            </a:r>
          </a:p>
        </p:txBody>
      </p:sp>
      <p:sp>
        <p:nvSpPr>
          <p:cNvPr id="19" name="TextBox 19"/>
          <p:cNvSpPr txBox="1"/>
          <p:nvPr/>
        </p:nvSpPr>
        <p:spPr>
          <a:xfrm>
            <a:off x="4878314" y="6511017"/>
            <a:ext cx="4988242" cy="579157"/>
          </a:xfrm>
          <a:prstGeom prst="rect">
            <a:avLst/>
          </a:prstGeom>
        </p:spPr>
        <p:txBody>
          <a:bodyPr lIns="0" tIns="0" rIns="0" bIns="0" rtlCol="0" anchor="t">
            <a:spAutoFit/>
          </a:bodyPr>
          <a:lstStyle/>
          <a:p>
            <a:pPr marL="652233" lvl="1" indent="-326117">
              <a:lnSpc>
                <a:spcPts val="4863"/>
              </a:lnSpc>
              <a:buFont typeface="Arial"/>
              <a:buChar char="•"/>
            </a:pPr>
            <a:r>
              <a:rPr lang="en-US" sz="3020">
                <a:solidFill>
                  <a:srgbClr val="000000"/>
                </a:solidFill>
                <a:latin typeface="Itim"/>
              </a:rPr>
              <a:t>OBJETIVOS</a:t>
            </a:r>
          </a:p>
        </p:txBody>
      </p:sp>
      <p:sp>
        <p:nvSpPr>
          <p:cNvPr id="20" name="TextBox 20"/>
          <p:cNvSpPr txBox="1"/>
          <p:nvPr/>
        </p:nvSpPr>
        <p:spPr>
          <a:xfrm>
            <a:off x="4878314" y="4992659"/>
            <a:ext cx="5078987" cy="579157"/>
          </a:xfrm>
          <a:prstGeom prst="rect">
            <a:avLst/>
          </a:prstGeom>
        </p:spPr>
        <p:txBody>
          <a:bodyPr lIns="0" tIns="0" rIns="0" bIns="0" rtlCol="0" anchor="t">
            <a:spAutoFit/>
          </a:bodyPr>
          <a:lstStyle/>
          <a:p>
            <a:pPr marL="652233" lvl="1" indent="-326117">
              <a:lnSpc>
                <a:spcPts val="4863"/>
              </a:lnSpc>
              <a:buFont typeface="Arial"/>
              <a:buChar char="•"/>
            </a:pPr>
            <a:r>
              <a:rPr lang="en-US" sz="3020">
                <a:solidFill>
                  <a:srgbClr val="000000"/>
                </a:solidFill>
                <a:latin typeface="Itim"/>
              </a:rPr>
              <a:t>BRAINSTORMING</a:t>
            </a:r>
          </a:p>
        </p:txBody>
      </p:sp>
      <p:sp>
        <p:nvSpPr>
          <p:cNvPr id="21" name="TextBox 21"/>
          <p:cNvSpPr txBox="1"/>
          <p:nvPr/>
        </p:nvSpPr>
        <p:spPr>
          <a:xfrm>
            <a:off x="10299001" y="6071835"/>
            <a:ext cx="929176" cy="1338386"/>
          </a:xfrm>
          <a:prstGeom prst="rect">
            <a:avLst/>
          </a:prstGeom>
        </p:spPr>
        <p:txBody>
          <a:bodyPr lIns="0" tIns="0" rIns="0" bIns="0" rtlCol="0" anchor="t">
            <a:spAutoFit/>
          </a:bodyPr>
          <a:lstStyle/>
          <a:p>
            <a:pPr algn="ctr">
              <a:lnSpc>
                <a:spcPts val="11293"/>
              </a:lnSpc>
              <a:spcBef>
                <a:spcPct val="0"/>
              </a:spcBef>
            </a:pPr>
            <a:r>
              <a:rPr lang="en-US" sz="7014">
                <a:solidFill>
                  <a:srgbClr val="000000"/>
                </a:solidFill>
                <a:latin typeface="Itim"/>
              </a:rPr>
              <a:t>5</a:t>
            </a:r>
          </a:p>
        </p:txBody>
      </p:sp>
      <p:sp>
        <p:nvSpPr>
          <p:cNvPr id="22" name="TextBox 22"/>
          <p:cNvSpPr txBox="1"/>
          <p:nvPr/>
        </p:nvSpPr>
        <p:spPr>
          <a:xfrm>
            <a:off x="11236503" y="6527649"/>
            <a:ext cx="4988242" cy="579157"/>
          </a:xfrm>
          <a:prstGeom prst="rect">
            <a:avLst/>
          </a:prstGeom>
        </p:spPr>
        <p:txBody>
          <a:bodyPr lIns="0" tIns="0" rIns="0" bIns="0" rtlCol="0" anchor="t">
            <a:spAutoFit/>
          </a:bodyPr>
          <a:lstStyle/>
          <a:p>
            <a:pPr marL="652233" lvl="1" indent="-326117">
              <a:lnSpc>
                <a:spcPts val="4863"/>
              </a:lnSpc>
              <a:buFont typeface="Arial"/>
              <a:buChar char="•"/>
            </a:pPr>
            <a:r>
              <a:rPr lang="en-US" sz="3020">
                <a:solidFill>
                  <a:srgbClr val="000000"/>
                </a:solidFill>
                <a:latin typeface="Itim"/>
              </a:rPr>
              <a:t>EVALUACIÓN</a:t>
            </a:r>
          </a:p>
        </p:txBody>
      </p:sp>
      <p:sp>
        <p:nvSpPr>
          <p:cNvPr id="23" name="TextBox 23"/>
          <p:cNvSpPr txBox="1"/>
          <p:nvPr/>
        </p:nvSpPr>
        <p:spPr>
          <a:xfrm>
            <a:off x="10313922" y="7650315"/>
            <a:ext cx="929176" cy="1338386"/>
          </a:xfrm>
          <a:prstGeom prst="rect">
            <a:avLst/>
          </a:prstGeom>
        </p:spPr>
        <p:txBody>
          <a:bodyPr lIns="0" tIns="0" rIns="0" bIns="0" rtlCol="0" anchor="t">
            <a:spAutoFit/>
          </a:bodyPr>
          <a:lstStyle/>
          <a:p>
            <a:pPr algn="ctr">
              <a:lnSpc>
                <a:spcPts val="11293"/>
              </a:lnSpc>
              <a:spcBef>
                <a:spcPct val="0"/>
              </a:spcBef>
            </a:pPr>
            <a:r>
              <a:rPr lang="en-US" sz="7014">
                <a:solidFill>
                  <a:srgbClr val="000000"/>
                </a:solidFill>
                <a:latin typeface="Itim"/>
              </a:rPr>
              <a:t>6</a:t>
            </a:r>
          </a:p>
        </p:txBody>
      </p:sp>
      <p:sp>
        <p:nvSpPr>
          <p:cNvPr id="24" name="TextBox 24"/>
          <p:cNvSpPr txBox="1"/>
          <p:nvPr/>
        </p:nvSpPr>
        <p:spPr>
          <a:xfrm>
            <a:off x="11252622" y="8106130"/>
            <a:ext cx="4988242" cy="579157"/>
          </a:xfrm>
          <a:prstGeom prst="rect">
            <a:avLst/>
          </a:prstGeom>
        </p:spPr>
        <p:txBody>
          <a:bodyPr lIns="0" tIns="0" rIns="0" bIns="0" rtlCol="0" anchor="t">
            <a:spAutoFit/>
          </a:bodyPr>
          <a:lstStyle/>
          <a:p>
            <a:pPr marL="652233" lvl="1" indent="-326117">
              <a:lnSpc>
                <a:spcPts val="4863"/>
              </a:lnSpc>
              <a:buFont typeface="Arial"/>
              <a:buChar char="•"/>
            </a:pPr>
            <a:r>
              <a:rPr lang="en-US" sz="3020">
                <a:solidFill>
                  <a:srgbClr val="000000"/>
                </a:solidFill>
                <a:latin typeface="Itim"/>
              </a:rPr>
              <a:t>CONCLUSIONES</a:t>
            </a:r>
          </a:p>
        </p:txBody>
      </p:sp>
      <p:sp>
        <p:nvSpPr>
          <p:cNvPr id="25" name="Freeform 25"/>
          <p:cNvSpPr/>
          <p:nvPr/>
        </p:nvSpPr>
        <p:spPr>
          <a:xfrm rot="740594">
            <a:off x="15054852" y="2731486"/>
            <a:ext cx="1389707" cy="1781676"/>
          </a:xfrm>
          <a:custGeom>
            <a:avLst/>
            <a:gdLst/>
            <a:ahLst/>
            <a:cxnLst/>
            <a:rect l="l" t="t" r="r" b="b"/>
            <a:pathLst>
              <a:path w="1389707" h="1781676">
                <a:moveTo>
                  <a:pt x="0" y="0"/>
                </a:moveTo>
                <a:lnTo>
                  <a:pt x="1389707" y="0"/>
                </a:lnTo>
                <a:lnTo>
                  <a:pt x="1389707" y="1781676"/>
                </a:lnTo>
                <a:lnTo>
                  <a:pt x="0" y="17816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6" name="Freeform 26"/>
          <p:cNvSpPr/>
          <p:nvPr/>
        </p:nvSpPr>
        <p:spPr>
          <a:xfrm>
            <a:off x="-10493" y="9078895"/>
            <a:ext cx="3462600" cy="1208105"/>
          </a:xfrm>
          <a:custGeom>
            <a:avLst/>
            <a:gdLst/>
            <a:ahLst/>
            <a:cxnLst/>
            <a:rect l="l" t="t" r="r" b="b"/>
            <a:pathLst>
              <a:path w="3462600" h="1208105">
                <a:moveTo>
                  <a:pt x="0" y="0"/>
                </a:moveTo>
                <a:lnTo>
                  <a:pt x="3462600" y="0"/>
                </a:lnTo>
                <a:lnTo>
                  <a:pt x="3462600" y="1208105"/>
                </a:lnTo>
                <a:lnTo>
                  <a:pt x="0" y="1208105"/>
                </a:lnTo>
                <a:lnTo>
                  <a:pt x="0" y="0"/>
                </a:lnTo>
                <a:close/>
              </a:path>
            </a:pathLst>
          </a:custGeom>
          <a:blipFill>
            <a:blip r:embed="rId9"/>
            <a:stretch>
              <a:fillRect/>
            </a:stretch>
          </a:blipFill>
        </p:spPr>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id="3" name="Freeform 3"/>
          <p:cNvSpPr/>
          <p:nvPr/>
        </p:nvSpPr>
        <p:spPr>
          <a:xfrm rot="5966813">
            <a:off x="3750727" y="-1706540"/>
            <a:ext cx="10786546" cy="13700079"/>
          </a:xfrm>
          <a:custGeom>
            <a:avLst/>
            <a:gdLst/>
            <a:ahLst/>
            <a:cxnLst/>
            <a:rect l="l" t="t" r="r" b="b"/>
            <a:pathLst>
              <a:path w="10786546" h="13700079">
                <a:moveTo>
                  <a:pt x="0" y="0"/>
                </a:moveTo>
                <a:lnTo>
                  <a:pt x="10786546" y="0"/>
                </a:lnTo>
                <a:lnTo>
                  <a:pt x="10786546" y="13700080"/>
                </a:lnTo>
                <a:lnTo>
                  <a:pt x="0" y="13700080"/>
                </a:lnTo>
                <a:lnTo>
                  <a:pt x="0" y="0"/>
                </a:lnTo>
                <a:close/>
              </a:path>
            </a:pathLst>
          </a:custGeom>
          <a:blipFill>
            <a:blip r:embed="rId3"/>
            <a:stretch>
              <a:fillRect/>
            </a:stretch>
          </a:blipFill>
        </p:spPr>
      </p:sp>
      <p:sp>
        <p:nvSpPr>
          <p:cNvPr id="4" name="Freeform 4"/>
          <p:cNvSpPr/>
          <p:nvPr/>
        </p:nvSpPr>
        <p:spPr>
          <a:xfrm>
            <a:off x="1501644" y="529928"/>
            <a:ext cx="4121568" cy="4114800"/>
          </a:xfrm>
          <a:custGeom>
            <a:avLst/>
            <a:gdLst/>
            <a:ahLst/>
            <a:cxnLst/>
            <a:rect l="l" t="t" r="r" b="b"/>
            <a:pathLst>
              <a:path w="4121568" h="4114800">
                <a:moveTo>
                  <a:pt x="0" y="0"/>
                </a:moveTo>
                <a:lnTo>
                  <a:pt x="4121567" y="0"/>
                </a:lnTo>
                <a:lnTo>
                  <a:pt x="4121567" y="4114800"/>
                </a:lnTo>
                <a:lnTo>
                  <a:pt x="0" y="4114800"/>
                </a:lnTo>
                <a:lnTo>
                  <a:pt x="0" y="0"/>
                </a:lnTo>
                <a:close/>
              </a:path>
            </a:pathLst>
          </a:custGeom>
          <a:blipFill>
            <a:blip r:embed="rId4"/>
            <a:stretch>
              <a:fillRect/>
            </a:stretch>
          </a:blipFill>
        </p:spPr>
      </p:sp>
      <p:sp>
        <p:nvSpPr>
          <p:cNvPr id="5" name="TextBox 5"/>
          <p:cNvSpPr txBox="1"/>
          <p:nvPr/>
        </p:nvSpPr>
        <p:spPr>
          <a:xfrm>
            <a:off x="4000336" y="2005067"/>
            <a:ext cx="10656837" cy="2302511"/>
          </a:xfrm>
          <a:prstGeom prst="rect">
            <a:avLst/>
          </a:prstGeom>
        </p:spPr>
        <p:txBody>
          <a:bodyPr lIns="0" tIns="0" rIns="0" bIns="0" rtlCol="0" anchor="t">
            <a:spAutoFit/>
          </a:bodyPr>
          <a:lstStyle/>
          <a:p>
            <a:pPr algn="ctr">
              <a:lnSpc>
                <a:spcPts val="16939"/>
              </a:lnSpc>
              <a:spcBef>
                <a:spcPct val="0"/>
              </a:spcBef>
            </a:pPr>
            <a:r>
              <a:rPr lang="en-US" sz="12099">
                <a:solidFill>
                  <a:srgbClr val="000000"/>
                </a:solidFill>
                <a:latin typeface="Ballpoint"/>
              </a:rPr>
              <a:t>Brainstorming</a:t>
            </a:r>
          </a:p>
        </p:txBody>
      </p:sp>
      <p:sp>
        <p:nvSpPr>
          <p:cNvPr id="6" name="TextBox 6"/>
          <p:cNvSpPr txBox="1"/>
          <p:nvPr/>
        </p:nvSpPr>
        <p:spPr>
          <a:xfrm>
            <a:off x="4185090" y="5171453"/>
            <a:ext cx="10287328" cy="2472304"/>
          </a:xfrm>
          <a:prstGeom prst="rect">
            <a:avLst/>
          </a:prstGeom>
        </p:spPr>
        <p:txBody>
          <a:bodyPr lIns="0" tIns="0" rIns="0" bIns="0" rtlCol="0" anchor="t">
            <a:spAutoFit/>
          </a:bodyPr>
          <a:lstStyle/>
          <a:p>
            <a:pPr algn="ctr">
              <a:lnSpc>
                <a:spcPts val="3966"/>
              </a:lnSpc>
            </a:pPr>
            <a:r>
              <a:rPr lang="en-US" sz="3027">
                <a:solidFill>
                  <a:srgbClr val="000000"/>
                </a:solidFill>
                <a:latin typeface="Dekko"/>
              </a:rPr>
              <a:t>Lo que pretendemos con esta actividad es, entre todos, obtener ideas de negocio para poder desarrollar nuestro plan de marketing.</a:t>
            </a:r>
          </a:p>
          <a:p>
            <a:pPr algn="ctr">
              <a:lnSpc>
                <a:spcPts val="3966"/>
              </a:lnSpc>
            </a:pPr>
            <a:endParaRPr lang="en-US" sz="3027">
              <a:solidFill>
                <a:srgbClr val="000000"/>
              </a:solidFill>
              <a:latin typeface="Dekko"/>
            </a:endParaRPr>
          </a:p>
          <a:p>
            <a:pPr algn="ctr">
              <a:lnSpc>
                <a:spcPts val="3966"/>
              </a:lnSpc>
            </a:pPr>
            <a:r>
              <a:rPr lang="en-US" sz="3027">
                <a:solidFill>
                  <a:srgbClr val="000000"/>
                </a:solidFill>
                <a:latin typeface="Dekko"/>
              </a:rPr>
              <a:t>Iremos proponiendo necesidades que detectamos en nuestra sociedad actual y estas se irán reflejando en la pizarra.</a:t>
            </a:r>
          </a:p>
        </p:txBody>
      </p:sp>
      <p:grpSp>
        <p:nvGrpSpPr>
          <p:cNvPr id="7" name="Group 7"/>
          <p:cNvGrpSpPr/>
          <p:nvPr/>
        </p:nvGrpSpPr>
        <p:grpSpPr>
          <a:xfrm>
            <a:off x="5486400" y="4307578"/>
            <a:ext cx="7315200" cy="288178"/>
            <a:chOff x="0" y="0"/>
            <a:chExt cx="9753600" cy="384238"/>
          </a:xfrm>
        </p:grpSpPr>
        <p:sp>
          <p:nvSpPr>
            <p:cNvPr id="8" name="Freeform 8"/>
            <p:cNvSpPr/>
            <p:nvPr/>
          </p:nvSpPr>
          <p:spPr>
            <a:xfrm>
              <a:off x="0" y="0"/>
              <a:ext cx="9753600" cy="212806"/>
            </a:xfrm>
            <a:custGeom>
              <a:avLst/>
              <a:gdLst/>
              <a:ahLst/>
              <a:cxnLst/>
              <a:rect l="l" t="t" r="r" b="b"/>
              <a:pathLst>
                <a:path w="9753600" h="212806">
                  <a:moveTo>
                    <a:pt x="0" y="0"/>
                  </a:moveTo>
                  <a:lnTo>
                    <a:pt x="9753600" y="0"/>
                  </a:lnTo>
                  <a:lnTo>
                    <a:pt x="9753600" y="212806"/>
                  </a:lnTo>
                  <a:lnTo>
                    <a:pt x="0" y="21280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a:off x="685043" y="212806"/>
              <a:ext cx="7857304" cy="171432"/>
            </a:xfrm>
            <a:custGeom>
              <a:avLst/>
              <a:gdLst/>
              <a:ahLst/>
              <a:cxnLst/>
              <a:rect l="l" t="t" r="r" b="b"/>
              <a:pathLst>
                <a:path w="7857304" h="171432">
                  <a:moveTo>
                    <a:pt x="0" y="0"/>
                  </a:moveTo>
                  <a:lnTo>
                    <a:pt x="7857304" y="0"/>
                  </a:lnTo>
                  <a:lnTo>
                    <a:pt x="7857304" y="171432"/>
                  </a:lnTo>
                  <a:lnTo>
                    <a:pt x="0" y="17143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sp>
        <p:nvSpPr>
          <p:cNvPr id="10" name="Freeform 10"/>
          <p:cNvSpPr/>
          <p:nvPr/>
        </p:nvSpPr>
        <p:spPr>
          <a:xfrm>
            <a:off x="722490" y="8654247"/>
            <a:ext cx="3462600" cy="1208105"/>
          </a:xfrm>
          <a:custGeom>
            <a:avLst/>
            <a:gdLst/>
            <a:ahLst/>
            <a:cxnLst/>
            <a:rect l="l" t="t" r="r" b="b"/>
            <a:pathLst>
              <a:path w="3462600" h="1208105">
                <a:moveTo>
                  <a:pt x="0" y="0"/>
                </a:moveTo>
                <a:lnTo>
                  <a:pt x="3462600" y="0"/>
                </a:lnTo>
                <a:lnTo>
                  <a:pt x="3462600" y="1208106"/>
                </a:lnTo>
                <a:lnTo>
                  <a:pt x="0" y="1208106"/>
                </a:lnTo>
                <a:lnTo>
                  <a:pt x="0" y="0"/>
                </a:lnTo>
                <a:close/>
              </a:path>
            </a:pathLst>
          </a:custGeom>
          <a:blipFill>
            <a:blip r:embed="rId7"/>
            <a:stretch>
              <a:fillRect/>
            </a:stretch>
          </a:blipFill>
        </p:spPr>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id="3" name="Freeform 3"/>
          <p:cNvSpPr/>
          <p:nvPr/>
        </p:nvSpPr>
        <p:spPr>
          <a:xfrm rot="114411">
            <a:off x="696085" y="1031577"/>
            <a:ext cx="9498257" cy="13605495"/>
          </a:xfrm>
          <a:custGeom>
            <a:avLst/>
            <a:gdLst/>
            <a:ahLst/>
            <a:cxnLst/>
            <a:rect l="l" t="t" r="r" b="b"/>
            <a:pathLst>
              <a:path w="9498257" h="13605495">
                <a:moveTo>
                  <a:pt x="0" y="0"/>
                </a:moveTo>
                <a:lnTo>
                  <a:pt x="9498256" y="0"/>
                </a:lnTo>
                <a:lnTo>
                  <a:pt x="9498256" y="13605495"/>
                </a:lnTo>
                <a:lnTo>
                  <a:pt x="0" y="13605495"/>
                </a:lnTo>
                <a:lnTo>
                  <a:pt x="0" y="0"/>
                </a:lnTo>
                <a:close/>
              </a:path>
            </a:pathLst>
          </a:custGeom>
          <a:blipFill>
            <a:blip r:embed="rId3"/>
            <a:stretch>
              <a:fillRect b="-8932"/>
            </a:stretch>
          </a:blipFill>
        </p:spPr>
      </p:sp>
      <p:sp>
        <p:nvSpPr>
          <p:cNvPr id="4" name="Freeform 4"/>
          <p:cNvSpPr/>
          <p:nvPr/>
        </p:nvSpPr>
        <p:spPr>
          <a:xfrm rot="-533606">
            <a:off x="11963571" y="8874037"/>
            <a:ext cx="4838553" cy="955614"/>
          </a:xfrm>
          <a:custGeom>
            <a:avLst/>
            <a:gdLst/>
            <a:ahLst/>
            <a:cxnLst/>
            <a:rect l="l" t="t" r="r" b="b"/>
            <a:pathLst>
              <a:path w="4838553" h="955614">
                <a:moveTo>
                  <a:pt x="0" y="0"/>
                </a:moveTo>
                <a:lnTo>
                  <a:pt x="4838553" y="0"/>
                </a:lnTo>
                <a:lnTo>
                  <a:pt x="4838553" y="955614"/>
                </a:lnTo>
                <a:lnTo>
                  <a:pt x="0" y="955614"/>
                </a:lnTo>
                <a:lnTo>
                  <a:pt x="0" y="0"/>
                </a:lnTo>
                <a:close/>
              </a:path>
            </a:pathLst>
          </a:custGeom>
          <a:blipFill>
            <a:blip r:embed="rId4"/>
            <a:stretch>
              <a:fillRect/>
            </a:stretch>
          </a:blipFill>
        </p:spPr>
      </p:sp>
      <p:grpSp>
        <p:nvGrpSpPr>
          <p:cNvPr id="5" name="Group 5"/>
          <p:cNvGrpSpPr>
            <a:grpSpLocks noChangeAspect="1"/>
          </p:cNvGrpSpPr>
          <p:nvPr/>
        </p:nvGrpSpPr>
        <p:grpSpPr>
          <a:xfrm rot="-439586">
            <a:off x="10787826" y="1179369"/>
            <a:ext cx="5854353" cy="8268182"/>
            <a:chOff x="0" y="0"/>
            <a:chExt cx="3267456" cy="4614672"/>
          </a:xfrm>
        </p:grpSpPr>
        <p:sp>
          <p:nvSpPr>
            <p:cNvPr id="6" name="Freeform 6"/>
            <p:cNvSpPr/>
            <p:nvPr/>
          </p:nvSpPr>
          <p:spPr>
            <a:xfrm>
              <a:off x="0" y="0"/>
              <a:ext cx="3267456" cy="4618736"/>
            </a:xfrm>
            <a:custGeom>
              <a:avLst/>
              <a:gdLst/>
              <a:ahLst/>
              <a:cxnLst/>
              <a:rect l="l" t="t" r="r" b="b"/>
              <a:pathLst>
                <a:path w="3267456" h="4618736">
                  <a:moveTo>
                    <a:pt x="3267456" y="4618736"/>
                  </a:moveTo>
                  <a:lnTo>
                    <a:pt x="0" y="4618736"/>
                  </a:lnTo>
                  <a:lnTo>
                    <a:pt x="0" y="0"/>
                  </a:lnTo>
                  <a:lnTo>
                    <a:pt x="3267456" y="0"/>
                  </a:lnTo>
                  <a:lnTo>
                    <a:pt x="3267456" y="4618736"/>
                  </a:lnTo>
                  <a:close/>
                </a:path>
              </a:pathLst>
            </a:custGeom>
            <a:blipFill>
              <a:blip r:embed="rId5"/>
              <a:stretch>
                <a:fillRect l="-4" r="-4"/>
              </a:stretch>
            </a:blipFill>
          </p:spPr>
        </p:sp>
        <p:sp>
          <p:nvSpPr>
            <p:cNvPr id="7" name="Freeform 7"/>
            <p:cNvSpPr/>
            <p:nvPr/>
          </p:nvSpPr>
          <p:spPr>
            <a:xfrm>
              <a:off x="56770" y="48203"/>
              <a:ext cx="3142190" cy="3592604"/>
            </a:xfrm>
            <a:custGeom>
              <a:avLst/>
              <a:gdLst/>
              <a:ahLst/>
              <a:cxnLst/>
              <a:rect l="l" t="t" r="r" b="b"/>
              <a:pathLst>
                <a:path w="3142190" h="3592604">
                  <a:moveTo>
                    <a:pt x="3142190" y="35325"/>
                  </a:moveTo>
                  <a:lnTo>
                    <a:pt x="3106219" y="3592604"/>
                  </a:lnTo>
                  <a:lnTo>
                    <a:pt x="0" y="3558211"/>
                  </a:lnTo>
                  <a:lnTo>
                    <a:pt x="28183" y="0"/>
                  </a:lnTo>
                  <a:lnTo>
                    <a:pt x="3142190" y="35325"/>
                  </a:lnTo>
                  <a:close/>
                </a:path>
              </a:pathLst>
            </a:custGeom>
            <a:blipFill>
              <a:blip r:embed="rId6"/>
              <a:stretch>
                <a:fillRect l="-21204" r="-50082"/>
              </a:stretch>
            </a:blipFill>
          </p:spPr>
        </p:sp>
      </p:grpSp>
      <p:sp>
        <p:nvSpPr>
          <p:cNvPr id="8" name="Freeform 8"/>
          <p:cNvSpPr/>
          <p:nvPr/>
        </p:nvSpPr>
        <p:spPr>
          <a:xfrm rot="-10440318">
            <a:off x="15175589" y="537318"/>
            <a:ext cx="515542" cy="2100354"/>
          </a:xfrm>
          <a:custGeom>
            <a:avLst/>
            <a:gdLst/>
            <a:ahLst/>
            <a:cxnLst/>
            <a:rect l="l" t="t" r="r" b="b"/>
            <a:pathLst>
              <a:path w="515542" h="2100354">
                <a:moveTo>
                  <a:pt x="0" y="0"/>
                </a:moveTo>
                <a:lnTo>
                  <a:pt x="515542" y="0"/>
                </a:lnTo>
                <a:lnTo>
                  <a:pt x="515542" y="2100355"/>
                </a:lnTo>
                <a:lnTo>
                  <a:pt x="0" y="210035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flipH="1">
            <a:off x="15239958" y="2564487"/>
            <a:ext cx="5247851" cy="2366304"/>
          </a:xfrm>
          <a:custGeom>
            <a:avLst/>
            <a:gdLst/>
            <a:ahLst/>
            <a:cxnLst/>
            <a:rect l="l" t="t" r="r" b="b"/>
            <a:pathLst>
              <a:path w="5247851" h="2366304">
                <a:moveTo>
                  <a:pt x="5247850" y="0"/>
                </a:moveTo>
                <a:lnTo>
                  <a:pt x="0" y="0"/>
                </a:lnTo>
                <a:lnTo>
                  <a:pt x="0" y="2366303"/>
                </a:lnTo>
                <a:lnTo>
                  <a:pt x="5247850" y="2366303"/>
                </a:lnTo>
                <a:lnTo>
                  <a:pt x="524785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Freeform 10"/>
          <p:cNvSpPr/>
          <p:nvPr/>
        </p:nvSpPr>
        <p:spPr>
          <a:xfrm rot="-5325812">
            <a:off x="5297018" y="1478122"/>
            <a:ext cx="667579" cy="5321282"/>
          </a:xfrm>
          <a:custGeom>
            <a:avLst/>
            <a:gdLst/>
            <a:ahLst/>
            <a:cxnLst/>
            <a:rect l="l" t="t" r="r" b="b"/>
            <a:pathLst>
              <a:path w="667579" h="5321282">
                <a:moveTo>
                  <a:pt x="0" y="0"/>
                </a:moveTo>
                <a:lnTo>
                  <a:pt x="667579" y="0"/>
                </a:lnTo>
                <a:lnTo>
                  <a:pt x="667579" y="5321282"/>
                </a:lnTo>
                <a:lnTo>
                  <a:pt x="0" y="532128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TextBox 11"/>
          <p:cNvSpPr txBox="1"/>
          <p:nvPr/>
        </p:nvSpPr>
        <p:spPr>
          <a:xfrm>
            <a:off x="1746426" y="4752074"/>
            <a:ext cx="7397574" cy="4700527"/>
          </a:xfrm>
          <a:prstGeom prst="rect">
            <a:avLst/>
          </a:prstGeom>
        </p:spPr>
        <p:txBody>
          <a:bodyPr lIns="0" tIns="0" rIns="0" bIns="0" rtlCol="0" anchor="t">
            <a:spAutoFit/>
          </a:bodyPr>
          <a:lstStyle/>
          <a:p>
            <a:pPr algn="ctr">
              <a:lnSpc>
                <a:spcPts val="5354"/>
              </a:lnSpc>
            </a:pPr>
            <a:r>
              <a:rPr lang="en-US" sz="3617">
                <a:solidFill>
                  <a:srgbClr val="000000"/>
                </a:solidFill>
                <a:latin typeface="Dekko"/>
              </a:rPr>
              <a:t>En la lluvia de ideas todo está permitido.</a:t>
            </a:r>
          </a:p>
          <a:p>
            <a:pPr algn="ctr">
              <a:lnSpc>
                <a:spcPts val="5354"/>
              </a:lnSpc>
            </a:pPr>
            <a:r>
              <a:rPr lang="en-US" sz="3617">
                <a:solidFill>
                  <a:srgbClr val="000000"/>
                </a:solidFill>
                <a:latin typeface="Dekko"/>
              </a:rPr>
              <a:t>Cualquier pensamiento que se pase por tu cabeza será válido y podrá aportar algo positivo al proyecto común de buscar ideas de negocio.</a:t>
            </a:r>
          </a:p>
          <a:p>
            <a:pPr algn="ctr">
              <a:lnSpc>
                <a:spcPts val="5354"/>
              </a:lnSpc>
            </a:pPr>
            <a:r>
              <a:rPr lang="en-US" sz="3617">
                <a:solidFill>
                  <a:srgbClr val="000000"/>
                </a:solidFill>
                <a:latin typeface="Dekko"/>
              </a:rPr>
              <a:t>No hay ideas erróneas... </a:t>
            </a:r>
          </a:p>
          <a:p>
            <a:pPr algn="ctr">
              <a:lnSpc>
                <a:spcPts val="5354"/>
              </a:lnSpc>
            </a:pPr>
            <a:r>
              <a:rPr lang="en-US" sz="3617">
                <a:solidFill>
                  <a:srgbClr val="000000"/>
                </a:solidFill>
                <a:latin typeface="Dekko"/>
              </a:rPr>
              <a:t>                           </a:t>
            </a:r>
            <a:r>
              <a:rPr lang="en-US" sz="3617">
                <a:solidFill>
                  <a:srgbClr val="FD3D42"/>
                </a:solidFill>
                <a:latin typeface="Dekko"/>
              </a:rPr>
              <a:t> ¡TODAS SUMAN!</a:t>
            </a:r>
          </a:p>
        </p:txBody>
      </p:sp>
      <p:sp>
        <p:nvSpPr>
          <p:cNvPr id="12" name="TextBox 12"/>
          <p:cNvSpPr txBox="1"/>
          <p:nvPr/>
        </p:nvSpPr>
        <p:spPr>
          <a:xfrm>
            <a:off x="1387563" y="1956264"/>
            <a:ext cx="8115300" cy="2302511"/>
          </a:xfrm>
          <a:prstGeom prst="rect">
            <a:avLst/>
          </a:prstGeom>
        </p:spPr>
        <p:txBody>
          <a:bodyPr lIns="0" tIns="0" rIns="0" bIns="0" rtlCol="0" anchor="t">
            <a:spAutoFit/>
          </a:bodyPr>
          <a:lstStyle/>
          <a:p>
            <a:pPr algn="ctr">
              <a:lnSpc>
                <a:spcPts val="16939"/>
              </a:lnSpc>
              <a:spcBef>
                <a:spcPct val="0"/>
              </a:spcBef>
            </a:pPr>
            <a:r>
              <a:rPr lang="en-US" sz="12099">
                <a:solidFill>
                  <a:srgbClr val="000000"/>
                </a:solidFill>
                <a:latin typeface="Ballpoint"/>
              </a:rPr>
              <a:t>REGLAS</a:t>
            </a:r>
          </a:p>
        </p:txBody>
      </p:sp>
      <p:sp>
        <p:nvSpPr>
          <p:cNvPr id="13" name="TextBox 13"/>
          <p:cNvSpPr txBox="1"/>
          <p:nvPr/>
        </p:nvSpPr>
        <p:spPr>
          <a:xfrm rot="-461096">
            <a:off x="11178308" y="7793205"/>
            <a:ext cx="5983013" cy="1184188"/>
          </a:xfrm>
          <a:prstGeom prst="rect">
            <a:avLst/>
          </a:prstGeom>
        </p:spPr>
        <p:txBody>
          <a:bodyPr lIns="0" tIns="0" rIns="0" bIns="0" rtlCol="0" anchor="t">
            <a:spAutoFit/>
          </a:bodyPr>
          <a:lstStyle/>
          <a:p>
            <a:pPr algn="ctr">
              <a:lnSpc>
                <a:spcPts val="8754"/>
              </a:lnSpc>
              <a:spcBef>
                <a:spcPct val="0"/>
              </a:spcBef>
            </a:pPr>
            <a:r>
              <a:rPr lang="en-US" sz="6253" u="sng">
                <a:solidFill>
                  <a:srgbClr val="000000"/>
                </a:solidFill>
                <a:latin typeface="Ballpoint"/>
              </a:rPr>
              <a:t>¡Tu opinión es valiosa!</a:t>
            </a:r>
          </a:p>
        </p:txBody>
      </p:sp>
      <p:sp>
        <p:nvSpPr>
          <p:cNvPr id="14" name="Freeform 14"/>
          <p:cNvSpPr/>
          <p:nvPr/>
        </p:nvSpPr>
        <p:spPr>
          <a:xfrm>
            <a:off x="193213" y="8776326"/>
            <a:ext cx="3462600" cy="1208105"/>
          </a:xfrm>
          <a:custGeom>
            <a:avLst/>
            <a:gdLst/>
            <a:ahLst/>
            <a:cxnLst/>
            <a:rect l="l" t="t" r="r" b="b"/>
            <a:pathLst>
              <a:path w="3462600" h="1208105">
                <a:moveTo>
                  <a:pt x="0" y="0"/>
                </a:moveTo>
                <a:lnTo>
                  <a:pt x="3462600" y="0"/>
                </a:lnTo>
                <a:lnTo>
                  <a:pt x="3462600" y="1208105"/>
                </a:lnTo>
                <a:lnTo>
                  <a:pt x="0" y="1208105"/>
                </a:lnTo>
                <a:lnTo>
                  <a:pt x="0" y="0"/>
                </a:lnTo>
                <a:close/>
              </a:path>
            </a:pathLst>
          </a:custGeom>
          <a:blipFill>
            <a:blip r:embed="rId13"/>
            <a:stretch>
              <a:fillRect/>
            </a:stretch>
          </a:blipFill>
        </p:spPr>
      </p:sp>
      <p:sp>
        <p:nvSpPr>
          <p:cNvPr id="15" name="Freeform 15"/>
          <p:cNvSpPr/>
          <p:nvPr/>
        </p:nvSpPr>
        <p:spPr>
          <a:xfrm rot="1060722" flipH="1">
            <a:off x="8365243" y="6928882"/>
            <a:ext cx="3131805" cy="3150228"/>
          </a:xfrm>
          <a:custGeom>
            <a:avLst/>
            <a:gdLst/>
            <a:ahLst/>
            <a:cxnLst/>
            <a:rect l="l" t="t" r="r" b="b"/>
            <a:pathLst>
              <a:path w="3131805" h="3150228">
                <a:moveTo>
                  <a:pt x="3131805" y="0"/>
                </a:moveTo>
                <a:lnTo>
                  <a:pt x="0" y="0"/>
                </a:lnTo>
                <a:lnTo>
                  <a:pt x="0" y="3150228"/>
                </a:lnTo>
                <a:lnTo>
                  <a:pt x="3131805" y="3150228"/>
                </a:lnTo>
                <a:lnTo>
                  <a:pt x="3131805" y="0"/>
                </a:lnTo>
                <a:close/>
              </a:path>
            </a:pathLst>
          </a:custGeom>
          <a:blipFill>
            <a:blip r:embed="rId14"/>
            <a:stretch>
              <a:fillRect/>
            </a:stretch>
          </a:blipFill>
        </p:spPr>
      </p:sp>
      <p:sp>
        <p:nvSpPr>
          <p:cNvPr id="16" name="Freeform 16"/>
          <p:cNvSpPr/>
          <p:nvPr/>
        </p:nvSpPr>
        <p:spPr>
          <a:xfrm rot="671662">
            <a:off x="9114812" y="7778278"/>
            <a:ext cx="1632667" cy="1561424"/>
          </a:xfrm>
          <a:custGeom>
            <a:avLst/>
            <a:gdLst/>
            <a:ahLst/>
            <a:cxnLst/>
            <a:rect l="l" t="t" r="r" b="b"/>
            <a:pathLst>
              <a:path w="1632667" h="1561424">
                <a:moveTo>
                  <a:pt x="0" y="0"/>
                </a:moveTo>
                <a:lnTo>
                  <a:pt x="1632667" y="0"/>
                </a:lnTo>
                <a:lnTo>
                  <a:pt x="1632667" y="1561424"/>
                </a:lnTo>
                <a:lnTo>
                  <a:pt x="0" y="156142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id="3" name="Freeform 3"/>
          <p:cNvSpPr/>
          <p:nvPr/>
        </p:nvSpPr>
        <p:spPr>
          <a:xfrm>
            <a:off x="1954523" y="3936753"/>
            <a:ext cx="7189477" cy="5321547"/>
          </a:xfrm>
          <a:custGeom>
            <a:avLst/>
            <a:gdLst/>
            <a:ahLst/>
            <a:cxnLst/>
            <a:rect l="l" t="t" r="r" b="b"/>
            <a:pathLst>
              <a:path w="7189477" h="5321547">
                <a:moveTo>
                  <a:pt x="0" y="0"/>
                </a:moveTo>
                <a:lnTo>
                  <a:pt x="7189477" y="0"/>
                </a:lnTo>
                <a:lnTo>
                  <a:pt x="7189477" y="5321547"/>
                </a:lnTo>
                <a:lnTo>
                  <a:pt x="0" y="5321547"/>
                </a:lnTo>
                <a:lnTo>
                  <a:pt x="0" y="0"/>
                </a:lnTo>
                <a:close/>
              </a:path>
            </a:pathLst>
          </a:custGeom>
          <a:blipFill>
            <a:blip r:embed="rId3"/>
            <a:stretch>
              <a:fillRect/>
            </a:stretch>
          </a:blipFill>
        </p:spPr>
      </p:sp>
      <p:sp>
        <p:nvSpPr>
          <p:cNvPr id="4" name="Freeform 4"/>
          <p:cNvSpPr/>
          <p:nvPr/>
        </p:nvSpPr>
        <p:spPr>
          <a:xfrm>
            <a:off x="2866083" y="3803403"/>
            <a:ext cx="736079" cy="734827"/>
          </a:xfrm>
          <a:custGeom>
            <a:avLst/>
            <a:gdLst/>
            <a:ahLst/>
            <a:cxnLst/>
            <a:rect l="l" t="t" r="r" b="b"/>
            <a:pathLst>
              <a:path w="736079" h="734827">
                <a:moveTo>
                  <a:pt x="0" y="0"/>
                </a:moveTo>
                <a:lnTo>
                  <a:pt x="736079" y="0"/>
                </a:lnTo>
                <a:lnTo>
                  <a:pt x="736079" y="734827"/>
                </a:lnTo>
                <a:lnTo>
                  <a:pt x="0" y="734827"/>
                </a:lnTo>
                <a:lnTo>
                  <a:pt x="0" y="0"/>
                </a:lnTo>
                <a:close/>
              </a:path>
            </a:pathLst>
          </a:custGeom>
          <a:blipFill>
            <a:blip r:embed="rId4"/>
            <a:stretch>
              <a:fillRect/>
            </a:stretch>
          </a:blipFill>
        </p:spPr>
      </p:sp>
      <p:sp>
        <p:nvSpPr>
          <p:cNvPr id="5" name="Freeform 5"/>
          <p:cNvSpPr/>
          <p:nvPr/>
        </p:nvSpPr>
        <p:spPr>
          <a:xfrm>
            <a:off x="9338028" y="4003428"/>
            <a:ext cx="7189477" cy="5321547"/>
          </a:xfrm>
          <a:custGeom>
            <a:avLst/>
            <a:gdLst/>
            <a:ahLst/>
            <a:cxnLst/>
            <a:rect l="l" t="t" r="r" b="b"/>
            <a:pathLst>
              <a:path w="7189477" h="5321547">
                <a:moveTo>
                  <a:pt x="0" y="0"/>
                </a:moveTo>
                <a:lnTo>
                  <a:pt x="7189477" y="0"/>
                </a:lnTo>
                <a:lnTo>
                  <a:pt x="7189477" y="5321547"/>
                </a:lnTo>
                <a:lnTo>
                  <a:pt x="0" y="5321547"/>
                </a:lnTo>
                <a:lnTo>
                  <a:pt x="0" y="0"/>
                </a:lnTo>
                <a:close/>
              </a:path>
            </a:pathLst>
          </a:custGeom>
          <a:blipFill>
            <a:blip r:embed="rId3"/>
            <a:stretch>
              <a:fillRect/>
            </a:stretch>
          </a:blipFill>
        </p:spPr>
      </p:sp>
      <p:sp>
        <p:nvSpPr>
          <p:cNvPr id="6" name="Freeform 6"/>
          <p:cNvSpPr/>
          <p:nvPr/>
        </p:nvSpPr>
        <p:spPr>
          <a:xfrm>
            <a:off x="10249588" y="3870078"/>
            <a:ext cx="736079" cy="734827"/>
          </a:xfrm>
          <a:custGeom>
            <a:avLst/>
            <a:gdLst/>
            <a:ahLst/>
            <a:cxnLst/>
            <a:rect l="l" t="t" r="r" b="b"/>
            <a:pathLst>
              <a:path w="736079" h="734827">
                <a:moveTo>
                  <a:pt x="0" y="0"/>
                </a:moveTo>
                <a:lnTo>
                  <a:pt x="736079" y="0"/>
                </a:lnTo>
                <a:lnTo>
                  <a:pt x="736079" y="734827"/>
                </a:lnTo>
                <a:lnTo>
                  <a:pt x="0" y="734827"/>
                </a:lnTo>
                <a:lnTo>
                  <a:pt x="0" y="0"/>
                </a:lnTo>
                <a:close/>
              </a:path>
            </a:pathLst>
          </a:custGeom>
          <a:blipFill>
            <a:blip r:embed="rId4"/>
            <a:stretch>
              <a:fillRect/>
            </a:stretch>
          </a:blipFill>
        </p:spPr>
      </p:sp>
      <p:sp>
        <p:nvSpPr>
          <p:cNvPr id="7" name="Freeform 7"/>
          <p:cNvSpPr/>
          <p:nvPr/>
        </p:nvSpPr>
        <p:spPr>
          <a:xfrm rot="229631">
            <a:off x="3641029" y="4548420"/>
            <a:ext cx="4620611" cy="1318974"/>
          </a:xfrm>
          <a:custGeom>
            <a:avLst/>
            <a:gdLst/>
            <a:ahLst/>
            <a:cxnLst/>
            <a:rect l="l" t="t" r="r" b="b"/>
            <a:pathLst>
              <a:path w="4620611" h="1318974">
                <a:moveTo>
                  <a:pt x="0" y="0"/>
                </a:moveTo>
                <a:lnTo>
                  <a:pt x="4620611" y="0"/>
                </a:lnTo>
                <a:lnTo>
                  <a:pt x="4620611" y="1318974"/>
                </a:lnTo>
                <a:lnTo>
                  <a:pt x="0" y="131897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TextBox 8"/>
          <p:cNvSpPr txBox="1"/>
          <p:nvPr/>
        </p:nvSpPr>
        <p:spPr>
          <a:xfrm>
            <a:off x="10645802" y="5937793"/>
            <a:ext cx="5417116" cy="2098523"/>
          </a:xfrm>
          <a:prstGeom prst="rect">
            <a:avLst/>
          </a:prstGeom>
        </p:spPr>
        <p:txBody>
          <a:bodyPr lIns="0" tIns="0" rIns="0" bIns="0" rtlCol="0" anchor="t">
            <a:spAutoFit/>
          </a:bodyPr>
          <a:lstStyle/>
          <a:p>
            <a:pPr algn="ctr">
              <a:lnSpc>
                <a:spcPts val="3372"/>
              </a:lnSpc>
            </a:pPr>
            <a:r>
              <a:rPr lang="en-US" sz="2574">
                <a:solidFill>
                  <a:srgbClr val="000000"/>
                </a:solidFill>
                <a:latin typeface="Dekko"/>
              </a:rPr>
              <a:t>Una vez que tengamos detectadas todas aquellas necesidades NO cubiertas en nuestra sociedad diseñaremos un modelo de negocio que cubra, al menos, dos de las necesidades detectadas.</a:t>
            </a:r>
          </a:p>
        </p:txBody>
      </p:sp>
      <p:sp>
        <p:nvSpPr>
          <p:cNvPr id="9" name="Freeform 9"/>
          <p:cNvSpPr/>
          <p:nvPr/>
        </p:nvSpPr>
        <p:spPr>
          <a:xfrm>
            <a:off x="1224554" y="722084"/>
            <a:ext cx="1687808" cy="2163857"/>
          </a:xfrm>
          <a:custGeom>
            <a:avLst/>
            <a:gdLst/>
            <a:ahLst/>
            <a:cxnLst/>
            <a:rect l="l" t="t" r="r" b="b"/>
            <a:pathLst>
              <a:path w="1687808" h="2163857">
                <a:moveTo>
                  <a:pt x="0" y="0"/>
                </a:moveTo>
                <a:lnTo>
                  <a:pt x="1687808" y="0"/>
                </a:lnTo>
                <a:lnTo>
                  <a:pt x="1687808" y="2163857"/>
                </a:lnTo>
                <a:lnTo>
                  <a:pt x="0" y="216385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a:off x="16062918" y="1441203"/>
            <a:ext cx="1200773" cy="2057400"/>
          </a:xfrm>
          <a:custGeom>
            <a:avLst/>
            <a:gdLst/>
            <a:ahLst/>
            <a:cxnLst/>
            <a:rect l="l" t="t" r="r" b="b"/>
            <a:pathLst>
              <a:path w="1200773" h="2057400">
                <a:moveTo>
                  <a:pt x="0" y="0"/>
                </a:moveTo>
                <a:lnTo>
                  <a:pt x="1200774" y="0"/>
                </a:lnTo>
                <a:lnTo>
                  <a:pt x="1200774" y="2057400"/>
                </a:lnTo>
                <a:lnTo>
                  <a:pt x="0" y="20574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TextBox 11"/>
          <p:cNvSpPr txBox="1"/>
          <p:nvPr/>
        </p:nvSpPr>
        <p:spPr>
          <a:xfrm>
            <a:off x="2350158" y="893258"/>
            <a:ext cx="13925345" cy="2605345"/>
          </a:xfrm>
          <a:prstGeom prst="rect">
            <a:avLst/>
          </a:prstGeom>
        </p:spPr>
        <p:txBody>
          <a:bodyPr lIns="0" tIns="0" rIns="0" bIns="0" rtlCol="0" anchor="t">
            <a:spAutoFit/>
          </a:bodyPr>
          <a:lstStyle/>
          <a:p>
            <a:pPr algn="ctr">
              <a:lnSpc>
                <a:spcPts val="19148"/>
              </a:lnSpc>
              <a:spcBef>
                <a:spcPct val="0"/>
              </a:spcBef>
            </a:pPr>
            <a:r>
              <a:rPr lang="en-US" sz="13677">
                <a:solidFill>
                  <a:srgbClr val="000000"/>
                </a:solidFill>
                <a:latin typeface="Ballpoint"/>
              </a:rPr>
              <a:t>Objetivos del proyecto</a:t>
            </a:r>
          </a:p>
        </p:txBody>
      </p:sp>
      <p:sp>
        <p:nvSpPr>
          <p:cNvPr id="12" name="TextBox 12"/>
          <p:cNvSpPr txBox="1"/>
          <p:nvPr/>
        </p:nvSpPr>
        <p:spPr>
          <a:xfrm>
            <a:off x="3100772" y="5921884"/>
            <a:ext cx="5417116" cy="2940888"/>
          </a:xfrm>
          <a:prstGeom prst="rect">
            <a:avLst/>
          </a:prstGeom>
        </p:spPr>
        <p:txBody>
          <a:bodyPr lIns="0" tIns="0" rIns="0" bIns="0" rtlCol="0" anchor="t">
            <a:spAutoFit/>
          </a:bodyPr>
          <a:lstStyle/>
          <a:p>
            <a:pPr algn="ctr">
              <a:lnSpc>
                <a:spcPts val="3372"/>
              </a:lnSpc>
            </a:pPr>
            <a:r>
              <a:rPr lang="en-US" sz="2574">
                <a:solidFill>
                  <a:srgbClr val="000000"/>
                </a:solidFill>
                <a:latin typeface="Dekko"/>
              </a:rPr>
              <a:t> Reflexionar sobre las necesidades existentes en nuestra sociedad y conseguir detectar  aquellas que todavía no están cubiertas.</a:t>
            </a:r>
          </a:p>
          <a:p>
            <a:pPr algn="ctr">
              <a:lnSpc>
                <a:spcPts val="3372"/>
              </a:lnSpc>
            </a:pPr>
            <a:endParaRPr lang="en-US" sz="2574">
              <a:solidFill>
                <a:srgbClr val="000000"/>
              </a:solidFill>
              <a:latin typeface="Dekko"/>
            </a:endParaRPr>
          </a:p>
          <a:p>
            <a:pPr algn="ctr">
              <a:lnSpc>
                <a:spcPts val="3372"/>
              </a:lnSpc>
            </a:pPr>
            <a:r>
              <a:rPr lang="en-US" sz="2574">
                <a:solidFill>
                  <a:srgbClr val="000000"/>
                </a:solidFill>
                <a:latin typeface="Dekko"/>
              </a:rPr>
              <a:t>Cuantas más consigamos mejor.</a:t>
            </a:r>
          </a:p>
          <a:p>
            <a:pPr algn="ctr">
              <a:lnSpc>
                <a:spcPts val="3372"/>
              </a:lnSpc>
            </a:pPr>
            <a:r>
              <a:rPr lang="en-US" sz="2574">
                <a:solidFill>
                  <a:srgbClr val="000000"/>
                </a:solidFill>
                <a:latin typeface="Dekko"/>
              </a:rPr>
              <a:t> </a:t>
            </a:r>
          </a:p>
        </p:txBody>
      </p:sp>
      <p:sp>
        <p:nvSpPr>
          <p:cNvPr id="13" name="TextBox 13"/>
          <p:cNvSpPr txBox="1"/>
          <p:nvPr/>
        </p:nvSpPr>
        <p:spPr>
          <a:xfrm>
            <a:off x="2912362" y="4522505"/>
            <a:ext cx="5793936" cy="1142204"/>
          </a:xfrm>
          <a:prstGeom prst="rect">
            <a:avLst/>
          </a:prstGeom>
        </p:spPr>
        <p:txBody>
          <a:bodyPr lIns="0" tIns="0" rIns="0" bIns="0" rtlCol="0" anchor="t">
            <a:spAutoFit/>
          </a:bodyPr>
          <a:lstStyle/>
          <a:p>
            <a:pPr algn="ctr">
              <a:lnSpc>
                <a:spcPts val="8443"/>
              </a:lnSpc>
              <a:spcBef>
                <a:spcPct val="0"/>
              </a:spcBef>
            </a:pPr>
            <a:r>
              <a:rPr lang="en-US" sz="6031">
                <a:solidFill>
                  <a:srgbClr val="000000"/>
                </a:solidFill>
                <a:latin typeface="Ballpoint"/>
              </a:rPr>
              <a:t>OBJETIVO 1</a:t>
            </a:r>
          </a:p>
        </p:txBody>
      </p:sp>
      <p:sp>
        <p:nvSpPr>
          <p:cNvPr id="14" name="TextBox 14"/>
          <p:cNvSpPr txBox="1"/>
          <p:nvPr/>
        </p:nvSpPr>
        <p:spPr>
          <a:xfrm>
            <a:off x="10268982" y="4458098"/>
            <a:ext cx="5793936" cy="1142204"/>
          </a:xfrm>
          <a:prstGeom prst="rect">
            <a:avLst/>
          </a:prstGeom>
        </p:spPr>
        <p:txBody>
          <a:bodyPr lIns="0" tIns="0" rIns="0" bIns="0" rtlCol="0" anchor="t">
            <a:spAutoFit/>
          </a:bodyPr>
          <a:lstStyle/>
          <a:p>
            <a:pPr algn="ctr">
              <a:lnSpc>
                <a:spcPts val="8443"/>
              </a:lnSpc>
              <a:spcBef>
                <a:spcPct val="0"/>
              </a:spcBef>
            </a:pPr>
            <a:r>
              <a:rPr lang="en-US" sz="6031">
                <a:solidFill>
                  <a:srgbClr val="000000"/>
                </a:solidFill>
                <a:latin typeface="Ballpoint"/>
              </a:rPr>
              <a:t>OBJETIVO 2</a:t>
            </a:r>
          </a:p>
        </p:txBody>
      </p:sp>
      <p:sp>
        <p:nvSpPr>
          <p:cNvPr id="15" name="Freeform 15"/>
          <p:cNvSpPr/>
          <p:nvPr/>
        </p:nvSpPr>
        <p:spPr>
          <a:xfrm rot="229631">
            <a:off x="11024534" y="4390228"/>
            <a:ext cx="4620611" cy="1318974"/>
          </a:xfrm>
          <a:custGeom>
            <a:avLst/>
            <a:gdLst/>
            <a:ahLst/>
            <a:cxnLst/>
            <a:rect l="l" t="t" r="r" b="b"/>
            <a:pathLst>
              <a:path w="4620611" h="1318974">
                <a:moveTo>
                  <a:pt x="0" y="0"/>
                </a:moveTo>
                <a:lnTo>
                  <a:pt x="4620611" y="0"/>
                </a:lnTo>
                <a:lnTo>
                  <a:pt x="4620611" y="1318974"/>
                </a:lnTo>
                <a:lnTo>
                  <a:pt x="0" y="131897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Freeform 16"/>
          <p:cNvSpPr/>
          <p:nvPr/>
        </p:nvSpPr>
        <p:spPr>
          <a:xfrm>
            <a:off x="722490" y="8654247"/>
            <a:ext cx="3462600" cy="1208105"/>
          </a:xfrm>
          <a:custGeom>
            <a:avLst/>
            <a:gdLst/>
            <a:ahLst/>
            <a:cxnLst/>
            <a:rect l="l" t="t" r="r" b="b"/>
            <a:pathLst>
              <a:path w="3462600" h="1208105">
                <a:moveTo>
                  <a:pt x="0" y="0"/>
                </a:moveTo>
                <a:lnTo>
                  <a:pt x="3462600" y="0"/>
                </a:lnTo>
                <a:lnTo>
                  <a:pt x="3462600" y="1208106"/>
                </a:lnTo>
                <a:lnTo>
                  <a:pt x="0" y="1208106"/>
                </a:lnTo>
                <a:lnTo>
                  <a:pt x="0" y="0"/>
                </a:lnTo>
                <a:close/>
              </a:path>
            </a:pathLst>
          </a:custGeom>
          <a:blipFill>
            <a:blip r:embed="rId11"/>
            <a:stretch>
              <a:fillRect/>
            </a:stretch>
          </a:blipFill>
        </p:spPr>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id="3" name="Freeform 3"/>
          <p:cNvSpPr/>
          <p:nvPr/>
        </p:nvSpPr>
        <p:spPr>
          <a:xfrm rot="155002">
            <a:off x="1049672" y="665574"/>
            <a:ext cx="8057132" cy="8064424"/>
          </a:xfrm>
          <a:custGeom>
            <a:avLst/>
            <a:gdLst/>
            <a:ahLst/>
            <a:cxnLst/>
            <a:rect l="l" t="t" r="r" b="b"/>
            <a:pathLst>
              <a:path w="8057132" h="8064424">
                <a:moveTo>
                  <a:pt x="0" y="0"/>
                </a:moveTo>
                <a:lnTo>
                  <a:pt x="8057132" y="0"/>
                </a:lnTo>
                <a:lnTo>
                  <a:pt x="8057132" y="8064424"/>
                </a:lnTo>
                <a:lnTo>
                  <a:pt x="0" y="8064424"/>
                </a:lnTo>
                <a:lnTo>
                  <a:pt x="0" y="0"/>
                </a:lnTo>
                <a:close/>
              </a:path>
            </a:pathLst>
          </a:custGeom>
          <a:blipFill>
            <a:blip r:embed="rId3"/>
            <a:stretch>
              <a:fillRect/>
            </a:stretch>
          </a:blipFill>
        </p:spPr>
      </p:sp>
      <p:sp>
        <p:nvSpPr>
          <p:cNvPr id="4" name="Freeform 4"/>
          <p:cNvSpPr/>
          <p:nvPr/>
        </p:nvSpPr>
        <p:spPr>
          <a:xfrm rot="155002">
            <a:off x="9318894" y="1844835"/>
            <a:ext cx="7932114" cy="7939292"/>
          </a:xfrm>
          <a:custGeom>
            <a:avLst/>
            <a:gdLst/>
            <a:ahLst/>
            <a:cxnLst/>
            <a:rect l="l" t="t" r="r" b="b"/>
            <a:pathLst>
              <a:path w="7932114" h="7939292">
                <a:moveTo>
                  <a:pt x="0" y="0"/>
                </a:moveTo>
                <a:lnTo>
                  <a:pt x="7932114" y="0"/>
                </a:lnTo>
                <a:lnTo>
                  <a:pt x="7932114" y="7939293"/>
                </a:lnTo>
                <a:lnTo>
                  <a:pt x="0" y="7939293"/>
                </a:lnTo>
                <a:lnTo>
                  <a:pt x="0" y="0"/>
                </a:lnTo>
                <a:close/>
              </a:path>
            </a:pathLst>
          </a:custGeom>
          <a:blipFill>
            <a:blip r:embed="rId4"/>
            <a:stretch>
              <a:fillRect/>
            </a:stretch>
          </a:blipFill>
        </p:spPr>
      </p:sp>
      <p:sp>
        <p:nvSpPr>
          <p:cNvPr id="5" name="Freeform 5"/>
          <p:cNvSpPr/>
          <p:nvPr/>
        </p:nvSpPr>
        <p:spPr>
          <a:xfrm rot="6117340">
            <a:off x="1876303" y="2567054"/>
            <a:ext cx="877980" cy="2857332"/>
          </a:xfrm>
          <a:custGeom>
            <a:avLst/>
            <a:gdLst/>
            <a:ahLst/>
            <a:cxnLst/>
            <a:rect l="l" t="t" r="r" b="b"/>
            <a:pathLst>
              <a:path w="877980" h="2857332">
                <a:moveTo>
                  <a:pt x="0" y="0"/>
                </a:moveTo>
                <a:lnTo>
                  <a:pt x="877981" y="0"/>
                </a:lnTo>
                <a:lnTo>
                  <a:pt x="877981" y="2857332"/>
                </a:lnTo>
                <a:lnTo>
                  <a:pt x="0" y="285733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TextBox 6"/>
          <p:cNvSpPr txBox="1"/>
          <p:nvPr/>
        </p:nvSpPr>
        <p:spPr>
          <a:xfrm>
            <a:off x="10580934" y="4435035"/>
            <a:ext cx="5943772" cy="1178805"/>
          </a:xfrm>
          <a:prstGeom prst="rect">
            <a:avLst/>
          </a:prstGeom>
        </p:spPr>
        <p:txBody>
          <a:bodyPr lIns="0" tIns="0" rIns="0" bIns="0" rtlCol="0" anchor="t">
            <a:spAutoFit/>
          </a:bodyPr>
          <a:lstStyle/>
          <a:p>
            <a:pPr algn="ctr">
              <a:lnSpc>
                <a:spcPts val="8657"/>
              </a:lnSpc>
              <a:spcBef>
                <a:spcPct val="0"/>
              </a:spcBef>
            </a:pPr>
            <a:r>
              <a:rPr lang="en-US" sz="6184">
                <a:solidFill>
                  <a:srgbClr val="000000"/>
                </a:solidFill>
                <a:latin typeface="Ballpoint"/>
              </a:rPr>
              <a:t>PAREJAS</a:t>
            </a:r>
          </a:p>
        </p:txBody>
      </p:sp>
      <p:sp>
        <p:nvSpPr>
          <p:cNvPr id="7" name="Freeform 7"/>
          <p:cNvSpPr/>
          <p:nvPr/>
        </p:nvSpPr>
        <p:spPr>
          <a:xfrm rot="-4767025">
            <a:off x="16293932" y="3857649"/>
            <a:ext cx="831575" cy="2706309"/>
          </a:xfrm>
          <a:custGeom>
            <a:avLst/>
            <a:gdLst/>
            <a:ahLst/>
            <a:cxnLst/>
            <a:rect l="l" t="t" r="r" b="b"/>
            <a:pathLst>
              <a:path w="831575" h="2706309">
                <a:moveTo>
                  <a:pt x="0" y="0"/>
                </a:moveTo>
                <a:lnTo>
                  <a:pt x="831576" y="0"/>
                </a:lnTo>
                <a:lnTo>
                  <a:pt x="831576" y="2706310"/>
                </a:lnTo>
                <a:lnTo>
                  <a:pt x="0" y="270631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rot="-151058">
            <a:off x="1883158" y="8673600"/>
            <a:ext cx="6375907" cy="915812"/>
          </a:xfrm>
          <a:custGeom>
            <a:avLst/>
            <a:gdLst/>
            <a:ahLst/>
            <a:cxnLst/>
            <a:rect l="l" t="t" r="r" b="b"/>
            <a:pathLst>
              <a:path w="6375907" h="915812">
                <a:moveTo>
                  <a:pt x="0" y="0"/>
                </a:moveTo>
                <a:lnTo>
                  <a:pt x="6375907" y="0"/>
                </a:lnTo>
                <a:lnTo>
                  <a:pt x="6375907" y="915812"/>
                </a:lnTo>
                <a:lnTo>
                  <a:pt x="0" y="91581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TextBox 9"/>
          <p:cNvSpPr txBox="1"/>
          <p:nvPr/>
        </p:nvSpPr>
        <p:spPr>
          <a:xfrm rot="-69622">
            <a:off x="10960317" y="5847611"/>
            <a:ext cx="5177625" cy="2425812"/>
          </a:xfrm>
          <a:prstGeom prst="rect">
            <a:avLst/>
          </a:prstGeom>
        </p:spPr>
        <p:txBody>
          <a:bodyPr lIns="0" tIns="0" rIns="0" bIns="0" rtlCol="0" anchor="t">
            <a:spAutoFit/>
          </a:bodyPr>
          <a:lstStyle/>
          <a:p>
            <a:pPr algn="ctr">
              <a:lnSpc>
                <a:spcPts val="2787"/>
              </a:lnSpc>
            </a:pPr>
            <a:r>
              <a:rPr lang="en-US" sz="2127">
                <a:solidFill>
                  <a:srgbClr val="000000"/>
                </a:solidFill>
                <a:latin typeface="Dekko"/>
              </a:rPr>
              <a:t>Como el trabajo se realizará por parejas toca confrontar mi proyecto elegido con el de mi compañero (usando de nuevo la tabla de valoración) y eligiendo por tanto uno de los dos.</a:t>
            </a:r>
          </a:p>
          <a:p>
            <a:pPr algn="ctr">
              <a:lnSpc>
                <a:spcPts val="2787"/>
              </a:lnSpc>
            </a:pPr>
            <a:endParaRPr lang="en-US" sz="2127">
              <a:solidFill>
                <a:srgbClr val="000000"/>
              </a:solidFill>
              <a:latin typeface="Dekko"/>
            </a:endParaRPr>
          </a:p>
          <a:p>
            <a:pPr algn="ctr">
              <a:lnSpc>
                <a:spcPts val="2787"/>
              </a:lnSpc>
            </a:pPr>
            <a:r>
              <a:rPr lang="en-US" sz="2127">
                <a:solidFill>
                  <a:srgbClr val="000000"/>
                </a:solidFill>
                <a:latin typeface="Dekko"/>
              </a:rPr>
              <a:t>El proyecto elegido será aquel en el que trabajaremos el resto del curso.</a:t>
            </a:r>
          </a:p>
        </p:txBody>
      </p:sp>
      <p:sp>
        <p:nvSpPr>
          <p:cNvPr id="10" name="TextBox 10"/>
          <p:cNvSpPr txBox="1"/>
          <p:nvPr/>
        </p:nvSpPr>
        <p:spPr>
          <a:xfrm>
            <a:off x="2315293" y="3544352"/>
            <a:ext cx="5943772" cy="874162"/>
          </a:xfrm>
          <a:prstGeom prst="rect">
            <a:avLst/>
          </a:prstGeom>
        </p:spPr>
        <p:txBody>
          <a:bodyPr lIns="0" tIns="0" rIns="0" bIns="0" rtlCol="0" anchor="t">
            <a:spAutoFit/>
          </a:bodyPr>
          <a:lstStyle/>
          <a:p>
            <a:pPr algn="ctr">
              <a:lnSpc>
                <a:spcPts val="6417"/>
              </a:lnSpc>
              <a:spcBef>
                <a:spcPct val="0"/>
              </a:spcBef>
            </a:pPr>
            <a:r>
              <a:rPr lang="en-US" sz="4584">
                <a:solidFill>
                  <a:srgbClr val="000000"/>
                </a:solidFill>
                <a:latin typeface="Ballpoint"/>
              </a:rPr>
              <a:t>             ELECCIÓN DEL NEGOCIO</a:t>
            </a:r>
          </a:p>
        </p:txBody>
      </p:sp>
      <p:sp>
        <p:nvSpPr>
          <p:cNvPr id="11" name="TextBox 11"/>
          <p:cNvSpPr txBox="1"/>
          <p:nvPr/>
        </p:nvSpPr>
        <p:spPr>
          <a:xfrm rot="-69622">
            <a:off x="2687628" y="4788143"/>
            <a:ext cx="5177625" cy="1729674"/>
          </a:xfrm>
          <a:prstGeom prst="rect">
            <a:avLst/>
          </a:prstGeom>
        </p:spPr>
        <p:txBody>
          <a:bodyPr lIns="0" tIns="0" rIns="0" bIns="0" rtlCol="0" anchor="t">
            <a:spAutoFit/>
          </a:bodyPr>
          <a:lstStyle/>
          <a:p>
            <a:pPr algn="ctr">
              <a:lnSpc>
                <a:spcPts val="2787"/>
              </a:lnSpc>
            </a:pPr>
            <a:r>
              <a:rPr lang="en-US" sz="2127">
                <a:solidFill>
                  <a:srgbClr val="000000"/>
                </a:solidFill>
                <a:latin typeface="Dekko"/>
              </a:rPr>
              <a:t>Una vez que hemos diseñado la idea de negocio lo compararemos con el proyecto que ya habíamos creado a principio de curso y aplicaremos una tabla de valoración para ver qué proyecto es mejor</a:t>
            </a:r>
          </a:p>
        </p:txBody>
      </p:sp>
      <p:sp>
        <p:nvSpPr>
          <p:cNvPr id="12" name="Freeform 12"/>
          <p:cNvSpPr/>
          <p:nvPr/>
        </p:nvSpPr>
        <p:spPr>
          <a:xfrm rot="-151058">
            <a:off x="9776051" y="922362"/>
            <a:ext cx="6375907" cy="915812"/>
          </a:xfrm>
          <a:custGeom>
            <a:avLst/>
            <a:gdLst/>
            <a:ahLst/>
            <a:cxnLst/>
            <a:rect l="l" t="t" r="r" b="b"/>
            <a:pathLst>
              <a:path w="6375907" h="915812">
                <a:moveTo>
                  <a:pt x="0" y="0"/>
                </a:moveTo>
                <a:lnTo>
                  <a:pt x="6375907" y="0"/>
                </a:lnTo>
                <a:lnTo>
                  <a:pt x="6375907" y="915812"/>
                </a:lnTo>
                <a:lnTo>
                  <a:pt x="0" y="91581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3" name="Freeform 13"/>
          <p:cNvSpPr/>
          <p:nvPr/>
        </p:nvSpPr>
        <p:spPr>
          <a:xfrm>
            <a:off x="14437695" y="8750751"/>
            <a:ext cx="3462600" cy="1208105"/>
          </a:xfrm>
          <a:custGeom>
            <a:avLst/>
            <a:gdLst/>
            <a:ahLst/>
            <a:cxnLst/>
            <a:rect l="l" t="t" r="r" b="b"/>
            <a:pathLst>
              <a:path w="3462600" h="1208105">
                <a:moveTo>
                  <a:pt x="0" y="0"/>
                </a:moveTo>
                <a:lnTo>
                  <a:pt x="3462600" y="0"/>
                </a:lnTo>
                <a:lnTo>
                  <a:pt x="3462600" y="1208105"/>
                </a:lnTo>
                <a:lnTo>
                  <a:pt x="0" y="1208105"/>
                </a:lnTo>
                <a:lnTo>
                  <a:pt x="0" y="0"/>
                </a:lnTo>
                <a:close/>
              </a:path>
            </a:pathLst>
          </a:custGeom>
          <a:blipFill>
            <a:blip r:embed="rId9"/>
            <a:stretch>
              <a:fillRect/>
            </a:stretch>
          </a:blipFill>
        </p:spPr>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id="3" name="Freeform 3"/>
          <p:cNvSpPr/>
          <p:nvPr/>
        </p:nvSpPr>
        <p:spPr>
          <a:xfrm rot="-5495994">
            <a:off x="33885" y="5919435"/>
            <a:ext cx="4161618" cy="4114800"/>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110744">
            <a:off x="6465567" y="762080"/>
            <a:ext cx="5356866" cy="8358732"/>
          </a:xfrm>
          <a:custGeom>
            <a:avLst/>
            <a:gdLst/>
            <a:ahLst/>
            <a:cxnLst/>
            <a:rect l="l" t="t" r="r" b="b"/>
            <a:pathLst>
              <a:path w="5356866" h="8358732">
                <a:moveTo>
                  <a:pt x="0" y="0"/>
                </a:moveTo>
                <a:lnTo>
                  <a:pt x="5356866" y="0"/>
                </a:lnTo>
                <a:lnTo>
                  <a:pt x="5356866" y="8358732"/>
                </a:lnTo>
                <a:lnTo>
                  <a:pt x="0" y="8358732"/>
                </a:lnTo>
                <a:lnTo>
                  <a:pt x="0" y="0"/>
                </a:lnTo>
                <a:close/>
              </a:path>
            </a:pathLst>
          </a:custGeom>
          <a:blipFill>
            <a:blip r:embed="rId5"/>
            <a:stretch>
              <a:fillRect/>
            </a:stretch>
          </a:blipFill>
        </p:spPr>
      </p:sp>
      <p:sp>
        <p:nvSpPr>
          <p:cNvPr id="5" name="Freeform 5"/>
          <p:cNvSpPr/>
          <p:nvPr/>
        </p:nvSpPr>
        <p:spPr>
          <a:xfrm rot="91884">
            <a:off x="640717" y="1189372"/>
            <a:ext cx="5356866" cy="8358732"/>
          </a:xfrm>
          <a:custGeom>
            <a:avLst/>
            <a:gdLst/>
            <a:ahLst/>
            <a:cxnLst/>
            <a:rect l="l" t="t" r="r" b="b"/>
            <a:pathLst>
              <a:path w="5356866" h="8358732">
                <a:moveTo>
                  <a:pt x="0" y="0"/>
                </a:moveTo>
                <a:lnTo>
                  <a:pt x="5356866" y="0"/>
                </a:lnTo>
                <a:lnTo>
                  <a:pt x="5356866" y="8358732"/>
                </a:lnTo>
                <a:lnTo>
                  <a:pt x="0" y="8358732"/>
                </a:lnTo>
                <a:lnTo>
                  <a:pt x="0" y="0"/>
                </a:lnTo>
                <a:close/>
              </a:path>
            </a:pathLst>
          </a:custGeom>
          <a:blipFill>
            <a:blip r:embed="rId5"/>
            <a:stretch>
              <a:fillRect/>
            </a:stretch>
          </a:blipFill>
        </p:spPr>
      </p:sp>
      <p:sp>
        <p:nvSpPr>
          <p:cNvPr id="6" name="Freeform 6"/>
          <p:cNvSpPr/>
          <p:nvPr/>
        </p:nvSpPr>
        <p:spPr>
          <a:xfrm rot="144601">
            <a:off x="12299660" y="1660028"/>
            <a:ext cx="5356866" cy="8358732"/>
          </a:xfrm>
          <a:custGeom>
            <a:avLst/>
            <a:gdLst/>
            <a:ahLst/>
            <a:cxnLst/>
            <a:rect l="l" t="t" r="r" b="b"/>
            <a:pathLst>
              <a:path w="5356866" h="8358732">
                <a:moveTo>
                  <a:pt x="0" y="0"/>
                </a:moveTo>
                <a:lnTo>
                  <a:pt x="5356865" y="0"/>
                </a:lnTo>
                <a:lnTo>
                  <a:pt x="5356865" y="8358732"/>
                </a:lnTo>
                <a:lnTo>
                  <a:pt x="0" y="8358732"/>
                </a:lnTo>
                <a:lnTo>
                  <a:pt x="0" y="0"/>
                </a:lnTo>
                <a:close/>
              </a:path>
            </a:pathLst>
          </a:custGeom>
          <a:blipFill>
            <a:blip r:embed="rId5"/>
            <a:stretch>
              <a:fillRect/>
            </a:stretch>
          </a:blipFill>
        </p:spPr>
      </p:sp>
      <p:sp>
        <p:nvSpPr>
          <p:cNvPr id="7" name="Freeform 7"/>
          <p:cNvSpPr/>
          <p:nvPr/>
        </p:nvSpPr>
        <p:spPr>
          <a:xfrm rot="6783">
            <a:off x="13190034" y="6818132"/>
            <a:ext cx="4008106" cy="2535127"/>
          </a:xfrm>
          <a:custGeom>
            <a:avLst/>
            <a:gdLst/>
            <a:ahLst/>
            <a:cxnLst/>
            <a:rect l="l" t="t" r="r" b="b"/>
            <a:pathLst>
              <a:path w="4008106" h="2535127">
                <a:moveTo>
                  <a:pt x="0" y="0"/>
                </a:moveTo>
                <a:lnTo>
                  <a:pt x="4008106" y="0"/>
                </a:lnTo>
                <a:lnTo>
                  <a:pt x="4008106" y="2535127"/>
                </a:lnTo>
                <a:lnTo>
                  <a:pt x="0" y="253512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rot="14183">
            <a:off x="7153213" y="3173265"/>
            <a:ext cx="4045801" cy="1985386"/>
          </a:xfrm>
          <a:prstGeom prst="rect">
            <a:avLst/>
          </a:prstGeom>
        </p:spPr>
        <p:txBody>
          <a:bodyPr lIns="0" tIns="0" rIns="0" bIns="0" rtlCol="0" anchor="t">
            <a:spAutoFit/>
          </a:bodyPr>
          <a:lstStyle/>
          <a:p>
            <a:pPr algn="ctr">
              <a:lnSpc>
                <a:spcPts val="3180"/>
              </a:lnSpc>
            </a:pPr>
            <a:r>
              <a:rPr lang="en-US" sz="2427">
                <a:solidFill>
                  <a:srgbClr val="000000"/>
                </a:solidFill>
                <a:latin typeface="Dekko"/>
              </a:rPr>
              <a:t>Estudiaremos el entorno de la empresa:</a:t>
            </a:r>
          </a:p>
          <a:p>
            <a:pPr algn="ctr">
              <a:lnSpc>
                <a:spcPts val="3180"/>
              </a:lnSpc>
            </a:pPr>
            <a:endParaRPr lang="en-US" sz="2427">
              <a:solidFill>
                <a:srgbClr val="000000"/>
              </a:solidFill>
              <a:latin typeface="Dekko"/>
            </a:endParaRPr>
          </a:p>
          <a:p>
            <a:pPr algn="ctr">
              <a:lnSpc>
                <a:spcPts val="3180"/>
              </a:lnSpc>
            </a:pPr>
            <a:r>
              <a:rPr lang="en-US" sz="2427">
                <a:solidFill>
                  <a:srgbClr val="000000"/>
                </a:solidFill>
                <a:latin typeface="Dekko"/>
              </a:rPr>
              <a:t>-Microentorno</a:t>
            </a:r>
          </a:p>
          <a:p>
            <a:pPr algn="ctr">
              <a:lnSpc>
                <a:spcPts val="3180"/>
              </a:lnSpc>
            </a:pPr>
            <a:r>
              <a:rPr lang="en-US" sz="2427">
                <a:solidFill>
                  <a:srgbClr val="000000"/>
                </a:solidFill>
                <a:latin typeface="Dekko"/>
              </a:rPr>
              <a:t>-Macroentorno</a:t>
            </a:r>
          </a:p>
        </p:txBody>
      </p:sp>
      <p:sp>
        <p:nvSpPr>
          <p:cNvPr id="9" name="Freeform 9"/>
          <p:cNvSpPr/>
          <p:nvPr/>
        </p:nvSpPr>
        <p:spPr>
          <a:xfrm>
            <a:off x="12923631" y="492247"/>
            <a:ext cx="1270914" cy="1629377"/>
          </a:xfrm>
          <a:custGeom>
            <a:avLst/>
            <a:gdLst/>
            <a:ahLst/>
            <a:cxnLst/>
            <a:rect l="l" t="t" r="r" b="b"/>
            <a:pathLst>
              <a:path w="1270914" h="1629377">
                <a:moveTo>
                  <a:pt x="0" y="0"/>
                </a:moveTo>
                <a:lnTo>
                  <a:pt x="1270914" y="0"/>
                </a:lnTo>
                <a:lnTo>
                  <a:pt x="1270914" y="1629377"/>
                </a:lnTo>
                <a:lnTo>
                  <a:pt x="0" y="162937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rot="-65272">
            <a:off x="7139270" y="8313822"/>
            <a:ext cx="1270914" cy="1629377"/>
          </a:xfrm>
          <a:custGeom>
            <a:avLst/>
            <a:gdLst/>
            <a:ahLst/>
            <a:cxnLst/>
            <a:rect l="l" t="t" r="r" b="b"/>
            <a:pathLst>
              <a:path w="1270914" h="1629377">
                <a:moveTo>
                  <a:pt x="0" y="0"/>
                </a:moveTo>
                <a:lnTo>
                  <a:pt x="1270914" y="0"/>
                </a:lnTo>
                <a:lnTo>
                  <a:pt x="1270914" y="1629377"/>
                </a:lnTo>
                <a:lnTo>
                  <a:pt x="0" y="162937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rot="-1154628" flipH="1">
            <a:off x="-4046782" y="1318641"/>
            <a:ext cx="6105988" cy="2231461"/>
          </a:xfrm>
          <a:custGeom>
            <a:avLst/>
            <a:gdLst/>
            <a:ahLst/>
            <a:cxnLst/>
            <a:rect l="l" t="t" r="r" b="b"/>
            <a:pathLst>
              <a:path w="6105988" h="2231461">
                <a:moveTo>
                  <a:pt x="6105988" y="0"/>
                </a:moveTo>
                <a:lnTo>
                  <a:pt x="0" y="0"/>
                </a:lnTo>
                <a:lnTo>
                  <a:pt x="0" y="2231461"/>
                </a:lnTo>
                <a:lnTo>
                  <a:pt x="6105988" y="2231461"/>
                </a:lnTo>
                <a:lnTo>
                  <a:pt x="6105988"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TextBox 12"/>
          <p:cNvSpPr txBox="1"/>
          <p:nvPr/>
        </p:nvSpPr>
        <p:spPr>
          <a:xfrm rot="20098">
            <a:off x="12939870" y="4084462"/>
            <a:ext cx="4045801" cy="3185536"/>
          </a:xfrm>
          <a:prstGeom prst="rect">
            <a:avLst/>
          </a:prstGeom>
        </p:spPr>
        <p:txBody>
          <a:bodyPr lIns="0" tIns="0" rIns="0" bIns="0" rtlCol="0" anchor="t">
            <a:spAutoFit/>
          </a:bodyPr>
          <a:lstStyle/>
          <a:p>
            <a:pPr algn="ctr">
              <a:lnSpc>
                <a:spcPts val="3180"/>
              </a:lnSpc>
            </a:pPr>
            <a:r>
              <a:rPr lang="en-US" sz="2427">
                <a:solidFill>
                  <a:srgbClr val="000000"/>
                </a:solidFill>
                <a:latin typeface="Dekko"/>
                <a:ea typeface="Dekko"/>
              </a:rPr>
              <a:t> En función del entorno y de la naturaleza de cada empresa definiremos las 4P´s</a:t>
            </a:r>
          </a:p>
          <a:p>
            <a:pPr algn="ctr">
              <a:lnSpc>
                <a:spcPts val="3180"/>
              </a:lnSpc>
            </a:pPr>
            <a:endParaRPr lang="en-US" sz="2427">
              <a:solidFill>
                <a:srgbClr val="000000"/>
              </a:solidFill>
              <a:latin typeface="Dekko"/>
              <a:ea typeface="Dekko"/>
            </a:endParaRPr>
          </a:p>
          <a:p>
            <a:pPr algn="ctr">
              <a:lnSpc>
                <a:spcPts val="3180"/>
              </a:lnSpc>
            </a:pPr>
            <a:r>
              <a:rPr lang="en-US" sz="2427">
                <a:solidFill>
                  <a:srgbClr val="000000"/>
                </a:solidFill>
                <a:latin typeface="Dekko"/>
              </a:rPr>
              <a:t>-Producto</a:t>
            </a:r>
          </a:p>
          <a:p>
            <a:pPr algn="ctr">
              <a:lnSpc>
                <a:spcPts val="3180"/>
              </a:lnSpc>
            </a:pPr>
            <a:r>
              <a:rPr lang="en-US" sz="2427">
                <a:solidFill>
                  <a:srgbClr val="000000"/>
                </a:solidFill>
                <a:latin typeface="Dekko"/>
              </a:rPr>
              <a:t>-Precio</a:t>
            </a:r>
          </a:p>
          <a:p>
            <a:pPr algn="ctr">
              <a:lnSpc>
                <a:spcPts val="3180"/>
              </a:lnSpc>
            </a:pPr>
            <a:r>
              <a:rPr lang="en-US" sz="2427">
                <a:solidFill>
                  <a:srgbClr val="000000"/>
                </a:solidFill>
                <a:latin typeface="Dekko"/>
              </a:rPr>
              <a:t>-Promoción</a:t>
            </a:r>
          </a:p>
          <a:p>
            <a:pPr algn="ctr">
              <a:lnSpc>
                <a:spcPts val="3180"/>
              </a:lnSpc>
            </a:pPr>
            <a:r>
              <a:rPr lang="en-US" sz="2427">
                <a:solidFill>
                  <a:srgbClr val="000000"/>
                </a:solidFill>
                <a:latin typeface="Dekko"/>
              </a:rPr>
              <a:t>-Distribución</a:t>
            </a:r>
          </a:p>
        </p:txBody>
      </p:sp>
      <p:sp>
        <p:nvSpPr>
          <p:cNvPr id="13" name="TextBox 13"/>
          <p:cNvSpPr txBox="1"/>
          <p:nvPr/>
        </p:nvSpPr>
        <p:spPr>
          <a:xfrm rot="-26897">
            <a:off x="913152" y="2205889"/>
            <a:ext cx="4903487" cy="1202056"/>
          </a:xfrm>
          <a:prstGeom prst="rect">
            <a:avLst/>
          </a:prstGeom>
        </p:spPr>
        <p:txBody>
          <a:bodyPr lIns="0" tIns="0" rIns="0" bIns="0" rtlCol="0" anchor="t">
            <a:spAutoFit/>
          </a:bodyPr>
          <a:lstStyle/>
          <a:p>
            <a:pPr algn="ctr">
              <a:lnSpc>
                <a:spcPts val="8819"/>
              </a:lnSpc>
              <a:spcBef>
                <a:spcPct val="0"/>
              </a:spcBef>
            </a:pPr>
            <a:r>
              <a:rPr lang="en-US" sz="6299">
                <a:solidFill>
                  <a:srgbClr val="000000"/>
                </a:solidFill>
                <a:latin typeface="Ballpoint"/>
              </a:rPr>
              <a:t>PRIMER TRIMESTRE</a:t>
            </a:r>
          </a:p>
        </p:txBody>
      </p:sp>
      <p:sp>
        <p:nvSpPr>
          <p:cNvPr id="14" name="TextBox 14"/>
          <p:cNvSpPr txBox="1"/>
          <p:nvPr/>
        </p:nvSpPr>
        <p:spPr>
          <a:xfrm rot="-32617">
            <a:off x="1336302" y="3637053"/>
            <a:ext cx="4045801" cy="3185536"/>
          </a:xfrm>
          <a:prstGeom prst="rect">
            <a:avLst/>
          </a:prstGeom>
        </p:spPr>
        <p:txBody>
          <a:bodyPr lIns="0" tIns="0" rIns="0" bIns="0" rtlCol="0" anchor="t">
            <a:spAutoFit/>
          </a:bodyPr>
          <a:lstStyle/>
          <a:p>
            <a:pPr algn="ctr">
              <a:lnSpc>
                <a:spcPts val="3180"/>
              </a:lnSpc>
            </a:pPr>
            <a:r>
              <a:rPr lang="en-US" sz="2427">
                <a:solidFill>
                  <a:srgbClr val="000000"/>
                </a:solidFill>
                <a:latin typeface="Dekko"/>
              </a:rPr>
              <a:t>Realizaremos la parte más creativa del plan de marketing:</a:t>
            </a:r>
          </a:p>
          <a:p>
            <a:pPr algn="ctr">
              <a:lnSpc>
                <a:spcPts val="3180"/>
              </a:lnSpc>
            </a:pPr>
            <a:r>
              <a:rPr lang="en-US" sz="2427">
                <a:solidFill>
                  <a:srgbClr val="000000"/>
                </a:solidFill>
                <a:latin typeface="Dekko"/>
              </a:rPr>
              <a:t>-Justificación de la idea</a:t>
            </a:r>
          </a:p>
          <a:p>
            <a:pPr algn="ctr">
              <a:lnSpc>
                <a:spcPts val="3180"/>
              </a:lnSpc>
            </a:pPr>
            <a:r>
              <a:rPr lang="en-US" sz="2427">
                <a:solidFill>
                  <a:srgbClr val="000000"/>
                </a:solidFill>
                <a:latin typeface="Dekko"/>
              </a:rPr>
              <a:t>-Nombre de empresa</a:t>
            </a:r>
          </a:p>
          <a:p>
            <a:pPr algn="ctr">
              <a:lnSpc>
                <a:spcPts val="3180"/>
              </a:lnSpc>
            </a:pPr>
            <a:r>
              <a:rPr lang="en-US" sz="2427">
                <a:solidFill>
                  <a:srgbClr val="000000"/>
                </a:solidFill>
                <a:latin typeface="Dekko"/>
              </a:rPr>
              <a:t>-Logotipo</a:t>
            </a:r>
          </a:p>
          <a:p>
            <a:pPr algn="ctr">
              <a:lnSpc>
                <a:spcPts val="3180"/>
              </a:lnSpc>
            </a:pPr>
            <a:r>
              <a:rPr lang="en-US" sz="2427">
                <a:solidFill>
                  <a:srgbClr val="000000"/>
                </a:solidFill>
                <a:latin typeface="Dekko"/>
              </a:rPr>
              <a:t>-Slogan</a:t>
            </a:r>
          </a:p>
          <a:p>
            <a:pPr algn="ctr">
              <a:lnSpc>
                <a:spcPts val="3180"/>
              </a:lnSpc>
            </a:pPr>
            <a:r>
              <a:rPr lang="en-US" sz="2427">
                <a:solidFill>
                  <a:srgbClr val="000000"/>
                </a:solidFill>
                <a:latin typeface="Dekko"/>
              </a:rPr>
              <a:t>-Ubicación</a:t>
            </a:r>
          </a:p>
          <a:p>
            <a:pPr algn="ctr">
              <a:lnSpc>
                <a:spcPts val="3180"/>
              </a:lnSpc>
            </a:pPr>
            <a:r>
              <a:rPr lang="en-US" sz="2427">
                <a:solidFill>
                  <a:srgbClr val="000000"/>
                </a:solidFill>
                <a:latin typeface="Dekko"/>
              </a:rPr>
              <a:t>-Diseño del local</a:t>
            </a:r>
          </a:p>
        </p:txBody>
      </p:sp>
      <p:sp>
        <p:nvSpPr>
          <p:cNvPr id="15" name="TextBox 15"/>
          <p:cNvSpPr txBox="1"/>
          <p:nvPr/>
        </p:nvSpPr>
        <p:spPr>
          <a:xfrm rot="25415">
            <a:off x="6692257" y="1748673"/>
            <a:ext cx="4903487" cy="1202056"/>
          </a:xfrm>
          <a:prstGeom prst="rect">
            <a:avLst/>
          </a:prstGeom>
        </p:spPr>
        <p:txBody>
          <a:bodyPr lIns="0" tIns="0" rIns="0" bIns="0" rtlCol="0" anchor="t">
            <a:spAutoFit/>
          </a:bodyPr>
          <a:lstStyle/>
          <a:p>
            <a:pPr algn="ctr">
              <a:lnSpc>
                <a:spcPts val="8819"/>
              </a:lnSpc>
              <a:spcBef>
                <a:spcPct val="0"/>
              </a:spcBef>
            </a:pPr>
            <a:r>
              <a:rPr lang="en-US" sz="6299">
                <a:solidFill>
                  <a:srgbClr val="000000"/>
                </a:solidFill>
                <a:latin typeface="Ballpoint"/>
              </a:rPr>
              <a:t>SEGUNDO TRIMESTRE</a:t>
            </a:r>
          </a:p>
        </p:txBody>
      </p:sp>
      <p:sp>
        <p:nvSpPr>
          <p:cNvPr id="16" name="TextBox 16"/>
          <p:cNvSpPr txBox="1"/>
          <p:nvPr/>
        </p:nvSpPr>
        <p:spPr>
          <a:xfrm rot="12469">
            <a:off x="12590439" y="2643107"/>
            <a:ext cx="4903487" cy="1202056"/>
          </a:xfrm>
          <a:prstGeom prst="rect">
            <a:avLst/>
          </a:prstGeom>
        </p:spPr>
        <p:txBody>
          <a:bodyPr lIns="0" tIns="0" rIns="0" bIns="0" rtlCol="0" anchor="t">
            <a:spAutoFit/>
          </a:bodyPr>
          <a:lstStyle/>
          <a:p>
            <a:pPr algn="ctr">
              <a:lnSpc>
                <a:spcPts val="8819"/>
              </a:lnSpc>
              <a:spcBef>
                <a:spcPct val="0"/>
              </a:spcBef>
            </a:pPr>
            <a:r>
              <a:rPr lang="en-US" sz="6299">
                <a:solidFill>
                  <a:srgbClr val="000000"/>
                </a:solidFill>
                <a:latin typeface="Ballpoint"/>
              </a:rPr>
              <a:t>TERCER TRIMESTRE</a:t>
            </a:r>
          </a:p>
        </p:txBody>
      </p:sp>
      <p:sp>
        <p:nvSpPr>
          <p:cNvPr id="17" name="Freeform 17"/>
          <p:cNvSpPr/>
          <p:nvPr/>
        </p:nvSpPr>
        <p:spPr>
          <a:xfrm>
            <a:off x="8663685" y="8906170"/>
            <a:ext cx="3462600" cy="1208105"/>
          </a:xfrm>
          <a:custGeom>
            <a:avLst/>
            <a:gdLst/>
            <a:ahLst/>
            <a:cxnLst/>
            <a:rect l="l" t="t" r="r" b="b"/>
            <a:pathLst>
              <a:path w="3462600" h="1208105">
                <a:moveTo>
                  <a:pt x="0" y="0"/>
                </a:moveTo>
                <a:lnTo>
                  <a:pt x="3462600" y="0"/>
                </a:lnTo>
                <a:lnTo>
                  <a:pt x="3462600" y="1208105"/>
                </a:lnTo>
                <a:lnTo>
                  <a:pt x="0" y="1208105"/>
                </a:lnTo>
                <a:lnTo>
                  <a:pt x="0" y="0"/>
                </a:lnTo>
                <a:close/>
              </a:path>
            </a:pathLst>
          </a:custGeom>
          <a:blipFill>
            <a:blip r:embed="rId12"/>
            <a:stretch>
              <a:fillRect/>
            </a:stretch>
          </a:blipFill>
        </p:spPr>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id="3" name="Freeform 3"/>
          <p:cNvSpPr/>
          <p:nvPr/>
        </p:nvSpPr>
        <p:spPr>
          <a:xfrm rot="5299676">
            <a:off x="2989298" y="-2573391"/>
            <a:ext cx="16113378" cy="20465731"/>
          </a:xfrm>
          <a:custGeom>
            <a:avLst/>
            <a:gdLst/>
            <a:ahLst/>
            <a:cxnLst/>
            <a:rect l="l" t="t" r="r" b="b"/>
            <a:pathLst>
              <a:path w="16113378" h="20465731">
                <a:moveTo>
                  <a:pt x="0" y="0"/>
                </a:moveTo>
                <a:lnTo>
                  <a:pt x="16113378" y="0"/>
                </a:lnTo>
                <a:lnTo>
                  <a:pt x="16113378" y="20465731"/>
                </a:lnTo>
                <a:lnTo>
                  <a:pt x="0" y="20465731"/>
                </a:lnTo>
                <a:lnTo>
                  <a:pt x="0" y="0"/>
                </a:lnTo>
                <a:close/>
              </a:path>
            </a:pathLst>
          </a:custGeom>
          <a:blipFill>
            <a:blip r:embed="rId3"/>
            <a:stretch>
              <a:fillRect/>
            </a:stretch>
          </a:blipFill>
        </p:spPr>
      </p:sp>
      <p:sp>
        <p:nvSpPr>
          <p:cNvPr id="4" name="Freeform 4"/>
          <p:cNvSpPr/>
          <p:nvPr/>
        </p:nvSpPr>
        <p:spPr>
          <a:xfrm>
            <a:off x="1152352" y="871432"/>
            <a:ext cx="5129046" cy="5120624"/>
          </a:xfrm>
          <a:custGeom>
            <a:avLst/>
            <a:gdLst/>
            <a:ahLst/>
            <a:cxnLst/>
            <a:rect l="l" t="t" r="r" b="b"/>
            <a:pathLst>
              <a:path w="5129046" h="5120624">
                <a:moveTo>
                  <a:pt x="0" y="0"/>
                </a:moveTo>
                <a:lnTo>
                  <a:pt x="5129046" y="0"/>
                </a:lnTo>
                <a:lnTo>
                  <a:pt x="5129046" y="5120624"/>
                </a:lnTo>
                <a:lnTo>
                  <a:pt x="0" y="5120624"/>
                </a:lnTo>
                <a:lnTo>
                  <a:pt x="0" y="0"/>
                </a:lnTo>
                <a:close/>
              </a:path>
            </a:pathLst>
          </a:custGeom>
          <a:blipFill>
            <a:blip r:embed="rId4"/>
            <a:stretch>
              <a:fillRect/>
            </a:stretch>
          </a:blipFill>
        </p:spPr>
      </p:sp>
      <p:sp>
        <p:nvSpPr>
          <p:cNvPr id="5" name="TextBox 5"/>
          <p:cNvSpPr txBox="1"/>
          <p:nvPr/>
        </p:nvSpPr>
        <p:spPr>
          <a:xfrm rot="-611641">
            <a:off x="5515746" y="3297612"/>
            <a:ext cx="10656837" cy="3893197"/>
          </a:xfrm>
          <a:prstGeom prst="rect">
            <a:avLst/>
          </a:prstGeom>
        </p:spPr>
        <p:txBody>
          <a:bodyPr lIns="0" tIns="0" rIns="0" bIns="0" rtlCol="0" anchor="t">
            <a:spAutoFit/>
          </a:bodyPr>
          <a:lstStyle/>
          <a:p>
            <a:pPr algn="ctr">
              <a:lnSpc>
                <a:spcPts val="14839"/>
              </a:lnSpc>
              <a:spcBef>
                <a:spcPct val="0"/>
              </a:spcBef>
            </a:pPr>
            <a:r>
              <a:rPr lang="en-US" sz="10599">
                <a:solidFill>
                  <a:srgbClr val="000000"/>
                </a:solidFill>
                <a:latin typeface="Ballpoint"/>
              </a:rPr>
              <a:t>¿Cómo hacer un buen plan de marketing?</a:t>
            </a:r>
          </a:p>
        </p:txBody>
      </p:sp>
      <p:sp>
        <p:nvSpPr>
          <p:cNvPr id="6" name="TextBox 6"/>
          <p:cNvSpPr txBox="1"/>
          <p:nvPr/>
        </p:nvSpPr>
        <p:spPr>
          <a:xfrm rot="-648429">
            <a:off x="8422632" y="6818147"/>
            <a:ext cx="8455719" cy="1087534"/>
          </a:xfrm>
          <a:prstGeom prst="rect">
            <a:avLst/>
          </a:prstGeom>
        </p:spPr>
        <p:txBody>
          <a:bodyPr lIns="0" tIns="0" rIns="0" bIns="0" rtlCol="0" anchor="t">
            <a:spAutoFit/>
          </a:bodyPr>
          <a:lstStyle/>
          <a:p>
            <a:pPr algn="ctr">
              <a:lnSpc>
                <a:spcPts val="4307"/>
              </a:lnSpc>
            </a:pPr>
            <a:r>
              <a:rPr lang="en-US" sz="3288">
                <a:solidFill>
                  <a:srgbClr val="000000"/>
                </a:solidFill>
                <a:latin typeface="Dekko"/>
              </a:rPr>
              <a:t>Para hacer un buen plan de marketing tienes que seguir los siguientes consejos....</a:t>
            </a:r>
          </a:p>
        </p:txBody>
      </p:sp>
      <p:sp>
        <p:nvSpPr>
          <p:cNvPr id="7" name="Freeform 7"/>
          <p:cNvSpPr/>
          <p:nvPr/>
        </p:nvSpPr>
        <p:spPr>
          <a:xfrm rot="-396927">
            <a:off x="8874049" y="5175077"/>
            <a:ext cx="4343877" cy="568653"/>
          </a:xfrm>
          <a:custGeom>
            <a:avLst/>
            <a:gdLst/>
            <a:ahLst/>
            <a:cxnLst/>
            <a:rect l="l" t="t" r="r" b="b"/>
            <a:pathLst>
              <a:path w="4343877" h="568653">
                <a:moveTo>
                  <a:pt x="0" y="0"/>
                </a:moveTo>
                <a:lnTo>
                  <a:pt x="4343877" y="0"/>
                </a:lnTo>
                <a:lnTo>
                  <a:pt x="4343877" y="568654"/>
                </a:lnTo>
                <a:lnTo>
                  <a:pt x="0" y="5686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rot="-2331786">
            <a:off x="747677" y="7274783"/>
            <a:ext cx="5368439" cy="2420678"/>
          </a:xfrm>
          <a:custGeom>
            <a:avLst/>
            <a:gdLst/>
            <a:ahLst/>
            <a:cxnLst/>
            <a:rect l="l" t="t" r="r" b="b"/>
            <a:pathLst>
              <a:path w="5368439" h="2420678">
                <a:moveTo>
                  <a:pt x="0" y="0"/>
                </a:moveTo>
                <a:lnTo>
                  <a:pt x="5368439" y="0"/>
                </a:lnTo>
                <a:lnTo>
                  <a:pt x="5368439" y="2420678"/>
                </a:lnTo>
                <a:lnTo>
                  <a:pt x="0" y="242067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rot="-988331">
            <a:off x="15293040" y="1891534"/>
            <a:ext cx="1589353" cy="2037632"/>
          </a:xfrm>
          <a:custGeom>
            <a:avLst/>
            <a:gdLst/>
            <a:ahLst/>
            <a:cxnLst/>
            <a:rect l="l" t="t" r="r" b="b"/>
            <a:pathLst>
              <a:path w="1589353" h="2037632">
                <a:moveTo>
                  <a:pt x="0" y="0"/>
                </a:moveTo>
                <a:lnTo>
                  <a:pt x="1589353" y="0"/>
                </a:lnTo>
                <a:lnTo>
                  <a:pt x="1589353" y="2037631"/>
                </a:lnTo>
                <a:lnTo>
                  <a:pt x="0" y="203763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Freeform 10"/>
          <p:cNvSpPr/>
          <p:nvPr/>
        </p:nvSpPr>
        <p:spPr>
          <a:xfrm>
            <a:off x="14356416" y="8654247"/>
            <a:ext cx="3462600" cy="1208105"/>
          </a:xfrm>
          <a:custGeom>
            <a:avLst/>
            <a:gdLst/>
            <a:ahLst/>
            <a:cxnLst/>
            <a:rect l="l" t="t" r="r" b="b"/>
            <a:pathLst>
              <a:path w="3462600" h="1208105">
                <a:moveTo>
                  <a:pt x="0" y="0"/>
                </a:moveTo>
                <a:lnTo>
                  <a:pt x="3462601" y="0"/>
                </a:lnTo>
                <a:lnTo>
                  <a:pt x="3462601" y="1208106"/>
                </a:lnTo>
                <a:lnTo>
                  <a:pt x="0" y="1208106"/>
                </a:lnTo>
                <a:lnTo>
                  <a:pt x="0" y="0"/>
                </a:lnTo>
                <a:close/>
              </a:path>
            </a:pathLst>
          </a:custGeom>
          <a:blipFill>
            <a:blip r:embed="rId11"/>
            <a:stretch>
              <a:fillRect/>
            </a:stretch>
          </a:blipFill>
        </p:spPr>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id="3" name="Freeform 3"/>
          <p:cNvSpPr/>
          <p:nvPr/>
        </p:nvSpPr>
        <p:spPr>
          <a:xfrm rot="1106722" flipH="1">
            <a:off x="-532289" y="298528"/>
            <a:ext cx="5107357" cy="5137400"/>
          </a:xfrm>
          <a:custGeom>
            <a:avLst/>
            <a:gdLst/>
            <a:ahLst/>
            <a:cxnLst/>
            <a:rect l="l" t="t" r="r" b="b"/>
            <a:pathLst>
              <a:path w="5107357" h="5137400">
                <a:moveTo>
                  <a:pt x="5107357" y="0"/>
                </a:moveTo>
                <a:lnTo>
                  <a:pt x="0" y="0"/>
                </a:lnTo>
                <a:lnTo>
                  <a:pt x="0" y="5137400"/>
                </a:lnTo>
                <a:lnTo>
                  <a:pt x="5107357" y="5137400"/>
                </a:lnTo>
                <a:lnTo>
                  <a:pt x="5107357" y="0"/>
                </a:lnTo>
                <a:close/>
              </a:path>
            </a:pathLst>
          </a:custGeom>
          <a:blipFill>
            <a:blip r:embed="rId3"/>
            <a:stretch>
              <a:fillRect/>
            </a:stretch>
          </a:blipFill>
        </p:spPr>
      </p:sp>
      <p:sp>
        <p:nvSpPr>
          <p:cNvPr id="4" name="Freeform 4"/>
          <p:cNvSpPr/>
          <p:nvPr/>
        </p:nvSpPr>
        <p:spPr>
          <a:xfrm rot="1161473" flipH="1">
            <a:off x="9061362" y="109664"/>
            <a:ext cx="4642176" cy="4669483"/>
          </a:xfrm>
          <a:custGeom>
            <a:avLst/>
            <a:gdLst/>
            <a:ahLst/>
            <a:cxnLst/>
            <a:rect l="l" t="t" r="r" b="b"/>
            <a:pathLst>
              <a:path w="4642176" h="4669483">
                <a:moveTo>
                  <a:pt x="4642176" y="0"/>
                </a:moveTo>
                <a:lnTo>
                  <a:pt x="0" y="0"/>
                </a:lnTo>
                <a:lnTo>
                  <a:pt x="0" y="4669483"/>
                </a:lnTo>
                <a:lnTo>
                  <a:pt x="4642176" y="4669483"/>
                </a:lnTo>
                <a:lnTo>
                  <a:pt x="4642176" y="0"/>
                </a:lnTo>
                <a:close/>
              </a:path>
            </a:pathLst>
          </a:custGeom>
          <a:blipFill>
            <a:blip r:embed="rId3"/>
            <a:stretch>
              <a:fillRect/>
            </a:stretch>
          </a:blipFill>
        </p:spPr>
      </p:sp>
      <p:sp>
        <p:nvSpPr>
          <p:cNvPr id="5" name="Freeform 5"/>
          <p:cNvSpPr/>
          <p:nvPr/>
        </p:nvSpPr>
        <p:spPr>
          <a:xfrm rot="-75633" flipH="1">
            <a:off x="6554137" y="4987898"/>
            <a:ext cx="6730844" cy="6770437"/>
          </a:xfrm>
          <a:custGeom>
            <a:avLst/>
            <a:gdLst/>
            <a:ahLst/>
            <a:cxnLst/>
            <a:rect l="l" t="t" r="r" b="b"/>
            <a:pathLst>
              <a:path w="6730844" h="6770437">
                <a:moveTo>
                  <a:pt x="6730844" y="0"/>
                </a:moveTo>
                <a:lnTo>
                  <a:pt x="0" y="0"/>
                </a:lnTo>
                <a:lnTo>
                  <a:pt x="0" y="6770437"/>
                </a:lnTo>
                <a:lnTo>
                  <a:pt x="6730844" y="6770437"/>
                </a:lnTo>
                <a:lnTo>
                  <a:pt x="6730844" y="0"/>
                </a:lnTo>
                <a:close/>
              </a:path>
            </a:pathLst>
          </a:custGeom>
          <a:blipFill>
            <a:blip r:embed="rId3"/>
            <a:stretch>
              <a:fillRect/>
            </a:stretch>
          </a:blipFill>
        </p:spPr>
      </p:sp>
      <p:sp>
        <p:nvSpPr>
          <p:cNvPr id="6" name="Freeform 6"/>
          <p:cNvSpPr/>
          <p:nvPr/>
        </p:nvSpPr>
        <p:spPr>
          <a:xfrm rot="-1200297">
            <a:off x="4585278" y="788544"/>
            <a:ext cx="4677617" cy="4663999"/>
          </a:xfrm>
          <a:custGeom>
            <a:avLst/>
            <a:gdLst/>
            <a:ahLst/>
            <a:cxnLst/>
            <a:rect l="l" t="t" r="r" b="b"/>
            <a:pathLst>
              <a:path w="4677617" h="4663999">
                <a:moveTo>
                  <a:pt x="0" y="0"/>
                </a:moveTo>
                <a:lnTo>
                  <a:pt x="4677617" y="0"/>
                </a:lnTo>
                <a:lnTo>
                  <a:pt x="4677617" y="4664000"/>
                </a:lnTo>
                <a:lnTo>
                  <a:pt x="0" y="4664000"/>
                </a:lnTo>
                <a:lnTo>
                  <a:pt x="0" y="0"/>
                </a:lnTo>
                <a:close/>
              </a:path>
            </a:pathLst>
          </a:custGeom>
          <a:blipFill>
            <a:blip r:embed="rId4"/>
            <a:stretch>
              <a:fillRect/>
            </a:stretch>
          </a:blipFill>
        </p:spPr>
      </p:sp>
      <p:sp>
        <p:nvSpPr>
          <p:cNvPr id="7" name="Freeform 7"/>
          <p:cNvSpPr/>
          <p:nvPr/>
        </p:nvSpPr>
        <p:spPr>
          <a:xfrm rot="-86635">
            <a:off x="463870" y="5228024"/>
            <a:ext cx="5641683" cy="5625259"/>
          </a:xfrm>
          <a:custGeom>
            <a:avLst/>
            <a:gdLst/>
            <a:ahLst/>
            <a:cxnLst/>
            <a:rect l="l" t="t" r="r" b="b"/>
            <a:pathLst>
              <a:path w="5641683" h="5625259">
                <a:moveTo>
                  <a:pt x="0" y="0"/>
                </a:moveTo>
                <a:lnTo>
                  <a:pt x="5641684" y="0"/>
                </a:lnTo>
                <a:lnTo>
                  <a:pt x="5641684" y="5625259"/>
                </a:lnTo>
                <a:lnTo>
                  <a:pt x="0" y="5625259"/>
                </a:lnTo>
                <a:lnTo>
                  <a:pt x="0" y="0"/>
                </a:lnTo>
                <a:close/>
              </a:path>
            </a:pathLst>
          </a:custGeom>
          <a:blipFill>
            <a:blip r:embed="rId4"/>
            <a:stretch>
              <a:fillRect/>
            </a:stretch>
          </a:blipFill>
        </p:spPr>
      </p:sp>
      <p:sp>
        <p:nvSpPr>
          <p:cNvPr id="8" name="Freeform 8"/>
          <p:cNvSpPr/>
          <p:nvPr/>
        </p:nvSpPr>
        <p:spPr>
          <a:xfrm rot="253273" flipH="1">
            <a:off x="13285793" y="5589258"/>
            <a:ext cx="4874119" cy="4902790"/>
          </a:xfrm>
          <a:custGeom>
            <a:avLst/>
            <a:gdLst/>
            <a:ahLst/>
            <a:cxnLst/>
            <a:rect l="l" t="t" r="r" b="b"/>
            <a:pathLst>
              <a:path w="4874119" h="4902790">
                <a:moveTo>
                  <a:pt x="4874119" y="0"/>
                </a:moveTo>
                <a:lnTo>
                  <a:pt x="0" y="0"/>
                </a:lnTo>
                <a:lnTo>
                  <a:pt x="0" y="4902790"/>
                </a:lnTo>
                <a:lnTo>
                  <a:pt x="4874119" y="4902790"/>
                </a:lnTo>
                <a:lnTo>
                  <a:pt x="4874119" y="0"/>
                </a:lnTo>
                <a:close/>
              </a:path>
            </a:pathLst>
          </a:custGeom>
          <a:blipFill>
            <a:blip r:embed="rId3"/>
            <a:stretch>
              <a:fillRect/>
            </a:stretch>
          </a:blipFill>
        </p:spPr>
      </p:sp>
      <p:sp>
        <p:nvSpPr>
          <p:cNvPr id="9" name="Freeform 9"/>
          <p:cNvSpPr/>
          <p:nvPr/>
        </p:nvSpPr>
        <p:spPr>
          <a:xfrm>
            <a:off x="13289232" y="0"/>
            <a:ext cx="6011145" cy="5993645"/>
          </a:xfrm>
          <a:custGeom>
            <a:avLst/>
            <a:gdLst/>
            <a:ahLst/>
            <a:cxnLst/>
            <a:rect l="l" t="t" r="r" b="b"/>
            <a:pathLst>
              <a:path w="6011145" h="5993645">
                <a:moveTo>
                  <a:pt x="0" y="0"/>
                </a:moveTo>
                <a:lnTo>
                  <a:pt x="6011144" y="0"/>
                </a:lnTo>
                <a:lnTo>
                  <a:pt x="6011144" y="5993645"/>
                </a:lnTo>
                <a:lnTo>
                  <a:pt x="0" y="5993645"/>
                </a:lnTo>
                <a:lnTo>
                  <a:pt x="0" y="0"/>
                </a:lnTo>
                <a:close/>
              </a:path>
            </a:pathLst>
          </a:custGeom>
          <a:blipFill>
            <a:blip r:embed="rId4"/>
            <a:stretch>
              <a:fillRect/>
            </a:stretch>
          </a:blipFill>
        </p:spPr>
      </p:sp>
      <p:sp>
        <p:nvSpPr>
          <p:cNvPr id="10" name="TextBox 10"/>
          <p:cNvSpPr txBox="1"/>
          <p:nvPr/>
        </p:nvSpPr>
        <p:spPr>
          <a:xfrm rot="580965">
            <a:off x="9713683" y="1050966"/>
            <a:ext cx="3626129" cy="1282402"/>
          </a:xfrm>
          <a:prstGeom prst="rect">
            <a:avLst/>
          </a:prstGeom>
        </p:spPr>
        <p:txBody>
          <a:bodyPr lIns="0" tIns="0" rIns="0" bIns="0" rtlCol="0" anchor="t">
            <a:spAutoFit/>
          </a:bodyPr>
          <a:lstStyle/>
          <a:p>
            <a:pPr algn="ctr">
              <a:lnSpc>
                <a:spcPts val="5003"/>
              </a:lnSpc>
            </a:pPr>
            <a:r>
              <a:rPr lang="en-US" sz="3819" dirty="0" smtClean="0">
                <a:solidFill>
                  <a:srgbClr val="000000"/>
                </a:solidFill>
                <a:latin typeface="Dekko"/>
              </a:rPr>
              <a:t>¡</a:t>
            </a:r>
            <a:r>
              <a:rPr lang="en-US" sz="3819" dirty="0" err="1" smtClean="0">
                <a:solidFill>
                  <a:srgbClr val="000000"/>
                </a:solidFill>
                <a:latin typeface="Dekko"/>
              </a:rPr>
              <a:t>Definición</a:t>
            </a:r>
            <a:r>
              <a:rPr lang="en-US" sz="3819" dirty="0" smtClean="0">
                <a:solidFill>
                  <a:srgbClr val="000000"/>
                </a:solidFill>
                <a:latin typeface="Dekko"/>
              </a:rPr>
              <a:t> del </a:t>
            </a:r>
            <a:r>
              <a:rPr lang="en-US" sz="3819" dirty="0" err="1" smtClean="0">
                <a:solidFill>
                  <a:srgbClr val="000000"/>
                </a:solidFill>
                <a:latin typeface="Dekko"/>
              </a:rPr>
              <a:t>público</a:t>
            </a:r>
            <a:r>
              <a:rPr lang="en-US" sz="3819" dirty="0" smtClean="0">
                <a:solidFill>
                  <a:srgbClr val="000000"/>
                </a:solidFill>
                <a:latin typeface="Dekko"/>
              </a:rPr>
              <a:t> </a:t>
            </a:r>
            <a:r>
              <a:rPr lang="en-US" sz="3819" dirty="0" err="1" smtClean="0">
                <a:solidFill>
                  <a:srgbClr val="000000"/>
                </a:solidFill>
                <a:latin typeface="Dekko"/>
              </a:rPr>
              <a:t>objetivo</a:t>
            </a:r>
            <a:r>
              <a:rPr lang="en-US" sz="3819" dirty="0" smtClean="0">
                <a:solidFill>
                  <a:srgbClr val="000000"/>
                </a:solidFill>
                <a:latin typeface="Dekko"/>
              </a:rPr>
              <a:t>!!</a:t>
            </a:r>
            <a:endParaRPr lang="en-US" sz="3819" dirty="0">
              <a:solidFill>
                <a:srgbClr val="000000"/>
              </a:solidFill>
              <a:latin typeface="Dekko"/>
            </a:endParaRPr>
          </a:p>
        </p:txBody>
      </p:sp>
      <p:sp>
        <p:nvSpPr>
          <p:cNvPr id="11" name="TextBox 11"/>
          <p:cNvSpPr txBox="1"/>
          <p:nvPr/>
        </p:nvSpPr>
        <p:spPr>
          <a:xfrm rot="609982">
            <a:off x="14413450" y="1875916"/>
            <a:ext cx="3769323" cy="663857"/>
          </a:xfrm>
          <a:prstGeom prst="rect">
            <a:avLst/>
          </a:prstGeom>
        </p:spPr>
        <p:txBody>
          <a:bodyPr lIns="0" tIns="0" rIns="0" bIns="0" rtlCol="0" anchor="t">
            <a:spAutoFit/>
          </a:bodyPr>
          <a:lstStyle/>
          <a:p>
            <a:pPr algn="ctr">
              <a:lnSpc>
                <a:spcPts val="5435"/>
              </a:lnSpc>
            </a:pPr>
            <a:r>
              <a:rPr lang="en-US" sz="4149">
                <a:solidFill>
                  <a:srgbClr val="000000"/>
                </a:solidFill>
                <a:latin typeface="Dekko"/>
              </a:rPr>
              <a:t>¡Idea útil!</a:t>
            </a:r>
          </a:p>
        </p:txBody>
      </p:sp>
      <p:sp>
        <p:nvSpPr>
          <p:cNvPr id="12" name="TextBox 12"/>
          <p:cNvSpPr txBox="1"/>
          <p:nvPr/>
        </p:nvSpPr>
        <p:spPr>
          <a:xfrm rot="580965">
            <a:off x="92125" y="1383891"/>
            <a:ext cx="4127723" cy="1179810"/>
          </a:xfrm>
          <a:prstGeom prst="rect">
            <a:avLst/>
          </a:prstGeom>
        </p:spPr>
        <p:txBody>
          <a:bodyPr lIns="0" tIns="0" rIns="0" bIns="0" rtlCol="0" anchor="t">
            <a:spAutoFit/>
          </a:bodyPr>
          <a:lstStyle/>
          <a:p>
            <a:pPr algn="ctr">
              <a:lnSpc>
                <a:spcPts val="4643"/>
              </a:lnSpc>
            </a:pPr>
            <a:r>
              <a:rPr lang="en-US" sz="3544" dirty="0" smtClean="0">
                <a:solidFill>
                  <a:srgbClr val="000000"/>
                </a:solidFill>
                <a:latin typeface="Dekko"/>
              </a:rPr>
              <a:t>¡</a:t>
            </a:r>
            <a:r>
              <a:rPr lang="en-US" sz="3544" dirty="0" err="1" smtClean="0">
                <a:solidFill>
                  <a:srgbClr val="000000"/>
                </a:solidFill>
                <a:latin typeface="Dekko"/>
              </a:rPr>
              <a:t>Buen</a:t>
            </a:r>
            <a:r>
              <a:rPr lang="en-US" sz="3544" dirty="0" smtClean="0">
                <a:solidFill>
                  <a:srgbClr val="000000"/>
                </a:solidFill>
                <a:latin typeface="Dekko"/>
              </a:rPr>
              <a:t> studio de Mercado!</a:t>
            </a:r>
            <a:endParaRPr lang="en-US" sz="3544" dirty="0">
              <a:solidFill>
                <a:srgbClr val="000000"/>
              </a:solidFill>
              <a:latin typeface="Dekko"/>
            </a:endParaRPr>
          </a:p>
        </p:txBody>
      </p:sp>
      <p:sp>
        <p:nvSpPr>
          <p:cNvPr id="13" name="TextBox 13"/>
          <p:cNvSpPr txBox="1"/>
          <p:nvPr/>
        </p:nvSpPr>
        <p:spPr>
          <a:xfrm rot="-550498">
            <a:off x="4998565" y="2165408"/>
            <a:ext cx="3706705" cy="663857"/>
          </a:xfrm>
          <a:prstGeom prst="rect">
            <a:avLst/>
          </a:prstGeom>
        </p:spPr>
        <p:txBody>
          <a:bodyPr lIns="0" tIns="0" rIns="0" bIns="0" rtlCol="0" anchor="t">
            <a:spAutoFit/>
          </a:bodyPr>
          <a:lstStyle/>
          <a:p>
            <a:pPr algn="ctr">
              <a:lnSpc>
                <a:spcPts val="5435"/>
              </a:lnSpc>
            </a:pPr>
            <a:r>
              <a:rPr lang="en-US" sz="4149">
                <a:solidFill>
                  <a:srgbClr val="000000"/>
                </a:solidFill>
                <a:latin typeface="Dekko"/>
              </a:rPr>
              <a:t>¡Idea creativa!</a:t>
            </a:r>
          </a:p>
        </p:txBody>
      </p:sp>
      <p:sp>
        <p:nvSpPr>
          <p:cNvPr id="14" name="TextBox 14"/>
          <p:cNvSpPr txBox="1"/>
          <p:nvPr/>
        </p:nvSpPr>
        <p:spPr>
          <a:xfrm rot="-688703">
            <a:off x="6998074" y="6768671"/>
            <a:ext cx="5394713" cy="846386"/>
          </a:xfrm>
          <a:prstGeom prst="rect">
            <a:avLst/>
          </a:prstGeom>
        </p:spPr>
        <p:txBody>
          <a:bodyPr lIns="0" tIns="0" rIns="0" bIns="0" rtlCol="0" anchor="t">
            <a:spAutoFit/>
          </a:bodyPr>
          <a:lstStyle/>
          <a:p>
            <a:pPr algn="ctr">
              <a:lnSpc>
                <a:spcPts val="6575"/>
              </a:lnSpc>
            </a:pPr>
            <a:r>
              <a:rPr lang="en-US" sz="5019" dirty="0" smtClean="0">
                <a:solidFill>
                  <a:srgbClr val="000000"/>
                </a:solidFill>
                <a:latin typeface="Dekko"/>
              </a:rPr>
              <a:t>¡</a:t>
            </a:r>
            <a:r>
              <a:rPr lang="en-US" sz="5019" dirty="0" err="1" smtClean="0">
                <a:solidFill>
                  <a:srgbClr val="000000"/>
                </a:solidFill>
                <a:latin typeface="Dekko"/>
              </a:rPr>
              <a:t>Estudio</a:t>
            </a:r>
            <a:r>
              <a:rPr lang="en-US" sz="5019" dirty="0" smtClean="0">
                <a:solidFill>
                  <a:srgbClr val="000000"/>
                </a:solidFill>
                <a:latin typeface="Dekko"/>
              </a:rPr>
              <a:t> </a:t>
            </a:r>
            <a:r>
              <a:rPr lang="en-US" sz="5019" dirty="0" err="1" smtClean="0">
                <a:solidFill>
                  <a:srgbClr val="000000"/>
                </a:solidFill>
                <a:latin typeface="Dekko"/>
              </a:rPr>
              <a:t>financiero</a:t>
            </a:r>
            <a:r>
              <a:rPr lang="en-US" sz="5019" dirty="0" smtClean="0">
                <a:solidFill>
                  <a:srgbClr val="000000"/>
                </a:solidFill>
                <a:latin typeface="Dekko"/>
              </a:rPr>
              <a:t>!</a:t>
            </a:r>
            <a:endParaRPr lang="en-US" sz="5019" dirty="0">
              <a:solidFill>
                <a:srgbClr val="000000"/>
              </a:solidFill>
              <a:latin typeface="Dekko"/>
            </a:endParaRPr>
          </a:p>
        </p:txBody>
      </p:sp>
      <p:sp>
        <p:nvSpPr>
          <p:cNvPr id="15" name="TextBox 15"/>
          <p:cNvSpPr txBox="1"/>
          <p:nvPr/>
        </p:nvSpPr>
        <p:spPr>
          <a:xfrm rot="609222">
            <a:off x="1239974" y="6819447"/>
            <a:ext cx="4455845" cy="663857"/>
          </a:xfrm>
          <a:prstGeom prst="rect">
            <a:avLst/>
          </a:prstGeom>
        </p:spPr>
        <p:txBody>
          <a:bodyPr lIns="0" tIns="0" rIns="0" bIns="0" rtlCol="0" anchor="t">
            <a:spAutoFit/>
          </a:bodyPr>
          <a:lstStyle/>
          <a:p>
            <a:pPr algn="ctr">
              <a:lnSpc>
                <a:spcPts val="5435"/>
              </a:lnSpc>
            </a:pPr>
            <a:r>
              <a:rPr lang="en-US" sz="4149">
                <a:solidFill>
                  <a:srgbClr val="000000"/>
                </a:solidFill>
                <a:latin typeface="Dekko"/>
              </a:rPr>
              <a:t>¡Idea innovadora!</a:t>
            </a:r>
          </a:p>
        </p:txBody>
      </p:sp>
      <p:sp>
        <p:nvSpPr>
          <p:cNvPr id="16" name="TextBox 16"/>
          <p:cNvSpPr txBox="1"/>
          <p:nvPr/>
        </p:nvSpPr>
        <p:spPr>
          <a:xfrm rot="-294979">
            <a:off x="13710540" y="7205651"/>
            <a:ext cx="4021967" cy="663857"/>
          </a:xfrm>
          <a:prstGeom prst="rect">
            <a:avLst/>
          </a:prstGeom>
        </p:spPr>
        <p:txBody>
          <a:bodyPr lIns="0" tIns="0" rIns="0" bIns="0" rtlCol="0" anchor="t">
            <a:spAutoFit/>
          </a:bodyPr>
          <a:lstStyle/>
          <a:p>
            <a:pPr algn="ctr">
              <a:lnSpc>
                <a:spcPts val="5435"/>
              </a:lnSpc>
            </a:pPr>
            <a:r>
              <a:rPr lang="en-US" sz="4149">
                <a:solidFill>
                  <a:srgbClr val="000000"/>
                </a:solidFill>
                <a:latin typeface="Dekko"/>
              </a:rPr>
              <a:t>¡Idea viable !</a:t>
            </a:r>
          </a:p>
        </p:txBody>
      </p:sp>
      <p:sp>
        <p:nvSpPr>
          <p:cNvPr id="17" name="Freeform 17"/>
          <p:cNvSpPr/>
          <p:nvPr/>
        </p:nvSpPr>
        <p:spPr>
          <a:xfrm>
            <a:off x="11380662" y="8654247"/>
            <a:ext cx="3462600" cy="1208105"/>
          </a:xfrm>
          <a:custGeom>
            <a:avLst/>
            <a:gdLst/>
            <a:ahLst/>
            <a:cxnLst/>
            <a:rect l="l" t="t" r="r" b="b"/>
            <a:pathLst>
              <a:path w="3462600" h="1208105">
                <a:moveTo>
                  <a:pt x="0" y="0"/>
                </a:moveTo>
                <a:lnTo>
                  <a:pt x="3462601" y="0"/>
                </a:lnTo>
                <a:lnTo>
                  <a:pt x="3462601" y="1208106"/>
                </a:lnTo>
                <a:lnTo>
                  <a:pt x="0" y="1208106"/>
                </a:lnTo>
                <a:lnTo>
                  <a:pt x="0" y="0"/>
                </a:lnTo>
                <a:close/>
              </a:path>
            </a:pathLst>
          </a:custGeom>
          <a:blipFill>
            <a:blip r:embed="rId5"/>
            <a:stretch>
              <a:fillRect/>
            </a:stretch>
          </a:blipFill>
        </p:spPr>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1305</TotalTime>
  <Words>771</Words>
  <Application>Microsoft Office PowerPoint</Application>
  <PresentationFormat>Personalizado</PresentationFormat>
  <Paragraphs>108</Paragraphs>
  <Slides>13</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13</vt:i4>
      </vt:variant>
    </vt:vector>
  </HeadingPairs>
  <TitlesOfParts>
    <vt:vector size="21" baseType="lpstr">
      <vt:lpstr>Ballpoint</vt:lpstr>
      <vt:lpstr>Arial</vt:lpstr>
      <vt:lpstr>Itim</vt:lpstr>
      <vt:lpstr>Calibri</vt:lpstr>
      <vt:lpstr>Childos Arabic</vt:lpstr>
      <vt:lpstr>A Day Without Sun Text Bold</vt:lpstr>
      <vt:lpstr>Dekko</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Módulo Marketing en la actividad comercial (1º Grado Medio Actividades Comerciales)</dc:title>
  <dc:creator>LAURA MARIA SANCHEZ-MAYORAL RODRIGUEZ</dc:creator>
  <cp:lastModifiedBy>LAURA MARIA SANCHEZ-MAYORAL RODRIGUEZ</cp:lastModifiedBy>
  <cp:revision>3</cp:revision>
  <dcterms:created xsi:type="dcterms:W3CDTF">2006-08-16T00:00:00Z</dcterms:created>
  <dcterms:modified xsi:type="dcterms:W3CDTF">2023-11-09T08:15:22Z</dcterms:modified>
  <dc:identifier>DAFzgb9QYRk</dc:identifier>
</cp:coreProperties>
</file>