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59" r:id="rId6"/>
    <p:sldId id="260" r:id="rId7"/>
    <p:sldId id="261" r:id="rId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FFFC03-6452-4254-8460-12005CF96039}" v="1071" dt="2023-10-18T13:42:37.4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0" autoAdjust="0"/>
    <p:restoredTop sz="94660"/>
  </p:normalViewPr>
  <p:slideViewPr>
    <p:cSldViewPr snapToGrid="0">
      <p:cViewPr varScale="1">
        <p:scale>
          <a:sx n="87" d="100"/>
          <a:sy n="87" d="100"/>
        </p:scale>
        <p:origin x="-608" y="-1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4" Type="http://schemas.microsoft.com/office/2015/10/relationships/revisionInfo" Target="revisionInfo.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22/10/23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2288191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22/10/23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3398174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t>22/10/23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2339700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0771E8B-6CA5-40B2-8038-0E112F3DAC1C}" type="datetimeFigureOut">
              <a:rPr lang="es-ES" smtClean="0"/>
              <a:t>22/10/23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979029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0771E8B-6CA5-40B2-8038-0E112F3DAC1C}" type="datetimeFigureOut">
              <a:rPr lang="es-ES" smtClean="0"/>
              <a:t>22/10/23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175239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0771E8B-6CA5-40B2-8038-0E112F3DAC1C}" type="datetimeFigureOut">
              <a:rPr lang="es-ES" smtClean="0"/>
              <a:t>22/10/23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363065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771E8B-6CA5-40B2-8038-0E112F3DAC1C}" type="datetimeFigureOut">
              <a:rPr lang="es-ES" smtClean="0"/>
              <a:t>22/10/23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3682375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22/10/23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136044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t>22/10/23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383603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22/10/23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541863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t>22/10/23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t>‹#›</a:t>
            </a:fld>
            <a:endParaRPr lang="es-ES"/>
          </a:p>
        </p:txBody>
      </p:sp>
    </p:spTree>
    <p:extLst>
      <p:ext uri="{BB962C8B-B14F-4D97-AF65-F5344CB8AC3E}">
        <p14:creationId xmlns:p14="http://schemas.microsoft.com/office/powerpoint/2010/main" val="22150962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71E8B-6CA5-40B2-8038-0E112F3DAC1C}" type="datetimeFigureOut">
              <a:rPr lang="es-ES" smtClean="0"/>
              <a:t>22/10/23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556C4-DFC3-4611-A7CC-780699185E26}" type="slidenum">
              <a:rPr lang="es-ES" smtClean="0"/>
              <a:t>‹#›</a:t>
            </a:fld>
            <a:endParaRPr lang="es-ES"/>
          </a:p>
        </p:txBody>
      </p:sp>
    </p:spTree>
    <p:extLst>
      <p:ext uri="{BB962C8B-B14F-4D97-AF65-F5344CB8AC3E}">
        <p14:creationId xmlns:p14="http://schemas.microsoft.com/office/powerpoint/2010/main" val="293311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0671A8AE-40A1-4631-A6B8-581AFF0654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Una ola en el mar&#10;&#10;Descripción generada automáticamente">
            <a:extLst>
              <a:ext uri="{FF2B5EF4-FFF2-40B4-BE49-F238E27FC236}">
                <a16:creationId xmlns="" xmlns:a16="http://schemas.microsoft.com/office/drawing/2014/main" id="{5820ACE1-3FE5-752B-BE3E-B1F79C2D4D78}"/>
              </a:ext>
            </a:extLst>
          </p:cNvPr>
          <p:cNvPicPr>
            <a:picLocks noChangeAspect="1"/>
          </p:cNvPicPr>
          <p:nvPr/>
        </p:nvPicPr>
        <p:blipFill rotWithShape="1">
          <a:blip r:embed="rId2"/>
          <a:srcRect l="1279" r="14348" b="-1"/>
          <a:stretch/>
        </p:blipFill>
        <p:spPr>
          <a:xfrm>
            <a:off x="3523488" y="10"/>
            <a:ext cx="8668512" cy="6857990"/>
          </a:xfrm>
          <a:prstGeom prst="rect">
            <a:avLst/>
          </a:prstGeom>
        </p:spPr>
      </p:pic>
      <p:sp>
        <p:nvSpPr>
          <p:cNvPr id="11" name="Rectangle 10">
            <a:extLst>
              <a:ext uri="{FF2B5EF4-FFF2-40B4-BE49-F238E27FC236}">
                <a16:creationId xmlns="" xmlns:a16="http://schemas.microsoft.com/office/drawing/2014/main" id="{AB58EF07-17C2-48CF-ABB0-EEF1F17CB8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ctrTitle"/>
          </p:nvPr>
        </p:nvSpPr>
        <p:spPr>
          <a:xfrm>
            <a:off x="477981" y="1122363"/>
            <a:ext cx="4023360" cy="3204134"/>
          </a:xfrm>
        </p:spPr>
        <p:txBody>
          <a:bodyPr anchor="b">
            <a:normAutofit/>
          </a:bodyPr>
          <a:lstStyle/>
          <a:p>
            <a:pPr algn="l"/>
            <a:r>
              <a:rPr lang="es-ES" sz="4800" dirty="0">
                <a:solidFill>
                  <a:schemeClr val="bg1"/>
                </a:solidFill>
                <a:latin typeface="Verdana Pro"/>
                <a:cs typeface="Calibri Light"/>
              </a:rPr>
              <a:t>¿QUÉ </a:t>
            </a:r>
            <a:r>
              <a:rPr lang="es-ES" sz="4800" dirty="0" smtClean="0">
                <a:solidFill>
                  <a:schemeClr val="bg1"/>
                </a:solidFill>
                <a:latin typeface="Verdana Pro"/>
                <a:cs typeface="Calibri Light"/>
              </a:rPr>
              <a:t>LLEVAR A </a:t>
            </a:r>
            <a:r>
              <a:rPr lang="es-ES" sz="4800" dirty="0">
                <a:solidFill>
                  <a:schemeClr val="bg1"/>
                </a:solidFill>
                <a:latin typeface="Verdana Pro"/>
                <a:cs typeface="Calibri Light"/>
              </a:rPr>
              <a:t>UNA ISLA DESIERTA?</a:t>
            </a:r>
            <a:endParaRPr lang="es-ES" sz="4800" dirty="0">
              <a:solidFill>
                <a:schemeClr val="bg1"/>
              </a:solidFill>
              <a:latin typeface="Verdana Pro"/>
            </a:endParaRPr>
          </a:p>
        </p:txBody>
      </p:sp>
      <p:sp>
        <p:nvSpPr>
          <p:cNvPr id="3" name="Subtítulo 2"/>
          <p:cNvSpPr>
            <a:spLocks noGrp="1"/>
          </p:cNvSpPr>
          <p:nvPr>
            <p:ph type="subTitle" idx="1"/>
          </p:nvPr>
        </p:nvSpPr>
        <p:spPr>
          <a:xfrm>
            <a:off x="477980" y="4872922"/>
            <a:ext cx="4023359" cy="1208141"/>
          </a:xfrm>
        </p:spPr>
        <p:txBody>
          <a:bodyPr vert="horz" lIns="91440" tIns="45720" rIns="91440" bIns="45720" rtlCol="0">
            <a:normAutofit/>
          </a:bodyPr>
          <a:lstStyle/>
          <a:p>
            <a:pPr algn="l"/>
            <a:r>
              <a:rPr lang="es-ES" sz="2000">
                <a:solidFill>
                  <a:schemeClr val="bg1"/>
                </a:solidFill>
                <a:latin typeface="Verdana Pro"/>
                <a:cs typeface="Calibri"/>
              </a:rPr>
              <a:t>1º Bachillerato</a:t>
            </a:r>
            <a:endParaRPr lang="es-ES" sz="2000">
              <a:solidFill>
                <a:schemeClr val="bg1"/>
              </a:solidFill>
            </a:endParaRPr>
          </a:p>
          <a:p>
            <a:pPr algn="l"/>
            <a:r>
              <a:rPr lang="es-ES" sz="2000">
                <a:solidFill>
                  <a:schemeClr val="bg1"/>
                </a:solidFill>
                <a:latin typeface="Verdana Pro"/>
                <a:cs typeface="Calibri"/>
              </a:rPr>
              <a:t>Economía</a:t>
            </a:r>
          </a:p>
          <a:p>
            <a:pPr algn="l"/>
            <a:r>
              <a:rPr lang="es-ES" sz="2000">
                <a:solidFill>
                  <a:schemeClr val="bg1"/>
                </a:solidFill>
                <a:latin typeface="Verdana Pro"/>
                <a:cs typeface="Calibri"/>
              </a:rPr>
              <a:t>Mamen</a:t>
            </a:r>
          </a:p>
        </p:txBody>
      </p:sp>
      <p:sp>
        <p:nvSpPr>
          <p:cNvPr id="13" name="Rectangle 12">
            <a:extLst>
              <a:ext uri="{FF2B5EF4-FFF2-40B4-BE49-F238E27FC236}">
                <a16:creationId xmlns=""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62731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500"/>
                                  </p:stCondLst>
                                  <p:iterate>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700"/>
                                        <p:tgtEl>
                                          <p:spTgt spid="3">
                                            <p:txEl>
                                              <p:pRg st="2" end="2"/>
                                            </p:txEl>
                                          </p:spTgt>
                                        </p:tgtEl>
                                      </p:cBhvr>
                                    </p:animEffect>
                                  </p:childTnLst>
                                </p:cTn>
                              </p:par>
                              <p:par>
                                <p:cTn id="18" presetID="10" presetClass="entr" presetSubtype="0" fill="hold" grpId="0" nodeType="withEffect">
                                  <p:stCondLst>
                                    <p:cond delay="1000"/>
                                  </p:stCondLst>
                                  <p:iterate>
                                    <p:tmPct val="10000"/>
                                  </p:iterate>
                                  <p:childTnLst>
                                    <p:set>
                                      <p:cBhvr>
                                        <p:cTn id="19" dur="1" fill="hold">
                                          <p:stCondLst>
                                            <p:cond delay="0"/>
                                          </p:stCondLst>
                                        </p:cTn>
                                        <p:tgtEl>
                                          <p:spTgt spid="2"/>
                                        </p:tgtEl>
                                        <p:attrNameLst>
                                          <p:attrName>style.visibility</p:attrName>
                                        </p:attrNameLst>
                                      </p:cBhvr>
                                      <p:to>
                                        <p:strVal val="visible"/>
                                      </p:to>
                                    </p:set>
                                    <p:animEffect transition="in" filter="fade">
                                      <p:cBhvr>
                                        <p:cTn id="2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 xmlns:a16="http://schemas.microsoft.com/office/drawing/2014/main" id="{C703AB9A-7748-422A-8913-711C49D49D4D}"/>
              </a:ext>
            </a:extLst>
          </p:cNvPr>
          <p:cNvSpPr>
            <a:spLocks noGrp="1"/>
          </p:cNvSpPr>
          <p:nvPr>
            <p:ph type="title"/>
          </p:nvPr>
        </p:nvSpPr>
        <p:spPr>
          <a:xfrm>
            <a:off x="640079" y="325370"/>
            <a:ext cx="5592765" cy="930166"/>
          </a:xfrm>
        </p:spPr>
        <p:txBody>
          <a:bodyPr vert="horz" lIns="91440" tIns="45720" rIns="91440" bIns="45720" rtlCol="0" anchor="b">
            <a:normAutofit/>
          </a:bodyPr>
          <a:lstStyle/>
          <a:p>
            <a:r>
              <a:rPr lang="en-US" sz="5000" b="1" dirty="0"/>
              <a:t>INTRODUCCIÓN</a:t>
            </a:r>
          </a:p>
        </p:txBody>
      </p:sp>
      <p:sp>
        <p:nvSpPr>
          <p:cNvPr id="13" name="sketchy line">
            <a:extLst>
              <a:ext uri="{FF2B5EF4-FFF2-40B4-BE49-F238E27FC236}">
                <a16:creationId xmlns=""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 xmlns:a16="http://schemas.microsoft.com/office/drawing/2014/main" id="{7971CFE7-73E1-DF57-A77A-3A46889D2ED0}"/>
              </a:ext>
            </a:extLst>
          </p:cNvPr>
          <p:cNvSpPr>
            <a:spLocks noGrp="1"/>
          </p:cNvSpPr>
          <p:nvPr>
            <p:ph sz="half" idx="1"/>
          </p:nvPr>
        </p:nvSpPr>
        <p:spPr>
          <a:xfrm>
            <a:off x="640080" y="2872899"/>
            <a:ext cx="5825098" cy="3320668"/>
          </a:xfr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a:bodyPr>
          <a:lstStyle/>
          <a:p>
            <a:pPr marL="0"/>
            <a:r>
              <a:rPr lang="es-ES" sz="2200" dirty="0">
                <a:solidFill>
                  <a:schemeClr val="tx1"/>
                </a:solidFill>
              </a:rPr>
              <a:t>Esta actividad tiene como finalidad que los alumnos comprendan mejor los conceptos de qué es la economía y bienes, recursos y necesidades.</a:t>
            </a:r>
            <a:endParaRPr lang="es-ES" sz="2200" dirty="0">
              <a:solidFill>
                <a:schemeClr val="tx1"/>
              </a:solidFill>
              <a:cs typeface="Calibri"/>
            </a:endParaRPr>
          </a:p>
          <a:p>
            <a:pPr marL="0" indent="0">
              <a:buNone/>
            </a:pPr>
            <a:endParaRPr lang="es-ES" sz="2200" dirty="0">
              <a:solidFill>
                <a:schemeClr val="tx1"/>
              </a:solidFill>
              <a:cs typeface="Calibri"/>
            </a:endParaRPr>
          </a:p>
          <a:p>
            <a:pPr marL="0"/>
            <a:r>
              <a:rPr lang="es-ES" sz="2200" dirty="0">
                <a:solidFill>
                  <a:schemeClr val="tx1"/>
                </a:solidFill>
              </a:rPr>
              <a:t>Mediante el juego y la participación del grupo, se consolidan mejor los conceptos teóricos de la materia al inicio de curso.</a:t>
            </a:r>
            <a:endParaRPr lang="es-ES" sz="2200" dirty="0">
              <a:solidFill>
                <a:schemeClr val="tx1"/>
              </a:solidFill>
              <a:cs typeface="Calibri"/>
            </a:endParaRPr>
          </a:p>
          <a:p>
            <a:pPr marL="0"/>
            <a:endParaRPr lang="en-US" sz="2200">
              <a:solidFill>
                <a:schemeClr val="tx1"/>
              </a:solidFill>
            </a:endParaRPr>
          </a:p>
        </p:txBody>
      </p:sp>
      <p:pic>
        <p:nvPicPr>
          <p:cNvPr id="11" name="Picture 10" descr="Números de plástico de juguete">
            <a:extLst>
              <a:ext uri="{FF2B5EF4-FFF2-40B4-BE49-F238E27FC236}">
                <a16:creationId xmlns="" xmlns:a16="http://schemas.microsoft.com/office/drawing/2014/main" id="{155B4EC0-CB2C-1F94-EACD-7A7BEC5C6C57}"/>
              </a:ext>
            </a:extLst>
          </p:cNvPr>
          <p:cNvPicPr>
            <a:picLocks noChangeAspect="1"/>
          </p:cNvPicPr>
          <p:nvPr/>
        </p:nvPicPr>
        <p:blipFill rotWithShape="1">
          <a:blip r:embed="rId2"/>
          <a:srcRect l="13516" r="19629" b="-3"/>
          <a:stretch/>
        </p:blipFill>
        <p:spPr>
          <a:xfrm>
            <a:off x="6720683" y="10"/>
            <a:ext cx="5469794"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23605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 xmlns:a16="http://schemas.microsoft.com/office/drawing/2014/main" id="{C086021B-61B9-F815-80A7-75C7079C941B}"/>
              </a:ext>
            </a:extLst>
          </p:cNvPr>
          <p:cNvSpPr>
            <a:spLocks noGrp="1"/>
          </p:cNvSpPr>
          <p:nvPr>
            <p:ph type="title"/>
          </p:nvPr>
        </p:nvSpPr>
        <p:spPr>
          <a:xfrm>
            <a:off x="640080" y="325369"/>
            <a:ext cx="4368602" cy="964804"/>
          </a:xfrm>
        </p:spPr>
        <p:txBody>
          <a:bodyPr anchor="b">
            <a:normAutofit/>
          </a:bodyPr>
          <a:lstStyle/>
          <a:p>
            <a:r>
              <a:rPr lang="es-ES" sz="5000" b="1" dirty="0">
                <a:cs typeface="Calibri Light"/>
              </a:rPr>
              <a:t>OBJETIVOS</a:t>
            </a:r>
          </a:p>
        </p:txBody>
      </p:sp>
      <p:sp>
        <p:nvSpPr>
          <p:cNvPr id="11" name="sketchy line">
            <a:extLst>
              <a:ext uri="{FF2B5EF4-FFF2-40B4-BE49-F238E27FC236}">
                <a16:creationId xmlns=""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 xmlns:a16="http://schemas.microsoft.com/office/drawing/2014/main" id="{0EC769C5-BC2E-F92B-E831-5EDFF9ACB21C}"/>
              </a:ext>
            </a:extLst>
          </p:cNvPr>
          <p:cNvSpPr>
            <a:spLocks noGrp="1"/>
          </p:cNvSpPr>
          <p:nvPr>
            <p:ph idx="1"/>
          </p:nvPr>
        </p:nvSpPr>
        <p:spPr>
          <a:xfrm>
            <a:off x="640080" y="673164"/>
            <a:ext cx="6127022" cy="5520403"/>
          </a:xfrm>
        </p:spPr>
        <p:txBody>
          <a:bodyPr vert="horz" lIns="91440" tIns="45720" rIns="91440" bIns="45720" rtlCol="0" anchor="ctr">
            <a:noAutofit/>
          </a:bodyPr>
          <a:lstStyle/>
          <a:p>
            <a:pPr marL="0" indent="0" algn="just">
              <a:buNone/>
            </a:pPr>
            <a:r>
              <a:rPr lang="es-ES" sz="2000" dirty="0">
                <a:cs typeface="Calibri"/>
              </a:rPr>
              <a:t>1.Valorar el problema de la escasez y la importancia de adoptar decisiones en el ámbito económico, para comprender el funcionamiento de la realidad económica.</a:t>
            </a:r>
            <a:endParaRPr lang="es-ES"/>
          </a:p>
          <a:p>
            <a:pPr algn="just"/>
            <a:endParaRPr lang="es-ES" sz="2000" dirty="0">
              <a:ea typeface="+mn-lt"/>
              <a:cs typeface="+mn-lt"/>
            </a:endParaRPr>
          </a:p>
          <a:p>
            <a:pPr algn="just"/>
            <a:endParaRPr lang="es-ES" sz="2000" dirty="0">
              <a:ea typeface="+mn-lt"/>
              <a:cs typeface="+mn-lt"/>
            </a:endParaRPr>
          </a:p>
          <a:p>
            <a:pPr algn="just"/>
            <a:endParaRPr lang="es-ES" sz="2000" dirty="0">
              <a:ea typeface="+mn-lt"/>
              <a:cs typeface="+mn-lt"/>
            </a:endParaRPr>
          </a:p>
          <a:p>
            <a:pPr marL="0" indent="0" algn="just">
              <a:buNone/>
            </a:pPr>
            <a:r>
              <a:rPr lang="en-US" sz="2000" dirty="0">
                <a:ea typeface="+mn-lt"/>
                <a:cs typeface="+mn-lt"/>
              </a:rPr>
              <a:t>6.</a:t>
            </a:r>
            <a:r>
              <a:rPr lang="es-ES" sz="2000" dirty="0">
                <a:ea typeface="+mn-lt"/>
                <a:cs typeface="+mn-lt"/>
              </a:rPr>
              <a:t> Analizar los problemas económicos actuales mediante el estudio de casos,  para facilitar la comprensión de esos problemas y plantear soluciones innovadoras que respondan a necesidades.</a:t>
            </a:r>
            <a:endParaRPr lang="es-ES" sz="2000" dirty="0">
              <a:cs typeface="Calibri"/>
            </a:endParaRPr>
          </a:p>
          <a:p>
            <a:pPr algn="just"/>
            <a:endParaRPr lang="es-ES" sz="2000" dirty="0">
              <a:cs typeface="Calibri"/>
            </a:endParaRPr>
          </a:p>
        </p:txBody>
      </p:sp>
      <p:pic>
        <p:nvPicPr>
          <p:cNvPr id="5" name="Picture 4" descr="Lupa resalta un rendimiento económico decreciente">
            <a:extLst>
              <a:ext uri="{FF2B5EF4-FFF2-40B4-BE49-F238E27FC236}">
                <a16:creationId xmlns="" xmlns:a16="http://schemas.microsoft.com/office/drawing/2014/main" id="{04C0F8DC-D205-AFCE-53E8-B55CAF59CADF}"/>
              </a:ext>
            </a:extLst>
          </p:cNvPr>
          <p:cNvPicPr>
            <a:picLocks noChangeAspect="1"/>
          </p:cNvPicPr>
          <p:nvPr/>
        </p:nvPicPr>
        <p:blipFill rotWithShape="1">
          <a:blip r:embed="rId2"/>
          <a:srcRect l="18543" r="14603" b="-3"/>
          <a:stretch/>
        </p:blipFill>
        <p:spPr>
          <a:xfrm>
            <a:off x="7036984" y="10"/>
            <a:ext cx="5153493"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53552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 xmlns:a16="http://schemas.microsoft.com/office/drawing/2014/main" id="{428D436F-9ACD-4C92-AFC8-C934C527A6A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096000" y="0"/>
            <a:ext cx="6096000" cy="6858000"/>
          </a:xfrm>
          <a:prstGeom prst="rect">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 xmlns:a16="http://schemas.microsoft.com/office/drawing/2014/main" id="{090538E0-A884-4E60-A6AB-77D830E2FC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 xmlns:a16="http://schemas.microsoft.com/office/drawing/2014/main" id="{92B4C0A8-09B2-B2BC-94C6-FAD5D47D7FFF}"/>
              </a:ext>
            </a:extLst>
          </p:cNvPr>
          <p:cNvSpPr>
            <a:spLocks noGrp="1"/>
          </p:cNvSpPr>
          <p:nvPr>
            <p:ph type="title"/>
          </p:nvPr>
        </p:nvSpPr>
        <p:spPr>
          <a:xfrm>
            <a:off x="1929917" y="88698"/>
            <a:ext cx="3722933" cy="757130"/>
          </a:xfrm>
          <a:ln w="25400" cap="sq">
            <a:solidFill>
              <a:srgbClr val="FFFFFF"/>
            </a:solidFill>
            <a:miter lim="800000"/>
          </a:ln>
        </p:spPr>
        <p:txBody>
          <a:bodyPr wrap="square">
            <a:normAutofit/>
          </a:bodyPr>
          <a:lstStyle/>
          <a:p>
            <a:pPr algn="ctr"/>
            <a:r>
              <a:rPr lang="es-ES" sz="3200" b="1" dirty="0">
                <a:solidFill>
                  <a:srgbClr val="FFFFFF"/>
                </a:solidFill>
                <a:cs typeface="Calibri Light"/>
              </a:rPr>
              <a:t>ORGANIZACIÓN</a:t>
            </a:r>
          </a:p>
        </p:txBody>
      </p:sp>
      <p:sp>
        <p:nvSpPr>
          <p:cNvPr id="49" name="Rectangle 48">
            <a:extLst>
              <a:ext uri="{FF2B5EF4-FFF2-40B4-BE49-F238E27FC236}">
                <a16:creationId xmlns="" xmlns:a16="http://schemas.microsoft.com/office/drawing/2014/main" id="{DB0D7DD0-1C67-4D4C-9E06-678233DB84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453478"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 xmlns:a16="http://schemas.microsoft.com/office/drawing/2014/main" id="{CFBFA290-414D-9EA6-45E6-3357EF20D7E8}"/>
              </a:ext>
            </a:extLst>
          </p:cNvPr>
          <p:cNvSpPr>
            <a:spLocks noGrp="1"/>
          </p:cNvSpPr>
          <p:nvPr>
            <p:ph sz="half" idx="1"/>
          </p:nvPr>
        </p:nvSpPr>
        <p:spPr>
          <a:xfrm>
            <a:off x="1513706" y="1128910"/>
            <a:ext cx="4578613" cy="5580226"/>
          </a:xfrm>
        </p:spPr>
        <p:txBody>
          <a:bodyPr vert="horz" lIns="91440" tIns="45720" rIns="91440" bIns="45720" rtlCol="0" anchor="t">
            <a:noAutofit/>
          </a:bodyPr>
          <a:lstStyle/>
          <a:p>
            <a:pPr marL="0" indent="0">
              <a:buNone/>
            </a:pPr>
            <a:r>
              <a:rPr lang="es-ES" sz="1600" dirty="0">
                <a:solidFill>
                  <a:srgbClr val="FFFFFF"/>
                </a:solidFill>
                <a:ea typeface="+mn-lt"/>
                <a:cs typeface="+mn-lt"/>
              </a:rPr>
              <a:t>CLASE 1</a:t>
            </a:r>
          </a:p>
          <a:p>
            <a:pPr marL="0" indent="0">
              <a:buNone/>
            </a:pPr>
            <a:r>
              <a:rPr lang="es-ES" sz="1600" dirty="0">
                <a:solidFill>
                  <a:srgbClr val="FFFFFF"/>
                </a:solidFill>
                <a:ea typeface="+mn-lt"/>
                <a:cs typeface="+mn-lt"/>
              </a:rPr>
              <a:t>Empezaremos haciendo una actividad de diagnóstico inicial.</a:t>
            </a:r>
          </a:p>
          <a:p>
            <a:pPr marL="0" indent="0">
              <a:buNone/>
            </a:pPr>
            <a:r>
              <a:rPr lang="es-ES" sz="1600" dirty="0">
                <a:solidFill>
                  <a:srgbClr val="FFFFFF"/>
                </a:solidFill>
                <a:ea typeface="+mn-lt"/>
                <a:cs typeface="+mn-lt"/>
              </a:rPr>
              <a:t>Actividad diagnóstico inicial unidad 1. Nube de palabras "¿ Qué es para ti la economía?</a:t>
            </a:r>
          </a:p>
          <a:p>
            <a:pPr marL="0" indent="0">
              <a:buNone/>
            </a:pPr>
            <a:r>
              <a:rPr lang="es-ES" sz="1600" dirty="0">
                <a:solidFill>
                  <a:srgbClr val="FFFFFF"/>
                </a:solidFill>
                <a:ea typeface="+mn-lt"/>
                <a:cs typeface="+mn-lt"/>
              </a:rPr>
              <a:t>- Explicación contenido “Qué es la</a:t>
            </a:r>
            <a:r>
              <a:rPr lang="es-ES" sz="1600" dirty="0">
                <a:solidFill>
                  <a:srgbClr val="FFFFFF"/>
                </a:solidFill>
                <a:latin typeface="Times"/>
                <a:cs typeface="Times"/>
              </a:rPr>
              <a:t> </a:t>
            </a:r>
            <a:r>
              <a:rPr lang="es-ES" sz="1600" dirty="0">
                <a:solidFill>
                  <a:srgbClr val="FFFFFF"/>
                </a:solidFill>
                <a:ea typeface="+mn-lt"/>
                <a:cs typeface="+mn-lt"/>
              </a:rPr>
              <a:t> economía” y “Recursos, bienes y necesidades” </a:t>
            </a:r>
          </a:p>
          <a:p>
            <a:pPr marL="0" indent="0">
              <a:buNone/>
            </a:pPr>
            <a:r>
              <a:rPr lang="es-ES" sz="1600" dirty="0">
                <a:solidFill>
                  <a:srgbClr val="FFFFFF"/>
                </a:solidFill>
                <a:ea typeface="+mn-lt"/>
                <a:cs typeface="+mn-lt"/>
              </a:rPr>
              <a:t> - Realización por parte de los alumnos del Ejercicio resuelto de clase 1. Clasificación de bienes, servicios y necesidades ) y corrección por parte del profesor/a.</a:t>
            </a:r>
            <a:endParaRPr lang="en-US" sz="1600" dirty="0">
              <a:solidFill>
                <a:srgbClr val="FFFFFF"/>
              </a:solidFill>
              <a:ea typeface="+mn-lt"/>
              <a:cs typeface="+mn-lt"/>
            </a:endParaRPr>
          </a:p>
          <a:p>
            <a:pPr marL="0" indent="0">
              <a:buNone/>
            </a:pPr>
            <a:r>
              <a:rPr lang="es-ES" sz="1600" dirty="0">
                <a:solidFill>
                  <a:srgbClr val="FFFFFF"/>
                </a:solidFill>
                <a:ea typeface="+mn-lt"/>
                <a:cs typeface="+mn-lt"/>
              </a:rPr>
              <a:t>- Posibles actividades propuestas:</a:t>
            </a:r>
            <a:r>
              <a:rPr lang="es-ES" sz="1600" dirty="0">
                <a:ea typeface="+mn-lt"/>
                <a:cs typeface="+mn-lt"/>
              </a:rPr>
              <a:t/>
            </a:r>
            <a:br>
              <a:rPr lang="es-ES" sz="1600" dirty="0">
                <a:ea typeface="+mn-lt"/>
                <a:cs typeface="+mn-lt"/>
              </a:rPr>
            </a:br>
            <a:endParaRPr lang="en-US" sz="1600">
              <a:solidFill>
                <a:srgbClr val="FFFFFF"/>
              </a:solidFill>
              <a:ea typeface="+mn-lt"/>
              <a:cs typeface="+mn-lt"/>
            </a:endParaRPr>
          </a:p>
          <a:p>
            <a:pPr marL="0" indent="0">
              <a:buNone/>
            </a:pPr>
            <a:r>
              <a:rPr lang="es-ES" sz="1600" dirty="0">
                <a:solidFill>
                  <a:srgbClr val="FFFFFF"/>
                </a:solidFill>
                <a:ea typeface="+mn-lt"/>
                <a:cs typeface="+mn-lt"/>
              </a:rPr>
              <a:t>Actividad 1. El recurso más escaso: el tiempo</a:t>
            </a:r>
            <a:endParaRPr lang="en-US" sz="1600" dirty="0">
              <a:solidFill>
                <a:srgbClr val="FFFFFF"/>
              </a:solidFill>
              <a:ea typeface="+mn-lt"/>
              <a:cs typeface="+mn-lt"/>
            </a:endParaRPr>
          </a:p>
          <a:p>
            <a:pPr marL="0" indent="0">
              <a:buNone/>
            </a:pPr>
            <a:r>
              <a:rPr lang="es-ES" sz="1600" dirty="0">
                <a:solidFill>
                  <a:srgbClr val="FFFFFF"/>
                </a:solidFill>
                <a:ea typeface="+mn-lt"/>
                <a:cs typeface="+mn-lt"/>
              </a:rPr>
              <a:t>Actividad 2. Viñeta: Los recursos de las personas</a:t>
            </a:r>
            <a:endParaRPr lang="en-US" sz="1600" dirty="0">
              <a:solidFill>
                <a:srgbClr val="FFFFFF"/>
              </a:solidFill>
              <a:ea typeface="+mn-lt"/>
              <a:cs typeface="+mn-lt"/>
            </a:endParaRPr>
          </a:p>
          <a:p>
            <a:pPr marL="0" indent="0">
              <a:buNone/>
            </a:pPr>
            <a:r>
              <a:rPr lang="es-ES" sz="1600" dirty="0">
                <a:solidFill>
                  <a:srgbClr val="FFFFFF"/>
                </a:solidFill>
                <a:ea typeface="+mn-lt"/>
                <a:cs typeface="+mn-lt"/>
              </a:rPr>
              <a:t>Actividad 3. El problema económico básico</a:t>
            </a:r>
            <a:endParaRPr lang="en-US" sz="1600" dirty="0">
              <a:solidFill>
                <a:srgbClr val="FFFFFF"/>
              </a:solidFill>
              <a:ea typeface="+mn-lt"/>
              <a:cs typeface="+mn-lt"/>
            </a:endParaRPr>
          </a:p>
          <a:p>
            <a:pPr marL="0" indent="0">
              <a:buNone/>
            </a:pPr>
            <a:r>
              <a:rPr lang="es-ES" sz="1600" dirty="0">
                <a:solidFill>
                  <a:srgbClr val="FFFFFF"/>
                </a:solidFill>
                <a:ea typeface="+mn-lt"/>
                <a:cs typeface="+mn-lt"/>
              </a:rPr>
              <a:t>Actividad 4. Bienes, recursos y necesidades.</a:t>
            </a:r>
            <a:endParaRPr lang="en-US" sz="1600" dirty="0">
              <a:solidFill>
                <a:srgbClr val="FFFFFF"/>
              </a:solidFill>
              <a:ea typeface="+mn-lt"/>
              <a:cs typeface="+mn-lt"/>
            </a:endParaRPr>
          </a:p>
          <a:p>
            <a:pPr marL="0" indent="0">
              <a:buNone/>
            </a:pPr>
            <a:endParaRPr lang="es-ES" sz="1600" dirty="0">
              <a:solidFill>
                <a:srgbClr val="FFFFFF"/>
              </a:solidFill>
              <a:cs typeface="Calibri"/>
            </a:endParaRPr>
          </a:p>
        </p:txBody>
      </p:sp>
      <p:sp>
        <p:nvSpPr>
          <p:cNvPr id="4" name="Marcador de contenido 3">
            <a:extLst>
              <a:ext uri="{FF2B5EF4-FFF2-40B4-BE49-F238E27FC236}">
                <a16:creationId xmlns="" xmlns:a16="http://schemas.microsoft.com/office/drawing/2014/main" id="{AA416A3B-F769-EC33-DF8A-CE5EDADA731A}"/>
              </a:ext>
            </a:extLst>
          </p:cNvPr>
          <p:cNvSpPr>
            <a:spLocks noGrp="1"/>
          </p:cNvSpPr>
          <p:nvPr>
            <p:ph sz="half" idx="2"/>
          </p:nvPr>
        </p:nvSpPr>
        <p:spPr>
          <a:xfrm>
            <a:off x="6570204" y="91353"/>
            <a:ext cx="5359322" cy="6759170"/>
          </a:xfrm>
        </p:spPr>
        <p:txBody>
          <a:bodyPr vert="horz" lIns="91440" tIns="45720" rIns="91440" bIns="45720" rtlCol="0">
            <a:normAutofit/>
          </a:bodyPr>
          <a:lstStyle/>
          <a:p>
            <a:pPr marL="0" indent="0">
              <a:buNone/>
            </a:pPr>
            <a:r>
              <a:rPr lang="es-ES" sz="2000" b="1">
                <a:ea typeface="+mn-lt"/>
                <a:cs typeface="+mn-lt"/>
              </a:rPr>
              <a:t>CLASE 2</a:t>
            </a:r>
            <a:endParaRPr lang="es-ES" sz="2000">
              <a:ea typeface="+mn-lt"/>
              <a:cs typeface="+mn-lt"/>
            </a:endParaRPr>
          </a:p>
          <a:p>
            <a:pPr marL="0" indent="0">
              <a:buNone/>
            </a:pPr>
            <a:r>
              <a:rPr lang="es-ES" sz="2000">
                <a:ea typeface="+mn-lt"/>
                <a:cs typeface="+mn-lt"/>
              </a:rPr>
              <a:t>- Explicación contenido "tipos de bienes y servicios"</a:t>
            </a:r>
            <a:endParaRPr lang="en-US" sz="2000">
              <a:ea typeface="+mn-lt"/>
              <a:cs typeface="+mn-lt"/>
            </a:endParaRPr>
          </a:p>
          <a:p>
            <a:pPr marL="0" indent="0">
              <a:buNone/>
            </a:pPr>
            <a:r>
              <a:rPr lang="es-ES" sz="2000">
                <a:ea typeface="+mn-lt"/>
                <a:cs typeface="+mn-lt"/>
              </a:rPr>
              <a:t>Realización por parte de los alumnos del Ejercicio resuelto de clase 2. Clasificación de bienes y servicios y corrección por parte del profesor/a</a:t>
            </a:r>
          </a:p>
          <a:p>
            <a:pPr marL="0" indent="0">
              <a:buNone/>
            </a:pPr>
            <a:r>
              <a:rPr lang="es-ES" sz="2000">
                <a:ea typeface="+mn-lt"/>
                <a:cs typeface="+mn-lt"/>
              </a:rPr>
              <a:t>- Posibles actividades propuestas:</a:t>
            </a:r>
            <a:br>
              <a:rPr lang="es-ES" sz="2000">
                <a:ea typeface="+mn-lt"/>
                <a:cs typeface="+mn-lt"/>
              </a:rPr>
            </a:br>
            <a:endParaRPr lang="en-US" sz="2000">
              <a:ea typeface="+mn-lt"/>
              <a:cs typeface="+mn-lt"/>
            </a:endParaRPr>
          </a:p>
          <a:p>
            <a:pPr marL="0" indent="0">
              <a:buNone/>
            </a:pPr>
            <a:r>
              <a:rPr lang="es-ES" sz="2000">
                <a:ea typeface="+mn-lt"/>
                <a:cs typeface="+mn-lt"/>
              </a:rPr>
              <a:t>Actividad 5. Indagar en los recursos más escasos del planeta.</a:t>
            </a:r>
            <a:endParaRPr lang="en-US" sz="2000">
              <a:ea typeface="+mn-lt"/>
              <a:cs typeface="+mn-lt"/>
            </a:endParaRPr>
          </a:p>
          <a:p>
            <a:pPr marL="0" indent="0">
              <a:buNone/>
            </a:pPr>
            <a:r>
              <a:rPr lang="es-ES" sz="2000">
                <a:ea typeface="+mn-lt"/>
                <a:cs typeface="+mn-lt"/>
              </a:rPr>
              <a:t>Actividad 6. Clasificación de bienes y servicios</a:t>
            </a:r>
            <a:endParaRPr lang="en-US" sz="2000">
              <a:ea typeface="+mn-lt"/>
              <a:cs typeface="+mn-lt"/>
            </a:endParaRPr>
          </a:p>
          <a:p>
            <a:pPr marL="0" indent="0">
              <a:buNone/>
            </a:pPr>
            <a:r>
              <a:rPr lang="es-ES" sz="2000">
                <a:ea typeface="+mn-lt"/>
                <a:cs typeface="+mn-lt"/>
              </a:rPr>
              <a:t>NOTA. Al acabar estas dos primeras sesiones, los alumnos ya tendrían conocimientos para hacer estas dos situaciones de aprendizaje que podríamos trabajar en el aula como situación de aprendizaje de los conceptos iniciales</a:t>
            </a:r>
            <a:br>
              <a:rPr lang="es-ES" sz="2000">
                <a:ea typeface="+mn-lt"/>
                <a:cs typeface="+mn-lt"/>
              </a:rPr>
            </a:br>
            <a:endParaRPr lang="en-US" sz="2000">
              <a:ea typeface="+mn-lt"/>
              <a:cs typeface="+mn-lt"/>
            </a:endParaRPr>
          </a:p>
          <a:p>
            <a:pPr marL="0" indent="0">
              <a:buNone/>
            </a:pPr>
            <a:r>
              <a:rPr lang="es-ES" sz="2000">
                <a:ea typeface="+mn-lt"/>
                <a:cs typeface="+mn-lt"/>
              </a:rPr>
              <a:t>RETO 1: El consumo responsable</a:t>
            </a:r>
            <a:endParaRPr lang="en-US" sz="2000">
              <a:ea typeface="+mn-lt"/>
              <a:cs typeface="+mn-lt"/>
            </a:endParaRPr>
          </a:p>
          <a:p>
            <a:pPr marL="0" indent="0">
              <a:buNone/>
            </a:pPr>
            <a:r>
              <a:rPr lang="es-ES" sz="2000" b="1">
                <a:ea typeface="+mn-lt"/>
                <a:cs typeface="+mn-lt"/>
              </a:rPr>
              <a:t>RETO 2: ¿Qué llevar a una isla desierta?</a:t>
            </a:r>
            <a:endParaRPr lang="en-US" sz="2000">
              <a:ea typeface="+mn-lt"/>
              <a:cs typeface="+mn-lt"/>
            </a:endParaRPr>
          </a:p>
          <a:p>
            <a:pPr marL="0" indent="0">
              <a:buNone/>
            </a:pPr>
            <a:endParaRPr lang="es-ES" sz="2000">
              <a:ea typeface="+mn-lt"/>
              <a:cs typeface="+mn-lt"/>
            </a:endParaRPr>
          </a:p>
          <a:p>
            <a:endParaRPr lang="es-ES" sz="2000">
              <a:cs typeface="Calibri"/>
            </a:endParaRPr>
          </a:p>
        </p:txBody>
      </p:sp>
    </p:spTree>
    <p:extLst>
      <p:ext uri="{BB962C8B-B14F-4D97-AF65-F5344CB8AC3E}">
        <p14:creationId xmlns:p14="http://schemas.microsoft.com/office/powerpoint/2010/main" val="1389386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 xmlns:a16="http://schemas.microsoft.com/office/drawing/2014/main" id="{C05CBC3C-2E5A-4839-8B9B-2E5A6ADF0F5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 xmlns:a16="http://schemas.microsoft.com/office/drawing/2014/main" id="{827FF362-FC97-4BF5-949B-D4ADFA26E4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ítulo 1">
            <a:extLst>
              <a:ext uri="{FF2B5EF4-FFF2-40B4-BE49-F238E27FC236}">
                <a16:creationId xmlns="" xmlns:a16="http://schemas.microsoft.com/office/drawing/2014/main" id="{9E58671C-0644-44FD-5DA7-0662EE2CBDC3}"/>
              </a:ext>
            </a:extLst>
          </p:cNvPr>
          <p:cNvSpPr>
            <a:spLocks noGrp="1"/>
          </p:cNvSpPr>
          <p:nvPr>
            <p:ph type="title"/>
          </p:nvPr>
        </p:nvSpPr>
        <p:spPr>
          <a:xfrm>
            <a:off x="841246" y="673770"/>
            <a:ext cx="3644489" cy="2414488"/>
          </a:xfrm>
        </p:spPr>
        <p:txBody>
          <a:bodyPr anchor="t">
            <a:normAutofit fontScale="90000"/>
          </a:bodyPr>
          <a:lstStyle/>
          <a:p>
            <a:r>
              <a:rPr lang="es-ES" sz="3800" b="1">
                <a:solidFill>
                  <a:srgbClr val="FFFFFF"/>
                </a:solidFill>
                <a:cs typeface="Calibri Light"/>
              </a:rPr>
              <a:t>Situación de aprendizaje: ¿Qué llevar a una isla desierta?</a:t>
            </a:r>
          </a:p>
        </p:txBody>
      </p:sp>
      <p:sp>
        <p:nvSpPr>
          <p:cNvPr id="3" name="Marcador de contenido 2">
            <a:extLst>
              <a:ext uri="{FF2B5EF4-FFF2-40B4-BE49-F238E27FC236}">
                <a16:creationId xmlns="" xmlns:a16="http://schemas.microsoft.com/office/drawing/2014/main" id="{010348FA-0A17-4BDC-8D0B-8F6BBDA1E2EF}"/>
              </a:ext>
            </a:extLst>
          </p:cNvPr>
          <p:cNvSpPr>
            <a:spLocks noGrp="1"/>
          </p:cNvSpPr>
          <p:nvPr>
            <p:ph idx="1"/>
          </p:nvPr>
        </p:nvSpPr>
        <p:spPr>
          <a:xfrm>
            <a:off x="5822830" y="77183"/>
            <a:ext cx="6088639" cy="6689250"/>
          </a:xfrm>
        </p:spPr>
        <p:txBody>
          <a:bodyPr vert="horz" lIns="91440" tIns="45720" rIns="91440" bIns="45720" rtlCol="0" anchor="t">
            <a:noAutofit/>
          </a:bodyPr>
          <a:lstStyle/>
          <a:p>
            <a:pPr marL="0" indent="0">
              <a:buNone/>
            </a:pPr>
            <a:r>
              <a:rPr lang="es-ES" sz="1600" dirty="0">
                <a:cs typeface="Calibri"/>
              </a:rPr>
              <a:t>Consiste en agrupar la clase primero en parejas, poniéndonos en el caso de que todos sufrimos un naufragio y llegamos a una isla desierta. De los objetos que hay en el barco, sólo podemos acceder a una lista de 28 que nos dan en una lista:</a:t>
            </a:r>
          </a:p>
          <a:p>
            <a:pPr marL="0" indent="0">
              <a:buNone/>
            </a:pPr>
            <a:r>
              <a:rPr lang="es-ES" sz="1600" dirty="0">
                <a:ea typeface="+mn-lt"/>
                <a:cs typeface="+mn-lt"/>
              </a:rPr>
              <a:t> </a:t>
            </a:r>
            <a:r>
              <a:rPr lang="es-ES" sz="1400" i="1" dirty="0">
                <a:ea typeface="+mn-lt"/>
                <a:cs typeface="+mn-lt"/>
              </a:rPr>
              <a:t>Una cuerda. Un machete. Cien rollos de papel higiénico. Una brújula. Dos mochilas. Diez botellas de bebidas alcohólicas. Una linterna. Tres mecheros. Diez cajas de cerillas. Veinte libros. Veinte latas de potaje en conserva. Una caña de pescar. Ropa de verano. Ropa de invierno. Dos mantas.  Un móvil con su cargador. Tres botes de champú. Una pistola y 50 balas. Un hacha. Un botiquín con medicamentos. Doscientos folios y treinta bolis. Treinta litros de agua. Diez tijeras. La cura contra el cáncer. Una sartén y dos cazuelas.  Dos arcos y 30 flechas. Diez balones de fútbol. Semillas variadas.</a:t>
            </a:r>
            <a:endParaRPr lang="es-ES" sz="1400" i="1">
              <a:cs typeface="Calibri"/>
            </a:endParaRPr>
          </a:p>
          <a:p>
            <a:pPr marL="0" indent="0">
              <a:buNone/>
            </a:pPr>
            <a:r>
              <a:rPr lang="es-ES" sz="1600" dirty="0">
                <a:ea typeface="+mn-lt"/>
                <a:cs typeface="+mn-lt"/>
              </a:rPr>
              <a:t>1.     </a:t>
            </a:r>
            <a:r>
              <a:rPr lang="es-ES" sz="1600" b="1" dirty="0">
                <a:ea typeface="+mn-lt"/>
                <a:cs typeface="+mn-lt"/>
              </a:rPr>
              <a:t>Agrupados en pareja tenéis 5 minutos </a:t>
            </a:r>
            <a:r>
              <a:rPr lang="es-ES" sz="1600" dirty="0">
                <a:ea typeface="+mn-lt"/>
                <a:cs typeface="+mn-lt"/>
              </a:rPr>
              <a:t>para decidir qué</a:t>
            </a:r>
            <a:r>
              <a:rPr lang="es-ES" sz="1600" b="1" dirty="0">
                <a:ea typeface="+mn-lt"/>
                <a:cs typeface="+mn-lt"/>
              </a:rPr>
              <a:t> 10 bienes </a:t>
            </a:r>
            <a:r>
              <a:rPr lang="es-ES" sz="1600" dirty="0">
                <a:ea typeface="+mn-lt"/>
                <a:cs typeface="+mn-lt"/>
              </a:rPr>
              <a:t>de los que tenéis en el barco os lleváis hacia la isla desierta, ordenándolas de mayor a menor importancia y justificando dicho orden.</a:t>
            </a:r>
            <a:endParaRPr lang="es-ES" sz="1600" dirty="0">
              <a:cs typeface="Calibri"/>
            </a:endParaRPr>
          </a:p>
          <a:p>
            <a:pPr marL="0" indent="0">
              <a:buNone/>
            </a:pPr>
            <a:r>
              <a:rPr lang="es-ES" sz="1600" dirty="0">
                <a:ea typeface="+mn-lt"/>
                <a:cs typeface="+mn-lt"/>
              </a:rPr>
              <a:t>2.     </a:t>
            </a:r>
            <a:r>
              <a:rPr lang="es-ES" sz="1600" b="1" dirty="0">
                <a:ea typeface="+mn-lt"/>
                <a:cs typeface="+mn-lt"/>
              </a:rPr>
              <a:t>Ahora agruparos las parejas de 3 en 3 </a:t>
            </a:r>
            <a:r>
              <a:rPr lang="es-ES" sz="1600" dirty="0">
                <a:ea typeface="+mn-lt"/>
                <a:cs typeface="+mn-lt"/>
              </a:rPr>
              <a:t>(es decir, grupo de 6 alumnos) y decidid de los objetos que pusisteis en el apartado anterior</a:t>
            </a:r>
            <a:r>
              <a:rPr lang="es-ES" sz="1600" b="1" dirty="0">
                <a:ea typeface="+mn-lt"/>
                <a:cs typeface="+mn-lt"/>
              </a:rPr>
              <a:t>, qué 5 bienes os lleváis </a:t>
            </a:r>
            <a:r>
              <a:rPr lang="es-ES" sz="1600" dirty="0">
                <a:ea typeface="+mn-lt"/>
                <a:cs typeface="+mn-lt"/>
              </a:rPr>
              <a:t>finalmente (os tenéis que poner de acuerdo todos los integrantes del grupo, convenciéndoos unos a otros).</a:t>
            </a:r>
            <a:endParaRPr lang="es-ES" sz="1600" dirty="0">
              <a:cs typeface="Calibri"/>
            </a:endParaRPr>
          </a:p>
          <a:p>
            <a:pPr marL="0" indent="0">
              <a:buNone/>
            </a:pPr>
            <a:r>
              <a:rPr lang="es-ES" sz="1600" dirty="0">
                <a:ea typeface="+mn-lt"/>
                <a:cs typeface="+mn-lt"/>
              </a:rPr>
              <a:t>3.     </a:t>
            </a:r>
            <a:r>
              <a:rPr lang="es-ES" sz="1600" b="1" dirty="0">
                <a:ea typeface="+mn-lt"/>
                <a:cs typeface="+mn-lt"/>
              </a:rPr>
              <a:t> Imagina que podéis llevaros un bien extra (por grupo) </a:t>
            </a:r>
            <a:r>
              <a:rPr lang="es-ES" sz="1600" dirty="0">
                <a:ea typeface="+mn-lt"/>
                <a:cs typeface="+mn-lt"/>
              </a:rPr>
              <a:t>que no estuviera en vuestro barco.</a:t>
            </a:r>
            <a:r>
              <a:rPr lang="es-ES" sz="1600" b="1" dirty="0">
                <a:ea typeface="+mn-lt"/>
                <a:cs typeface="+mn-lt"/>
              </a:rPr>
              <a:t> </a:t>
            </a:r>
            <a:r>
              <a:rPr lang="es-ES" sz="1600" dirty="0">
                <a:ea typeface="+mn-lt"/>
                <a:cs typeface="+mn-lt"/>
              </a:rPr>
              <a:t>Reflexionad sobre</a:t>
            </a:r>
            <a:r>
              <a:rPr lang="es-ES" sz="1600" b="1" dirty="0">
                <a:ea typeface="+mn-lt"/>
                <a:cs typeface="+mn-lt"/>
              </a:rPr>
              <a:t> qué bien elegiríais, ¿por qué?</a:t>
            </a:r>
            <a:endParaRPr lang="es-ES" sz="1600" dirty="0">
              <a:cs typeface="Calibri"/>
            </a:endParaRPr>
          </a:p>
          <a:p>
            <a:pPr marL="0" indent="0">
              <a:buNone/>
            </a:pPr>
            <a:r>
              <a:rPr lang="es-ES" sz="1600" dirty="0">
                <a:ea typeface="+mn-lt"/>
                <a:cs typeface="+mn-lt"/>
              </a:rPr>
              <a:t>4.     Compartid todos los grupos los resultados, incluyendo los bienes del apartado B y del C, y debatid hasta llegar a una lista común entre</a:t>
            </a:r>
            <a:r>
              <a:rPr lang="es-ES" sz="1600" b="1" dirty="0">
                <a:ea typeface="+mn-lt"/>
                <a:cs typeface="+mn-lt"/>
              </a:rPr>
              <a:t> toda la clase </a:t>
            </a:r>
            <a:r>
              <a:rPr lang="es-ES" sz="1600" dirty="0">
                <a:ea typeface="+mn-lt"/>
                <a:cs typeface="+mn-lt"/>
              </a:rPr>
              <a:t>de los</a:t>
            </a:r>
            <a:r>
              <a:rPr lang="es-ES" sz="1600" b="1" dirty="0">
                <a:ea typeface="+mn-lt"/>
                <a:cs typeface="+mn-lt"/>
              </a:rPr>
              <a:t> 4 bienes </a:t>
            </a:r>
            <a:r>
              <a:rPr lang="es-ES" sz="1600" dirty="0">
                <a:ea typeface="+mn-lt"/>
                <a:cs typeface="+mn-lt"/>
              </a:rPr>
              <a:t>que finalmente os llevaríais</a:t>
            </a:r>
            <a:r>
              <a:rPr lang="es-ES" sz="1600" b="1" dirty="0">
                <a:ea typeface="+mn-lt"/>
                <a:cs typeface="+mn-lt"/>
              </a:rPr>
              <a:t>.</a:t>
            </a:r>
            <a:endParaRPr lang="es-ES" sz="1600" dirty="0">
              <a:cs typeface="Calibri"/>
            </a:endParaRPr>
          </a:p>
          <a:p>
            <a:pPr marL="0" indent="0">
              <a:buNone/>
            </a:pPr>
            <a:r>
              <a:rPr lang="es-ES" sz="1600" dirty="0">
                <a:ea typeface="+mn-lt"/>
                <a:cs typeface="+mn-lt"/>
              </a:rPr>
              <a:t>5.     </a:t>
            </a:r>
            <a:r>
              <a:rPr lang="es-ES" sz="1600" b="1" dirty="0">
                <a:ea typeface="+mn-lt"/>
                <a:cs typeface="+mn-lt"/>
              </a:rPr>
              <a:t>¿Qué necesidad satisface cada uno de los bienes escogidos?</a:t>
            </a:r>
            <a:r>
              <a:rPr lang="es-ES" sz="1600" dirty="0">
                <a:ea typeface="+mn-lt"/>
                <a:cs typeface="+mn-lt"/>
              </a:rPr>
              <a:t>.</a:t>
            </a:r>
            <a:endParaRPr lang="es-ES" sz="1600" dirty="0">
              <a:cs typeface="Calibri"/>
            </a:endParaRPr>
          </a:p>
          <a:p>
            <a:pPr marL="0" indent="0">
              <a:buNone/>
            </a:pPr>
            <a:endParaRPr lang="es-ES" sz="1600" dirty="0">
              <a:cs typeface="Calibri"/>
            </a:endParaRPr>
          </a:p>
        </p:txBody>
      </p:sp>
    </p:spTree>
    <p:extLst>
      <p:ext uri="{BB962C8B-B14F-4D97-AF65-F5344CB8AC3E}">
        <p14:creationId xmlns:p14="http://schemas.microsoft.com/office/powerpoint/2010/main" val="344560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9B7AD9F6-8CE7-4299-8FC6-328F4DCD3FF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 xmlns:a16="http://schemas.microsoft.com/office/drawing/2014/main" id="{8715C537-0061-B8BB-F7BF-755BF9F180FF}"/>
              </a:ext>
            </a:extLst>
          </p:cNvPr>
          <p:cNvSpPr>
            <a:spLocks noGrp="1"/>
          </p:cNvSpPr>
          <p:nvPr>
            <p:ph type="title"/>
          </p:nvPr>
        </p:nvSpPr>
        <p:spPr>
          <a:xfrm>
            <a:off x="4654295" y="640080"/>
            <a:ext cx="7212925" cy="2265172"/>
          </a:xfrm>
        </p:spPr>
        <p:txBody>
          <a:bodyPr vert="horz" lIns="91440" tIns="45720" rIns="91440" bIns="45720" rtlCol="0" anchor="b">
            <a:normAutofit/>
          </a:bodyPr>
          <a:lstStyle/>
          <a:p>
            <a:r>
              <a:rPr lang="en-US" sz="5400" dirty="0"/>
              <a:t>TEMPORALIZACIÓN</a:t>
            </a:r>
          </a:p>
        </p:txBody>
      </p:sp>
      <p:sp>
        <p:nvSpPr>
          <p:cNvPr id="3" name="Marcador de contenido 2">
            <a:extLst>
              <a:ext uri="{FF2B5EF4-FFF2-40B4-BE49-F238E27FC236}">
                <a16:creationId xmlns="" xmlns:a16="http://schemas.microsoft.com/office/drawing/2014/main" id="{12FA83CD-82EE-03B1-6CD4-6D0302557C87}"/>
              </a:ext>
            </a:extLst>
          </p:cNvPr>
          <p:cNvSpPr>
            <a:spLocks noGrp="1"/>
          </p:cNvSpPr>
          <p:nvPr>
            <p:ph idx="1"/>
          </p:nvPr>
        </p:nvSpPr>
        <p:spPr>
          <a:xfrm>
            <a:off x="4654296" y="4636008"/>
            <a:ext cx="6894576" cy="1572768"/>
          </a:xfrm>
        </p:spPr>
        <p:txBody>
          <a:bodyPr vert="horz" lIns="91440" tIns="45720" rIns="91440" bIns="45720" rtlCol="0">
            <a:normAutofit/>
          </a:bodyPr>
          <a:lstStyle/>
          <a:p>
            <a:pPr marL="0" indent="0">
              <a:buNone/>
            </a:pPr>
            <a:r>
              <a:rPr lang="en-US" sz="2400"/>
              <a:t>1 sesión didáctica</a:t>
            </a:r>
          </a:p>
        </p:txBody>
      </p:sp>
      <p:pic>
        <p:nvPicPr>
          <p:cNvPr id="5" name="Picture 4" descr="Cabezal de bajo eléctrico">
            <a:extLst>
              <a:ext uri="{FF2B5EF4-FFF2-40B4-BE49-F238E27FC236}">
                <a16:creationId xmlns="" xmlns:a16="http://schemas.microsoft.com/office/drawing/2014/main" id="{57BD90F6-38A5-18BE-49F2-B00997F8229E}"/>
              </a:ext>
            </a:extLst>
          </p:cNvPr>
          <p:cNvPicPr>
            <a:picLocks noChangeAspect="1"/>
          </p:cNvPicPr>
          <p:nvPr/>
        </p:nvPicPr>
        <p:blipFill rotWithShape="1">
          <a:blip r:embed="rId2"/>
          <a:srcRect l="42262" r="18642" b="10"/>
          <a:stretch/>
        </p:blipFill>
        <p:spPr>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11" name="sketchy line">
            <a:extLst>
              <a:ext uri="{FF2B5EF4-FFF2-40B4-BE49-F238E27FC236}">
                <a16:creationId xmlns="" xmlns:a16="http://schemas.microsoft.com/office/drawing/2014/main" id="{82580482-BA80-420A-8A05-C58E97F26B2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54296" y="4409267"/>
            <a:ext cx="4242816" cy="18288"/>
          </a:xfrm>
          <a:custGeom>
            <a:avLst/>
            <a:gdLst>
              <a:gd name="connsiteX0" fmla="*/ 0 w 4242816"/>
              <a:gd name="connsiteY0" fmla="*/ 0 h 18288"/>
              <a:gd name="connsiteX1" fmla="*/ 690973 w 4242816"/>
              <a:gd name="connsiteY1" fmla="*/ 0 h 18288"/>
              <a:gd name="connsiteX2" fmla="*/ 1212233 w 4242816"/>
              <a:gd name="connsiteY2" fmla="*/ 0 h 18288"/>
              <a:gd name="connsiteX3" fmla="*/ 1860778 w 4242816"/>
              <a:gd name="connsiteY3" fmla="*/ 0 h 18288"/>
              <a:gd name="connsiteX4" fmla="*/ 2424466 w 4242816"/>
              <a:gd name="connsiteY4" fmla="*/ 0 h 18288"/>
              <a:gd name="connsiteX5" fmla="*/ 3115439 w 4242816"/>
              <a:gd name="connsiteY5" fmla="*/ 0 h 18288"/>
              <a:gd name="connsiteX6" fmla="*/ 3636699 w 4242816"/>
              <a:gd name="connsiteY6" fmla="*/ 0 h 18288"/>
              <a:gd name="connsiteX7" fmla="*/ 4242816 w 4242816"/>
              <a:gd name="connsiteY7" fmla="*/ 0 h 18288"/>
              <a:gd name="connsiteX8" fmla="*/ 4242816 w 4242816"/>
              <a:gd name="connsiteY8" fmla="*/ 18288 h 18288"/>
              <a:gd name="connsiteX9" fmla="*/ 3636699 w 4242816"/>
              <a:gd name="connsiteY9" fmla="*/ 18288 h 18288"/>
              <a:gd name="connsiteX10" fmla="*/ 3030583 w 4242816"/>
              <a:gd name="connsiteY10" fmla="*/ 18288 h 18288"/>
              <a:gd name="connsiteX11" fmla="*/ 2466894 w 4242816"/>
              <a:gd name="connsiteY11" fmla="*/ 18288 h 18288"/>
              <a:gd name="connsiteX12" fmla="*/ 1988062 w 4242816"/>
              <a:gd name="connsiteY12" fmla="*/ 18288 h 18288"/>
              <a:gd name="connsiteX13" fmla="*/ 1466802 w 4242816"/>
              <a:gd name="connsiteY13" fmla="*/ 18288 h 18288"/>
              <a:gd name="connsiteX14" fmla="*/ 860686 w 4242816"/>
              <a:gd name="connsiteY14" fmla="*/ 18288 h 18288"/>
              <a:gd name="connsiteX15" fmla="*/ 0 w 4242816"/>
              <a:gd name="connsiteY15" fmla="*/ 18288 h 18288"/>
              <a:gd name="connsiteX16" fmla="*/ 0 w 4242816"/>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9828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 xmlns:a16="http://schemas.microsoft.com/office/drawing/2014/main" id="{D42E4AA0-E5F9-5C02-C183-6CE644340844}"/>
              </a:ext>
            </a:extLst>
          </p:cNvPr>
          <p:cNvSpPr>
            <a:spLocks noGrp="1"/>
          </p:cNvSpPr>
          <p:nvPr>
            <p:ph type="title"/>
          </p:nvPr>
        </p:nvSpPr>
        <p:spPr>
          <a:xfrm>
            <a:off x="838200" y="365125"/>
            <a:ext cx="10515600" cy="1325563"/>
          </a:xfrm>
        </p:spPr>
        <p:txBody>
          <a:bodyPr>
            <a:normAutofit/>
          </a:bodyPr>
          <a:lstStyle/>
          <a:p>
            <a:r>
              <a:rPr lang="es-ES" sz="5400">
                <a:cs typeface="Calibri Light"/>
              </a:rPr>
              <a:t>EVALUACIÓN</a:t>
            </a:r>
            <a:endParaRPr lang="es-ES" sz="540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 xmlns:a16="http://schemas.microsoft.com/office/drawing/2014/main" id="{A31ED026-79B0-4780-04D7-0F2E6CB84BCC}"/>
              </a:ext>
            </a:extLst>
          </p:cNvPr>
          <p:cNvSpPr>
            <a:spLocks noGrp="1"/>
          </p:cNvSpPr>
          <p:nvPr>
            <p:ph idx="1"/>
          </p:nvPr>
        </p:nvSpPr>
        <p:spPr>
          <a:xfrm>
            <a:off x="838200" y="1929384"/>
            <a:ext cx="10515600" cy="4251960"/>
          </a:xfrm>
        </p:spPr>
        <p:txBody>
          <a:bodyPr vert="horz" lIns="91440" tIns="45720" rIns="91440" bIns="45720" rtlCol="0" anchor="t">
            <a:normAutofit fontScale="92500" lnSpcReduction="10000"/>
          </a:bodyPr>
          <a:lstStyle/>
          <a:p>
            <a:pPr marL="0" indent="0">
              <a:buNone/>
            </a:pPr>
            <a:r>
              <a:rPr lang="es-ES" sz="2400" dirty="0">
                <a:ea typeface="+mn-lt"/>
                <a:cs typeface="+mn-lt"/>
              </a:rPr>
              <a:t>1.1.  Comprender la realidad económica actual, analizando la repercusión de las decisiones adoptadas en el ámbito económico, valorando los procesos de integración económica y estableciendo comparaciones sobre las soluciones alternativas que ofrecen los distintos sistemas.  </a:t>
            </a:r>
            <a:endParaRPr lang="es-ES" sz="2400" dirty="0">
              <a:cs typeface="Calibri"/>
            </a:endParaRPr>
          </a:p>
          <a:p>
            <a:pPr marL="0" indent="0">
              <a:buNone/>
            </a:pPr>
            <a:endParaRPr lang="es-ES" sz="2400" dirty="0">
              <a:ea typeface="+mn-lt"/>
              <a:cs typeface="+mn-lt"/>
            </a:endParaRPr>
          </a:p>
          <a:p>
            <a:pPr marL="0" indent="0">
              <a:buNone/>
            </a:pPr>
            <a:r>
              <a:rPr lang="es-ES" sz="2400" dirty="0">
                <a:ea typeface="+mn-lt"/>
                <a:cs typeface="+mn-lt"/>
              </a:rPr>
              <a:t>1.2.  Comprender el problema de la escasez identificando los motivos y comparando, de manera justificada, diferentes estrategias económicas de resolución del mismo.  </a:t>
            </a:r>
            <a:endParaRPr lang="es-ES" sz="2400" dirty="0">
              <a:cs typeface="Calibri" panose="020F0502020204030204"/>
            </a:endParaRPr>
          </a:p>
          <a:p>
            <a:pPr marL="0" indent="0">
              <a:buNone/>
            </a:pPr>
            <a:endParaRPr lang="es-ES" sz="2400" dirty="0">
              <a:ea typeface="+mn-lt"/>
              <a:cs typeface="+mn-lt"/>
            </a:endParaRPr>
          </a:p>
          <a:p>
            <a:pPr marL="0" indent="0">
              <a:buNone/>
            </a:pPr>
            <a:r>
              <a:rPr lang="es-ES" sz="2400" dirty="0">
                <a:ea typeface="+mn-lt"/>
                <a:cs typeface="+mn-lt"/>
              </a:rPr>
              <a:t>1.3.  Conocer los procesos que intervienen en la toma de las decisiones económicas, analizando el impacto que tienen en la sociedad.  </a:t>
            </a:r>
            <a:endParaRPr lang="es-ES" sz="2400" dirty="0">
              <a:cs typeface="Calibri"/>
            </a:endParaRPr>
          </a:p>
          <a:p>
            <a:endParaRPr lang="es-ES" sz="2400" dirty="0">
              <a:cs typeface="Calibri"/>
            </a:endParaRPr>
          </a:p>
        </p:txBody>
      </p:sp>
    </p:spTree>
    <p:extLst>
      <p:ext uri="{BB962C8B-B14F-4D97-AF65-F5344CB8AC3E}">
        <p14:creationId xmlns:p14="http://schemas.microsoft.com/office/powerpoint/2010/main" val="376958007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145</Words>
  <Application>Microsoft Macintosh PowerPoint</Application>
  <PresentationFormat>Custom</PresentationFormat>
  <Paragraphs>50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Tema de Office</vt:lpstr>
      <vt:lpstr>¿QUÉ LLEVAR A UNA ISLA DESIERTA?</vt:lpstr>
      <vt:lpstr>INTRODUCCIÓN</vt:lpstr>
      <vt:lpstr>OBJETIVOS</vt:lpstr>
      <vt:lpstr>ORGANIZACIÓN</vt:lpstr>
      <vt:lpstr>Situación de aprendizaje: ¿Qué llevar a una isla desierta?</vt:lpstr>
      <vt:lpstr>TEMPORALIZACIÓN</vt:lpstr>
      <vt:lpstr>EVALUACIÓN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cp:lastModifiedBy>Mamen Carbajo Bejarano</cp:lastModifiedBy>
  <cp:revision>465</cp:revision>
  <dcterms:created xsi:type="dcterms:W3CDTF">2023-10-18T11:44:17Z</dcterms:created>
  <dcterms:modified xsi:type="dcterms:W3CDTF">2023-10-22T20:39:53Z</dcterms:modified>
</cp:coreProperties>
</file>