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4630400" cy="8229600"/>
  <p:notesSz cx="8229600" cy="146304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Geist" panose="020B0604020202020204" charset="0"/>
      <p:regular r:id="rId1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8495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48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52393"/>
            <a:ext cx="11341298" cy="1417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150"/>
              </a:lnSpc>
              <a:buNone/>
            </a:pPr>
            <a:r>
              <a:rPr lang="en-US" sz="89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The Passive Voice</a:t>
            </a:r>
            <a:endParaRPr lang="en-US" sz="8900" dirty="0"/>
          </a:p>
        </p:txBody>
      </p:sp>
      <p:sp>
        <p:nvSpPr>
          <p:cNvPr id="3" name="Text 1"/>
          <p:cNvSpPr/>
          <p:nvPr/>
        </p:nvSpPr>
        <p:spPr>
          <a:xfrm>
            <a:off x="793790" y="4710232"/>
            <a:ext cx="4687014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ADVANCED C LEVEL</a:t>
            </a:r>
            <a:endParaRPr lang="en-US" sz="3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3043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277672"/>
            <a:ext cx="980718" cy="343614"/>
          </a:xfrm>
          <a:prstGeom prst="roundRect">
            <a:avLst>
              <a:gd name="adj" fmla="val 40400"/>
            </a:avLst>
          </a:prstGeom>
          <a:solidFill>
            <a:srgbClr val="CCFFEF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9399" y="3372326"/>
            <a:ext cx="154186" cy="15418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40619" y="3335417"/>
            <a:ext cx="518279" cy="228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FOCUS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793790" y="3686770"/>
            <a:ext cx="5901214" cy="602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When to Use the Passive</a:t>
            </a:r>
            <a:endParaRPr lang="en-US" sz="3750" dirty="0"/>
          </a:p>
        </p:txBody>
      </p:sp>
      <p:sp>
        <p:nvSpPr>
          <p:cNvPr id="7" name="Shape 3"/>
          <p:cNvSpPr/>
          <p:nvPr/>
        </p:nvSpPr>
        <p:spPr>
          <a:xfrm>
            <a:off x="793790" y="4534972"/>
            <a:ext cx="4238387" cy="1468993"/>
          </a:xfrm>
          <a:prstGeom prst="roundRect">
            <a:avLst>
              <a:gd name="adj" fmla="val 1181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94172" y="4735354"/>
            <a:ext cx="3596640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Unknown or Irrelevant Agent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994172" y="5134808"/>
            <a:ext cx="3837623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bank was robbed yesterday.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94172" y="5518309"/>
            <a:ext cx="3837623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Emphasizes the event, not who did it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196007" y="4534972"/>
            <a:ext cx="4238387" cy="1468993"/>
          </a:xfrm>
          <a:prstGeom prst="roundRect">
            <a:avLst>
              <a:gd name="adj" fmla="val 1181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396389" y="4735354"/>
            <a:ext cx="3405902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Formal &amp; Academic Writing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5396389" y="5134808"/>
            <a:ext cx="3837623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This issue will be discussed later.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5396389" y="5518309"/>
            <a:ext cx="3837623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Creates professional, objective tone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9598223" y="4534972"/>
            <a:ext cx="4238387" cy="1468993"/>
          </a:xfrm>
          <a:prstGeom prst="roundRect">
            <a:avLst>
              <a:gd name="adj" fmla="val 1181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798606" y="4735354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Creating Distance</a:t>
            </a:r>
            <a:endParaRPr lang="en-US" sz="1850" dirty="0"/>
          </a:p>
        </p:txBody>
      </p:sp>
      <p:sp>
        <p:nvSpPr>
          <p:cNvPr id="17" name="Text 13"/>
          <p:cNvSpPr/>
          <p:nvPr/>
        </p:nvSpPr>
        <p:spPr>
          <a:xfrm>
            <a:off x="9798606" y="5134808"/>
            <a:ext cx="3837623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All complaints will be taken seriously.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9798606" y="5518309"/>
            <a:ext cx="3837623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Reduces personal responsibility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793790" y="6188273"/>
            <a:ext cx="13042821" cy="1173599"/>
          </a:xfrm>
          <a:prstGeom prst="roundRect">
            <a:avLst>
              <a:gd name="adj" fmla="val 14786"/>
            </a:avLst>
          </a:prstGeom>
          <a:solidFill>
            <a:srgbClr val="B3FFE7"/>
          </a:solidFill>
          <a:ln/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552" y="6466165"/>
            <a:ext cx="240983" cy="192762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20297" y="6400205"/>
            <a:ext cx="12223552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Adding the Agent:</a:t>
            </a:r>
            <a:r>
              <a:rPr lang="en-US" sz="1500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Use </a:t>
            </a:r>
            <a:r>
              <a:rPr lang="en-US" sz="1500" b="1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BY</a:t>
            </a:r>
            <a:r>
              <a:rPr lang="en-US" sz="1500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+ agent when relevant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1420297" y="6832878"/>
            <a:ext cx="12223552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Lord of the Rings was filmed in New Zealand </a:t>
            </a:r>
            <a:r>
              <a:rPr lang="en-US" sz="1500" b="1" i="1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by Peter Jackson</a:t>
            </a:r>
            <a:r>
              <a:rPr lang="en-US" sz="1500" i="1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680204"/>
            <a:ext cx="1040963" cy="259318"/>
          </a:xfrm>
          <a:prstGeom prst="roundRect">
            <a:avLst>
              <a:gd name="adj" fmla="val 40936"/>
            </a:avLst>
          </a:prstGeom>
          <a:noFill/>
          <a:ln w="7620">
            <a:solidFill>
              <a:srgbClr val="006747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754" y="750927"/>
            <a:ext cx="117872" cy="1178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66562" y="731996"/>
            <a:ext cx="672227" cy="155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006747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STRUCTURE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793790" y="977741"/>
            <a:ext cx="4574977" cy="460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How to Form the Passive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793790" y="1582222"/>
            <a:ext cx="13042821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Formula:</a:t>
            </a:r>
            <a:r>
              <a:rPr lang="en-US" sz="11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TO BE (appropriate tense) + PAST PARTICIPLE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7307580" y="1884521"/>
            <a:ext cx="15240" cy="4854535"/>
          </a:xfrm>
          <a:prstGeom prst="roundRect">
            <a:avLst>
              <a:gd name="adj" fmla="val 870696"/>
            </a:avLst>
          </a:prstGeom>
          <a:solidFill>
            <a:srgbClr val="B7D5CA"/>
          </a:solidFill>
          <a:ln/>
        </p:spPr>
      </p:sp>
      <p:sp>
        <p:nvSpPr>
          <p:cNvPr id="8" name="Shape 5"/>
          <p:cNvSpPr/>
          <p:nvPr/>
        </p:nvSpPr>
        <p:spPr>
          <a:xfrm>
            <a:off x="6722388" y="2042755"/>
            <a:ext cx="442198" cy="15240"/>
          </a:xfrm>
          <a:prstGeom prst="roundRect">
            <a:avLst>
              <a:gd name="adj" fmla="val 870696"/>
            </a:avLst>
          </a:prstGeom>
          <a:solidFill>
            <a:srgbClr val="B7D5CA"/>
          </a:solidFill>
          <a:ln/>
        </p:spPr>
      </p:sp>
      <p:sp>
        <p:nvSpPr>
          <p:cNvPr id="9" name="Shape 6"/>
          <p:cNvSpPr/>
          <p:nvPr/>
        </p:nvSpPr>
        <p:spPr>
          <a:xfrm>
            <a:off x="7149346" y="1884521"/>
            <a:ext cx="331708" cy="331708"/>
          </a:xfrm>
          <a:prstGeom prst="roundRect">
            <a:avLst>
              <a:gd name="adj" fmla="val 40003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204650" y="1912203"/>
            <a:ext cx="22109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7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1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4735116" y="1935123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Present Simple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93790" y="2222897"/>
            <a:ext cx="5784294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Films </a:t>
            </a:r>
            <a:r>
              <a:rPr lang="en-US" sz="11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are made</a:t>
            </a: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with little money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465814" y="2824043"/>
            <a:ext cx="442198" cy="15240"/>
          </a:xfrm>
          <a:prstGeom prst="roundRect">
            <a:avLst>
              <a:gd name="adj" fmla="val 870696"/>
            </a:avLst>
          </a:prstGeom>
          <a:solidFill>
            <a:srgbClr val="B7D5CA"/>
          </a:solidFill>
          <a:ln/>
        </p:spPr>
      </p:sp>
      <p:sp>
        <p:nvSpPr>
          <p:cNvPr id="14" name="Shape 11"/>
          <p:cNvSpPr/>
          <p:nvPr/>
        </p:nvSpPr>
        <p:spPr>
          <a:xfrm>
            <a:off x="7149346" y="2665809"/>
            <a:ext cx="331708" cy="331708"/>
          </a:xfrm>
          <a:prstGeom prst="roundRect">
            <a:avLst>
              <a:gd name="adj" fmla="val 40003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04650" y="2693491"/>
            <a:ext cx="22109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7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2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8052316" y="2716411"/>
            <a:ext cx="1847850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Present Continuous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8052316" y="3004185"/>
            <a:ext cx="5784294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Game of Thrones </a:t>
            </a:r>
            <a:r>
              <a:rPr lang="en-US" sz="11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is being shot</a:t>
            </a: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in Seville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722388" y="3534847"/>
            <a:ext cx="442198" cy="15240"/>
          </a:xfrm>
          <a:prstGeom prst="roundRect">
            <a:avLst>
              <a:gd name="adj" fmla="val 870696"/>
            </a:avLst>
          </a:prstGeom>
          <a:solidFill>
            <a:srgbClr val="B7D5CA"/>
          </a:solidFill>
          <a:ln/>
        </p:spPr>
      </p:sp>
      <p:sp>
        <p:nvSpPr>
          <p:cNvPr id="19" name="Shape 16"/>
          <p:cNvSpPr/>
          <p:nvPr/>
        </p:nvSpPr>
        <p:spPr>
          <a:xfrm>
            <a:off x="7149346" y="3376613"/>
            <a:ext cx="331708" cy="331708"/>
          </a:xfrm>
          <a:prstGeom prst="roundRect">
            <a:avLst>
              <a:gd name="adj" fmla="val 40003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204650" y="3404295"/>
            <a:ext cx="22109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7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3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4735116" y="3427214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Past Simple</a:t>
            </a:r>
            <a:endParaRPr lang="en-US" sz="1450" dirty="0"/>
          </a:p>
        </p:txBody>
      </p:sp>
      <p:sp>
        <p:nvSpPr>
          <p:cNvPr id="22" name="Text 19"/>
          <p:cNvSpPr/>
          <p:nvPr/>
        </p:nvSpPr>
        <p:spPr>
          <a:xfrm>
            <a:off x="793790" y="3714988"/>
            <a:ext cx="5784294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Several people </a:t>
            </a:r>
            <a:r>
              <a:rPr lang="en-US" sz="11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were killed</a:t>
            </a: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yesterday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7465814" y="4245650"/>
            <a:ext cx="442198" cy="15240"/>
          </a:xfrm>
          <a:prstGeom prst="roundRect">
            <a:avLst>
              <a:gd name="adj" fmla="val 870696"/>
            </a:avLst>
          </a:prstGeom>
          <a:solidFill>
            <a:srgbClr val="B7D5CA"/>
          </a:solidFill>
          <a:ln/>
        </p:spPr>
      </p:sp>
      <p:sp>
        <p:nvSpPr>
          <p:cNvPr id="24" name="Shape 21"/>
          <p:cNvSpPr/>
          <p:nvPr/>
        </p:nvSpPr>
        <p:spPr>
          <a:xfrm>
            <a:off x="7149346" y="4087416"/>
            <a:ext cx="331708" cy="331708"/>
          </a:xfrm>
          <a:prstGeom prst="roundRect">
            <a:avLst>
              <a:gd name="adj" fmla="val 40003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204650" y="4115098"/>
            <a:ext cx="22109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7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4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8052316" y="4138017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Past Continuous</a:t>
            </a:r>
            <a:endParaRPr lang="en-US" sz="1450" dirty="0"/>
          </a:p>
        </p:txBody>
      </p:sp>
      <p:sp>
        <p:nvSpPr>
          <p:cNvPr id="27" name="Text 24"/>
          <p:cNvSpPr/>
          <p:nvPr/>
        </p:nvSpPr>
        <p:spPr>
          <a:xfrm>
            <a:off x="8052316" y="4425791"/>
            <a:ext cx="5784294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film </a:t>
            </a:r>
            <a:r>
              <a:rPr lang="en-US" sz="11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was being made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722388" y="4956453"/>
            <a:ext cx="442198" cy="15240"/>
          </a:xfrm>
          <a:prstGeom prst="roundRect">
            <a:avLst>
              <a:gd name="adj" fmla="val 870696"/>
            </a:avLst>
          </a:prstGeom>
          <a:solidFill>
            <a:srgbClr val="B7D5CA"/>
          </a:solidFill>
          <a:ln/>
        </p:spPr>
      </p:sp>
      <p:sp>
        <p:nvSpPr>
          <p:cNvPr id="29" name="Shape 26"/>
          <p:cNvSpPr/>
          <p:nvPr/>
        </p:nvSpPr>
        <p:spPr>
          <a:xfrm>
            <a:off x="7149346" y="4798219"/>
            <a:ext cx="331708" cy="331708"/>
          </a:xfrm>
          <a:prstGeom prst="roundRect">
            <a:avLst>
              <a:gd name="adj" fmla="val 40003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04650" y="4825901"/>
            <a:ext cx="22109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7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5</a:t>
            </a:r>
            <a:endParaRPr lang="en-US" sz="1700" dirty="0"/>
          </a:p>
        </p:txBody>
      </p:sp>
      <p:sp>
        <p:nvSpPr>
          <p:cNvPr id="31" name="Text 28"/>
          <p:cNvSpPr/>
          <p:nvPr/>
        </p:nvSpPr>
        <p:spPr>
          <a:xfrm>
            <a:off x="4735116" y="4848820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Present Perfect</a:t>
            </a:r>
            <a:endParaRPr lang="en-US" sz="1450" dirty="0"/>
          </a:p>
        </p:txBody>
      </p:sp>
      <p:sp>
        <p:nvSpPr>
          <p:cNvPr id="32" name="Text 29"/>
          <p:cNvSpPr/>
          <p:nvPr/>
        </p:nvSpPr>
        <p:spPr>
          <a:xfrm>
            <a:off x="793790" y="5136594"/>
            <a:ext cx="5784294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My car </a:t>
            </a:r>
            <a:r>
              <a:rPr lang="en-US" sz="11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has never been stolen</a:t>
            </a:r>
            <a:endParaRPr lang="en-US" sz="1150" dirty="0"/>
          </a:p>
        </p:txBody>
      </p:sp>
      <p:sp>
        <p:nvSpPr>
          <p:cNvPr id="33" name="Shape 30"/>
          <p:cNvSpPr/>
          <p:nvPr/>
        </p:nvSpPr>
        <p:spPr>
          <a:xfrm>
            <a:off x="7465814" y="5667256"/>
            <a:ext cx="442198" cy="15240"/>
          </a:xfrm>
          <a:prstGeom prst="roundRect">
            <a:avLst>
              <a:gd name="adj" fmla="val 870696"/>
            </a:avLst>
          </a:prstGeom>
          <a:solidFill>
            <a:srgbClr val="B7D5CA"/>
          </a:solidFill>
          <a:ln/>
        </p:spPr>
      </p:sp>
      <p:sp>
        <p:nvSpPr>
          <p:cNvPr id="34" name="Shape 31"/>
          <p:cNvSpPr/>
          <p:nvPr/>
        </p:nvSpPr>
        <p:spPr>
          <a:xfrm>
            <a:off x="7149346" y="5509022"/>
            <a:ext cx="331708" cy="331708"/>
          </a:xfrm>
          <a:prstGeom prst="roundRect">
            <a:avLst>
              <a:gd name="adj" fmla="val 40003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204650" y="5536704"/>
            <a:ext cx="22109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7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6</a:t>
            </a:r>
            <a:endParaRPr lang="en-US" sz="1700" dirty="0"/>
          </a:p>
        </p:txBody>
      </p:sp>
      <p:sp>
        <p:nvSpPr>
          <p:cNvPr id="36" name="Text 33"/>
          <p:cNvSpPr/>
          <p:nvPr/>
        </p:nvSpPr>
        <p:spPr>
          <a:xfrm>
            <a:off x="8052316" y="5559623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Future Simple</a:t>
            </a:r>
            <a:endParaRPr lang="en-US" sz="1450" dirty="0"/>
          </a:p>
        </p:txBody>
      </p:sp>
      <p:sp>
        <p:nvSpPr>
          <p:cNvPr id="37" name="Text 34"/>
          <p:cNvSpPr/>
          <p:nvPr/>
        </p:nvSpPr>
        <p:spPr>
          <a:xfrm>
            <a:off x="8052316" y="5847398"/>
            <a:ext cx="5784294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You </a:t>
            </a:r>
            <a:r>
              <a:rPr lang="en-US" sz="11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will be killed</a:t>
            </a: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tomorrow</a:t>
            </a:r>
            <a:endParaRPr lang="en-US" sz="1150" dirty="0"/>
          </a:p>
        </p:txBody>
      </p:sp>
      <p:sp>
        <p:nvSpPr>
          <p:cNvPr id="38" name="Text 35"/>
          <p:cNvSpPr/>
          <p:nvPr/>
        </p:nvSpPr>
        <p:spPr>
          <a:xfrm>
            <a:off x="793790" y="6942534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Infinitive</a:t>
            </a:r>
            <a:endParaRPr lang="en-US" sz="1450" dirty="0"/>
          </a:p>
        </p:txBody>
      </p:sp>
      <p:sp>
        <p:nvSpPr>
          <p:cNvPr id="39" name="Text 36"/>
          <p:cNvSpPr/>
          <p:nvPr/>
        </p:nvSpPr>
        <p:spPr>
          <a:xfrm>
            <a:off x="793790" y="7268647"/>
            <a:ext cx="6341626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He has </a:t>
            </a:r>
            <a:r>
              <a:rPr lang="en-US" sz="11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to be killed</a:t>
            </a:r>
            <a:endParaRPr lang="en-US" sz="1150" dirty="0"/>
          </a:p>
        </p:txBody>
      </p:sp>
      <p:sp>
        <p:nvSpPr>
          <p:cNvPr id="40" name="Text 37"/>
          <p:cNvSpPr/>
          <p:nvPr/>
        </p:nvSpPr>
        <p:spPr>
          <a:xfrm>
            <a:off x="7502604" y="6942534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Gerund</a:t>
            </a:r>
            <a:endParaRPr lang="en-US" sz="1450" dirty="0"/>
          </a:p>
        </p:txBody>
      </p:sp>
      <p:sp>
        <p:nvSpPr>
          <p:cNvPr id="41" name="Text 38"/>
          <p:cNvSpPr/>
          <p:nvPr/>
        </p:nvSpPr>
        <p:spPr>
          <a:xfrm>
            <a:off x="7502604" y="7268647"/>
            <a:ext cx="6341626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Avoid </a:t>
            </a:r>
            <a:r>
              <a:rPr lang="en-US" sz="11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being sent</a:t>
            </a:r>
            <a:r>
              <a:rPr lang="en-US" sz="11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to jail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646271"/>
            <a:ext cx="968454" cy="317778"/>
          </a:xfrm>
          <a:prstGeom prst="roundRect">
            <a:avLst>
              <a:gd name="adj" fmla="val 41115"/>
            </a:avLst>
          </a:prstGeom>
          <a:solidFill>
            <a:srgbClr val="CCFFEF"/>
          </a:solidFill>
          <a:ln/>
        </p:spPr>
      </p:sp>
      <p:sp>
        <p:nvSpPr>
          <p:cNvPr id="4" name="Text 1"/>
          <p:cNvSpPr/>
          <p:nvPr/>
        </p:nvSpPr>
        <p:spPr>
          <a:xfrm>
            <a:off x="902613" y="700683"/>
            <a:ext cx="750808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KEY RULES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93790" y="1022033"/>
            <a:ext cx="555736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Special Passive Features</a:t>
            </a:r>
            <a:endParaRPr lang="en-US" sz="3550" dirty="0"/>
          </a:p>
        </p:txBody>
      </p:sp>
      <p:sp>
        <p:nvSpPr>
          <p:cNvPr id="6" name="Shape 3"/>
          <p:cNvSpPr/>
          <p:nvPr/>
        </p:nvSpPr>
        <p:spPr>
          <a:xfrm>
            <a:off x="793790" y="1806654"/>
            <a:ext cx="7556421" cy="1664256"/>
          </a:xfrm>
          <a:prstGeom prst="roundRect">
            <a:avLst>
              <a:gd name="adj" fmla="val 6593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70930" y="1806654"/>
            <a:ext cx="91440" cy="1664256"/>
          </a:xfrm>
          <a:prstGeom prst="roundRect">
            <a:avLst>
              <a:gd name="adj" fmla="val 178605"/>
            </a:avLst>
          </a:prstGeom>
          <a:solidFill>
            <a:srgbClr val="006747"/>
          </a:solidFill>
          <a:ln/>
        </p:spPr>
      </p:sp>
      <p:sp>
        <p:nvSpPr>
          <p:cNvPr id="8" name="Text 5"/>
          <p:cNvSpPr/>
          <p:nvPr/>
        </p:nvSpPr>
        <p:spPr>
          <a:xfrm>
            <a:off x="1066681" y="2010966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The Agent (BY)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066681" y="2381488"/>
            <a:ext cx="70792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Only when necessary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66681" y="2693432"/>
            <a:ext cx="70792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Omit with pronouns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066681" y="3005376"/>
            <a:ext cx="70792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Omit when obvious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93790" y="3616047"/>
            <a:ext cx="7556421" cy="1736884"/>
          </a:xfrm>
          <a:prstGeom prst="roundRect">
            <a:avLst>
              <a:gd name="adj" fmla="val 6318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70930" y="3616047"/>
            <a:ext cx="91440" cy="1736884"/>
          </a:xfrm>
          <a:prstGeom prst="roundRect">
            <a:avLst>
              <a:gd name="adj" fmla="val 178605"/>
            </a:avLst>
          </a:prstGeom>
          <a:solidFill>
            <a:srgbClr val="006747"/>
          </a:solidFill>
          <a:ln/>
        </p:spPr>
      </p:sp>
      <p:sp>
        <p:nvSpPr>
          <p:cNvPr id="14" name="Text 11"/>
          <p:cNvSpPr/>
          <p:nvPr/>
        </p:nvSpPr>
        <p:spPr>
          <a:xfrm>
            <a:off x="1066681" y="3820358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Two-Object Verbs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1066681" y="4190881"/>
            <a:ext cx="70792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Verbs like </a:t>
            </a: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give, send, tell, show, teach</a:t>
            </a: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have two passive forms: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066681" y="4539139"/>
            <a:ext cx="70792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✓ </a:t>
            </a: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was given money</a:t>
            </a: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(more common)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066681" y="4887397"/>
            <a:ext cx="70792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✓ </a:t>
            </a: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Money was given to me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793790" y="5498068"/>
            <a:ext cx="7556421" cy="2085142"/>
          </a:xfrm>
          <a:prstGeom prst="roundRect">
            <a:avLst>
              <a:gd name="adj" fmla="val 5262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70930" y="5498068"/>
            <a:ext cx="91440" cy="2085142"/>
          </a:xfrm>
          <a:prstGeom prst="roundRect">
            <a:avLst>
              <a:gd name="adj" fmla="val 178605"/>
            </a:avLst>
          </a:prstGeom>
          <a:solidFill>
            <a:srgbClr val="006747"/>
          </a:solidFill>
          <a:ln/>
        </p:spPr>
      </p:sp>
      <p:sp>
        <p:nvSpPr>
          <p:cNvPr id="20" name="Text 17"/>
          <p:cNvSpPr/>
          <p:nvPr/>
        </p:nvSpPr>
        <p:spPr>
          <a:xfrm>
            <a:off x="1066681" y="5702379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Infinitive Changes</a:t>
            </a:r>
            <a:endParaRPr lang="en-US" sz="1750" dirty="0"/>
          </a:p>
        </p:txBody>
      </p:sp>
      <p:sp>
        <p:nvSpPr>
          <p:cNvPr id="21" name="Text 18"/>
          <p:cNvSpPr/>
          <p:nvPr/>
        </p:nvSpPr>
        <p:spPr>
          <a:xfrm>
            <a:off x="1066681" y="6072902"/>
            <a:ext cx="70792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Verbs like </a:t>
            </a: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make, see, help, hear</a:t>
            </a: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: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066681" y="6421160"/>
            <a:ext cx="70792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Active: without TO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1066681" y="6769418"/>
            <a:ext cx="70792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Passive: </a:t>
            </a:r>
            <a:r>
              <a:rPr lang="en-US" sz="14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with TO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066681" y="7117675"/>
            <a:ext cx="707921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We were made </a:t>
            </a:r>
            <a:r>
              <a:rPr lang="en-US" sz="14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to decide</a:t>
            </a: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what book to read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742831"/>
            <a:ext cx="1323618" cy="333018"/>
          </a:xfrm>
          <a:prstGeom prst="roundRect">
            <a:avLst>
              <a:gd name="adj" fmla="val 39233"/>
            </a:avLst>
          </a:prstGeom>
          <a:noFill/>
          <a:ln w="7620">
            <a:solidFill>
              <a:srgbClr val="006747"/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233" y="836771"/>
            <a:ext cx="145137" cy="14513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27879" y="804863"/>
            <a:ext cx="873085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006747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NEWS STYLE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793790" y="1133832"/>
            <a:ext cx="541674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Distancing Facts: Part 1</a:t>
            </a:r>
            <a:endParaRPr lang="en-US" sz="3550" dirty="0"/>
          </a:p>
        </p:txBody>
      </p:sp>
      <p:sp>
        <p:nvSpPr>
          <p:cNvPr id="7" name="Text 3"/>
          <p:cNvSpPr/>
          <p:nvPr/>
        </p:nvSpPr>
        <p:spPr>
          <a:xfrm>
            <a:off x="793790" y="1918454"/>
            <a:ext cx="7556421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Structures for news reports to create impersonal, objective tone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793790" y="2342912"/>
            <a:ext cx="7556421" cy="1699379"/>
          </a:xfrm>
          <a:prstGeom prst="roundRect">
            <a:avLst>
              <a:gd name="adj" fmla="val 9610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982861" y="2531983"/>
            <a:ext cx="544354" cy="544354"/>
          </a:xfrm>
          <a:prstGeom prst="roundRect">
            <a:avLst>
              <a:gd name="adj" fmla="val 16796213"/>
            </a:avLst>
          </a:prstGeom>
          <a:solidFill>
            <a:srgbClr val="006747"/>
          </a:solidFill>
          <a:ln/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2523" y="2681645"/>
            <a:ext cx="244912" cy="24491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82861" y="3221474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Direct Passive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982861" y="3591997"/>
            <a:ext cx="717827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Many people </a:t>
            </a:r>
            <a:r>
              <a:rPr lang="en-US" sz="14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are robbed</a:t>
            </a: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on the underground at Christmas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793790" y="4187428"/>
            <a:ext cx="7556421" cy="1699379"/>
          </a:xfrm>
          <a:prstGeom prst="roundRect">
            <a:avLst>
              <a:gd name="adj" fmla="val 9610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982861" y="4376499"/>
            <a:ext cx="544354" cy="544354"/>
          </a:xfrm>
          <a:prstGeom prst="roundRect">
            <a:avLst>
              <a:gd name="adj" fmla="val 16796213"/>
            </a:avLst>
          </a:prstGeom>
          <a:solidFill>
            <a:srgbClr val="006747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2523" y="4526161"/>
            <a:ext cx="244912" cy="24491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82861" y="5065990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IT + Passive + THAT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982861" y="5436513"/>
            <a:ext cx="717827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Common verbs: </a:t>
            </a: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believe, think, say, report, expect, suggest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1065967" y="6213277"/>
            <a:ext cx="7284244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Examples:</a:t>
            </a:r>
            <a:endParaRPr lang="en-US" sz="1400" dirty="0"/>
          </a:p>
        </p:txBody>
      </p:sp>
      <p:sp>
        <p:nvSpPr>
          <p:cNvPr id="19" name="Text 13"/>
          <p:cNvSpPr/>
          <p:nvPr/>
        </p:nvSpPr>
        <p:spPr>
          <a:xfrm>
            <a:off x="1065967" y="6637734"/>
            <a:ext cx="7284244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It is believed</a:t>
            </a: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that Donald Trump is depressed.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1065967" y="7062192"/>
            <a:ext cx="7284244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It is said</a:t>
            </a: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that the teacher drank too much at the party.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793790" y="6050042"/>
            <a:ext cx="22860" cy="1436608"/>
          </a:xfrm>
          <a:prstGeom prst="rect">
            <a:avLst/>
          </a:prstGeom>
          <a:solidFill>
            <a:srgbClr val="006747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742831"/>
            <a:ext cx="1323618" cy="333018"/>
          </a:xfrm>
          <a:prstGeom prst="roundRect">
            <a:avLst>
              <a:gd name="adj" fmla="val 39233"/>
            </a:avLst>
          </a:prstGeom>
          <a:noFill/>
          <a:ln w="7620">
            <a:solidFill>
              <a:srgbClr val="006747"/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233" y="836771"/>
            <a:ext cx="145137" cy="14513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27879" y="804863"/>
            <a:ext cx="873085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00" dirty="0">
                <a:solidFill>
                  <a:srgbClr val="006747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NEWS STYLE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793790" y="1133832"/>
            <a:ext cx="541674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Avoiding the passive</a:t>
            </a:r>
            <a:endParaRPr lang="en-US" sz="3550" dirty="0"/>
          </a:p>
        </p:txBody>
      </p:sp>
      <p:sp>
        <p:nvSpPr>
          <p:cNvPr id="7" name="Text 3"/>
          <p:cNvSpPr/>
          <p:nvPr/>
        </p:nvSpPr>
        <p:spPr>
          <a:xfrm>
            <a:off x="793790" y="1918454"/>
            <a:ext cx="7556421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793790" y="2342912"/>
            <a:ext cx="7556421" cy="1699379"/>
          </a:xfrm>
          <a:prstGeom prst="roundRect">
            <a:avLst>
              <a:gd name="adj" fmla="val 9610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2523" y="2681645"/>
            <a:ext cx="244912" cy="24491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65967" y="2595806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Not use for Future Continuous, Present Perfect or Past Perfect Continuous</a:t>
            </a:r>
          </a:p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Alternatives include using some expressions with prepositions under/in:</a:t>
            </a:r>
          </a:p>
          <a:p>
            <a:pPr marL="0" indent="0" algn="l">
              <a:lnSpc>
                <a:spcPts val="2200"/>
              </a:lnSpc>
              <a:buNone/>
            </a:pPr>
            <a:r>
              <a:rPr lang="en-US" sz="1400" i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Under discussion, under investigation, under construction, in progress</a:t>
            </a:r>
          </a:p>
          <a:p>
            <a:pPr marL="0" indent="0" algn="l">
              <a:lnSpc>
                <a:spcPts val="2200"/>
              </a:lnSpc>
              <a:buNone/>
            </a:pP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982861" y="3591997"/>
            <a:ext cx="717827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whole issue is under investigation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721161" y="4165431"/>
            <a:ext cx="7556421" cy="1699379"/>
          </a:xfrm>
          <a:prstGeom prst="roundRect">
            <a:avLst>
              <a:gd name="adj" fmla="val 9610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sp>
        <p:nvSpPr>
          <p:cNvPr id="16" name="Text 10"/>
          <p:cNvSpPr/>
          <p:nvPr/>
        </p:nvSpPr>
        <p:spPr>
          <a:xfrm>
            <a:off x="983278" y="4317361"/>
            <a:ext cx="2268260" cy="33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Use of a Noun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910233" y="4753898"/>
            <a:ext cx="7178278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50"/>
              </a:lnSpc>
            </a:pPr>
            <a:r>
              <a:rPr lang="en-US" sz="1400" i="1" dirty="0"/>
              <a:t>The proposal was rejected by the council.</a:t>
            </a:r>
            <a:br>
              <a:rPr lang="en-US" sz="1400" dirty="0"/>
            </a:br>
            <a:r>
              <a:rPr lang="en-US" sz="1400" dirty="0"/>
              <a:t>→ </a:t>
            </a:r>
            <a:r>
              <a:rPr lang="en-US" sz="1400" b="1" dirty="0" err="1"/>
              <a:t>Nominalisation</a:t>
            </a:r>
            <a:r>
              <a:rPr lang="en-US" sz="1400" b="1" dirty="0"/>
              <a:t>:</a:t>
            </a:r>
            <a:r>
              <a:rPr lang="en-US" sz="1400" dirty="0"/>
              <a:t> </a:t>
            </a:r>
            <a:r>
              <a:rPr lang="en-US" sz="1400" i="1" dirty="0"/>
              <a:t>The council's </a:t>
            </a:r>
            <a:r>
              <a:rPr lang="en-US" sz="1400" b="1" i="1" dirty="0"/>
              <a:t>rejection of the proposal</a:t>
            </a:r>
            <a:r>
              <a:rPr lang="en-US" sz="1400" i="1" dirty="0"/>
              <a:t> caused considerable controversy.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1065967" y="6213277"/>
            <a:ext cx="7284244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400" dirty="0"/>
          </a:p>
        </p:txBody>
      </p:sp>
      <p:sp>
        <p:nvSpPr>
          <p:cNvPr id="19" name="Text 13"/>
          <p:cNvSpPr/>
          <p:nvPr/>
        </p:nvSpPr>
        <p:spPr>
          <a:xfrm>
            <a:off x="1065967" y="6637734"/>
            <a:ext cx="7284244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1065967" y="7062192"/>
            <a:ext cx="7284244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.</a:t>
            </a:r>
            <a:endParaRPr lang="en-US" sz="1400" dirty="0"/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A1DD4521-C4B9-4FD8-BBC2-D27B4A2DB00E}"/>
              </a:ext>
            </a:extLst>
          </p:cNvPr>
          <p:cNvSpPr/>
          <p:nvPr/>
        </p:nvSpPr>
        <p:spPr>
          <a:xfrm>
            <a:off x="910233" y="5343917"/>
            <a:ext cx="2268260" cy="334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i="1" dirty="0">
                <a:solidFill>
                  <a:srgbClr val="4B4A4A"/>
                </a:solidFill>
                <a:ea typeface="Noto Serif SC Bold" pitchFamily="34" charset="-122"/>
                <a:cs typeface="Noto Serif SC Bold" pitchFamily="34" charset="-120"/>
              </a:rPr>
              <a:t>The teacher was criticized for his decision</a:t>
            </a:r>
          </a:p>
          <a:p>
            <a:pPr>
              <a:lnSpc>
                <a:spcPts val="2200"/>
              </a:lnSpc>
            </a:pPr>
            <a:r>
              <a:rPr lang="en-US" sz="1400" dirty="0"/>
              <a:t>→ </a:t>
            </a:r>
            <a:r>
              <a:rPr lang="en-US" sz="1400" b="1" dirty="0" err="1"/>
              <a:t>Nominalisation</a:t>
            </a:r>
            <a:r>
              <a:rPr lang="en-US" sz="1400" b="1" dirty="0"/>
              <a:t>: </a:t>
            </a:r>
            <a:r>
              <a:rPr lang="en-US" sz="1400" i="1" dirty="0"/>
              <a:t>the teacher’s decision </a:t>
            </a:r>
            <a:r>
              <a:rPr lang="en-US" sz="1400" b="1" i="1" dirty="0"/>
              <a:t>attracted widespread criticism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057116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796171"/>
            <a:ext cx="1650325" cy="441484"/>
          </a:xfrm>
          <a:prstGeom prst="roundRect">
            <a:avLst>
              <a:gd name="adj" fmla="val 36993"/>
            </a:avLst>
          </a:prstGeom>
          <a:noFill/>
          <a:ln w="7620">
            <a:solidFill>
              <a:srgbClr val="006747"/>
            </a:solidFill>
            <a:prstDash val="solid"/>
          </a:ln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7498" y="926187"/>
            <a:ext cx="181451" cy="18145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09675" y="871776"/>
            <a:ext cx="1090732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6747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NEWS STYLE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793790" y="1328380"/>
            <a:ext cx="677203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Distancing Facts: Part 2</a:t>
            </a:r>
            <a:endParaRPr lang="en-US" sz="4450" dirty="0"/>
          </a:p>
        </p:txBody>
      </p:sp>
      <p:sp>
        <p:nvSpPr>
          <p:cNvPr id="7" name="Text 3"/>
          <p:cNvSpPr/>
          <p:nvPr/>
        </p:nvSpPr>
        <p:spPr>
          <a:xfrm>
            <a:off x="793790" y="2377321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Noto Serif SC Light" pitchFamily="34" charset="0"/>
                <a:ea typeface="Noto Serif SC Light" pitchFamily="34" charset="-122"/>
                <a:cs typeface="Noto Serif SC Light" pitchFamily="34" charset="-120"/>
              </a:rPr>
              <a:t>01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793790" y="2732365"/>
            <a:ext cx="3664744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9" name="Text 5"/>
          <p:cNvSpPr/>
          <p:nvPr/>
        </p:nvSpPr>
        <p:spPr>
          <a:xfrm>
            <a:off x="793790" y="29066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Present Reference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793790" y="3397091"/>
            <a:ext cx="36647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Subject + passive verb + </a:t>
            </a:r>
            <a:r>
              <a:rPr lang="en-US" sz="17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TO infinitive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793790" y="4258985"/>
            <a:ext cx="36647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Donald Trump </a:t>
            </a:r>
            <a:r>
              <a:rPr lang="en-US" sz="17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is believed to be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depressed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4685348" y="2377321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Noto Serif SC Light" pitchFamily="34" charset="0"/>
                <a:ea typeface="Noto Serif SC Light" pitchFamily="34" charset="-122"/>
                <a:cs typeface="Noto Serif SC Light" pitchFamily="34" charset="-120"/>
              </a:rPr>
              <a:t>02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4685348" y="2732365"/>
            <a:ext cx="3664863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4" name="Text 10"/>
          <p:cNvSpPr/>
          <p:nvPr/>
        </p:nvSpPr>
        <p:spPr>
          <a:xfrm>
            <a:off x="4685348" y="29066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Future Reference</a:t>
            </a:r>
            <a:endParaRPr lang="en-US" sz="2200" dirty="0"/>
          </a:p>
        </p:txBody>
      </p:sp>
      <p:sp>
        <p:nvSpPr>
          <p:cNvPr id="15" name="Text 11"/>
          <p:cNvSpPr/>
          <p:nvPr/>
        </p:nvSpPr>
        <p:spPr>
          <a:xfrm>
            <a:off x="4685348" y="3397091"/>
            <a:ext cx="36648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Use with 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expect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for future meaning</a:t>
            </a:r>
            <a:endParaRPr lang="en-US" sz="1750" dirty="0"/>
          </a:p>
        </p:txBody>
      </p:sp>
      <p:sp>
        <p:nvSpPr>
          <p:cNvPr id="16" name="Text 12"/>
          <p:cNvSpPr/>
          <p:nvPr/>
        </p:nvSpPr>
        <p:spPr>
          <a:xfrm>
            <a:off x="4685348" y="3896082"/>
            <a:ext cx="36648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David Bisbal </a:t>
            </a:r>
            <a:r>
              <a:rPr lang="en-US" sz="17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is expected to win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"The Voice"</a:t>
            </a:r>
            <a:endParaRPr lang="en-US" sz="1750" dirty="0"/>
          </a:p>
        </p:txBody>
      </p:sp>
      <p:sp>
        <p:nvSpPr>
          <p:cNvPr id="17" name="Text 13"/>
          <p:cNvSpPr/>
          <p:nvPr/>
        </p:nvSpPr>
        <p:spPr>
          <a:xfrm>
            <a:off x="793790" y="5381625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Noto Serif SC Light" pitchFamily="34" charset="0"/>
                <a:ea typeface="Noto Serif SC Light" pitchFamily="34" charset="-122"/>
                <a:cs typeface="Noto Serif SC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8" name="Shape 14"/>
          <p:cNvSpPr/>
          <p:nvPr/>
        </p:nvSpPr>
        <p:spPr>
          <a:xfrm>
            <a:off x="793790" y="5736669"/>
            <a:ext cx="7556421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9" name="Text 15"/>
          <p:cNvSpPr/>
          <p:nvPr/>
        </p:nvSpPr>
        <p:spPr>
          <a:xfrm>
            <a:off x="793790" y="591097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Past Reference</a:t>
            </a:r>
            <a:endParaRPr lang="en-US" sz="2200" dirty="0"/>
          </a:p>
        </p:txBody>
      </p:sp>
      <p:sp>
        <p:nvSpPr>
          <p:cNvPr id="20" name="Text 16"/>
          <p:cNvSpPr/>
          <p:nvPr/>
        </p:nvSpPr>
        <p:spPr>
          <a:xfrm>
            <a:off x="793790" y="640139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Subject + passive verb + </a:t>
            </a:r>
            <a:r>
              <a:rPr lang="en-US" sz="17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TO HAVE + past participle</a:t>
            </a:r>
            <a:endParaRPr lang="en-US" sz="1750" dirty="0"/>
          </a:p>
        </p:txBody>
      </p:sp>
      <p:sp>
        <p:nvSpPr>
          <p:cNvPr id="21" name="Text 17"/>
          <p:cNvSpPr/>
          <p:nvPr/>
        </p:nvSpPr>
        <p:spPr>
          <a:xfrm>
            <a:off x="793790" y="6900386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teacher </a:t>
            </a:r>
            <a:r>
              <a:rPr lang="en-US" sz="17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is said to have drunk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very much at the party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690324"/>
            <a:ext cx="1496378" cy="426244"/>
          </a:xfrm>
          <a:prstGeom prst="roundRect">
            <a:avLst>
              <a:gd name="adj" fmla="val 38315"/>
            </a:avLst>
          </a:prstGeom>
          <a:solidFill>
            <a:srgbClr val="CCFFE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9878" y="812721"/>
            <a:ext cx="181451" cy="18145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02055" y="758309"/>
            <a:ext cx="952024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ADVANCED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93790" y="1207294"/>
            <a:ext cx="571238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The Causative Form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793790" y="225623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HAVE/GET + Object + Past Participle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287428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When someone does something for us (or to us)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93790" y="3492341"/>
            <a:ext cx="4196358" cy="2221230"/>
          </a:xfrm>
          <a:prstGeom prst="roundRect">
            <a:avLst>
              <a:gd name="adj" fmla="val 9191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51084" y="37496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Arranged Service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051084" y="4240054"/>
            <a:ext cx="3681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</a:t>
            </a:r>
            <a:r>
              <a:rPr lang="en-US" sz="17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had my hair cut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yesterday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5216962" y="3492341"/>
            <a:ext cx="4196358" cy="2221230"/>
          </a:xfrm>
          <a:prstGeom prst="roundRect">
            <a:avLst>
              <a:gd name="adj" fmla="val 9191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74256" y="3749635"/>
            <a:ext cx="33381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Unpleasant Experience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474256" y="4240054"/>
            <a:ext cx="3681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We </a:t>
            </a:r>
            <a:r>
              <a:rPr lang="en-US" sz="1750" b="1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had our car stolen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last week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9640133" y="3492341"/>
            <a:ext cx="4196358" cy="2221230"/>
          </a:xfrm>
          <a:prstGeom prst="roundRect">
            <a:avLst>
              <a:gd name="adj" fmla="val 9191"/>
            </a:avLst>
          </a:prstGeom>
          <a:solidFill>
            <a:srgbClr val="E5F9F2">
              <a:alpha val="95000"/>
            </a:srgbClr>
          </a:solidFill>
          <a:ln w="30480">
            <a:solidFill>
              <a:srgbClr val="B7D5C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897427" y="3749635"/>
            <a:ext cx="368177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GET + Person + TO Infinitive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9897427" y="4594384"/>
            <a:ext cx="3681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Persuade someone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9897427" y="5093375"/>
            <a:ext cx="3681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got him to help me</a:t>
            </a:r>
            <a:endParaRPr lang="en-US" sz="1750" dirty="0"/>
          </a:p>
        </p:txBody>
      </p:sp>
      <p:sp>
        <p:nvSpPr>
          <p:cNvPr id="18" name="Shape 15"/>
          <p:cNvSpPr/>
          <p:nvPr/>
        </p:nvSpPr>
        <p:spPr>
          <a:xfrm>
            <a:off x="763310" y="5938242"/>
            <a:ext cx="60960" cy="1631513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9" name="Text 16"/>
          <p:cNvSpPr/>
          <p:nvPr/>
        </p:nvSpPr>
        <p:spPr>
          <a:xfrm>
            <a:off x="1081564" y="5968722"/>
            <a:ext cx="387084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HAVE + Person + Bare Infinitive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081564" y="6813471"/>
            <a:ext cx="387084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Give instructions: 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I'll have my assistant call you</a:t>
            </a:r>
            <a:endParaRPr lang="en-US" sz="1750" dirty="0"/>
          </a:p>
        </p:txBody>
      </p:sp>
      <p:sp>
        <p:nvSpPr>
          <p:cNvPr id="21" name="Shape 18"/>
          <p:cNvSpPr/>
          <p:nvPr/>
        </p:nvSpPr>
        <p:spPr>
          <a:xfrm>
            <a:off x="5205413" y="5938242"/>
            <a:ext cx="60960" cy="1631513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22" name="Text 19"/>
          <p:cNvSpPr/>
          <p:nvPr/>
        </p:nvSpPr>
        <p:spPr>
          <a:xfrm>
            <a:off x="5523667" y="5968722"/>
            <a:ext cx="387084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WANT/NEED + Object + Past Participle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523667" y="6813471"/>
            <a:ext cx="387084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Indicate desired action: 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need this done by Friday</a:t>
            </a:r>
            <a:endParaRPr lang="en-US" sz="1750" dirty="0"/>
          </a:p>
        </p:txBody>
      </p:sp>
      <p:sp>
        <p:nvSpPr>
          <p:cNvPr id="24" name="Shape 21"/>
          <p:cNvSpPr/>
          <p:nvPr/>
        </p:nvSpPr>
        <p:spPr>
          <a:xfrm>
            <a:off x="9647515" y="5938242"/>
            <a:ext cx="60960" cy="1631513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25" name="Text 22"/>
          <p:cNvSpPr/>
          <p:nvPr/>
        </p:nvSpPr>
        <p:spPr>
          <a:xfrm>
            <a:off x="9965769" y="5968722"/>
            <a:ext cx="387084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WON'T HAVE + Object + Participle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9965769" y="6813471"/>
            <a:ext cx="387084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Will not allow: </a:t>
            </a:r>
            <a:r>
              <a:rPr lang="en-US" sz="1750" i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 won't have you speaking to me like that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586</Words>
  <Application>Microsoft Office PowerPoint</Application>
  <PresentationFormat>Personalizado</PresentationFormat>
  <Paragraphs>115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Noto Serif SC Light</vt:lpstr>
      <vt:lpstr>Calibri</vt:lpstr>
      <vt:lpstr>Arial</vt:lpstr>
      <vt:lpstr>Geist</vt:lpstr>
      <vt:lpstr>Noto Serif SC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lastModifiedBy>Cebreiros Alvarez, Ramiro</cp:lastModifiedBy>
  <cp:revision>3</cp:revision>
  <dcterms:created xsi:type="dcterms:W3CDTF">2026-01-22T17:35:09Z</dcterms:created>
  <dcterms:modified xsi:type="dcterms:W3CDTF">2026-10-02T09:48:30Z</dcterms:modified>
</cp:coreProperties>
</file>