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4" r:id="rId1"/>
  </p:sldMasterIdLst>
  <p:notesMasterIdLst>
    <p:notesMasterId r:id="rId15"/>
  </p:notesMasterIdLst>
  <p:sldIdLst>
    <p:sldId id="256" r:id="rId2"/>
    <p:sldId id="259" r:id="rId3"/>
    <p:sldId id="260" r:id="rId4"/>
    <p:sldId id="258" r:id="rId5"/>
    <p:sldId id="264" r:id="rId6"/>
    <p:sldId id="268" r:id="rId7"/>
    <p:sldId id="263" r:id="rId8"/>
    <p:sldId id="265" r:id="rId9"/>
    <p:sldId id="267" r:id="rId10"/>
    <p:sldId id="269" r:id="rId11"/>
    <p:sldId id="266" r:id="rId12"/>
    <p:sldId id="261" r:id="rId13"/>
    <p:sldId id="270" r:id="rId14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47FC45-E938-4099-B1CE-AAF218D2CB3D}" type="datetimeFigureOut">
              <a:rPr lang="es-ES" smtClean="0"/>
              <a:t>21/05/2020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4AB463-AB73-492D-A592-C9215E967693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ítulo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7" name="16 Subtítulo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30" name="2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44A6A-EE6C-4B0C-A706-E512069333B6}" type="datetimeFigureOut">
              <a:rPr lang="es-ES" smtClean="0"/>
              <a:t>21/05/2020</a:t>
            </a:fld>
            <a:endParaRPr lang="es-ES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918BB-A388-46E0-B302-06D4DF8B0183}" type="slidenum">
              <a:rPr lang="es-ES" smtClean="0"/>
              <a:t>‹Nº›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44A6A-EE6C-4B0C-A706-E512069333B6}" type="datetimeFigureOut">
              <a:rPr lang="es-ES" smtClean="0"/>
              <a:t>21/05/2020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918BB-A388-46E0-B302-06D4DF8B0183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44A6A-EE6C-4B0C-A706-E512069333B6}" type="datetimeFigureOut">
              <a:rPr lang="es-ES" smtClean="0"/>
              <a:t>21/05/2020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918BB-A388-46E0-B302-06D4DF8B0183}" type="slidenum">
              <a:rPr lang="es-ES" smtClean="0"/>
              <a:t>‹Nº›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44A6A-EE6C-4B0C-A706-E512069333B6}" type="datetimeFigureOut">
              <a:rPr lang="es-ES" smtClean="0"/>
              <a:t>21/05/2020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918BB-A388-46E0-B302-06D4DF8B0183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44A6A-EE6C-4B0C-A706-E512069333B6}" type="datetimeFigureOut">
              <a:rPr lang="es-ES" smtClean="0"/>
              <a:t>21/05/2020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918BB-A388-46E0-B302-06D4DF8B0183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44A6A-EE6C-4B0C-A706-E512069333B6}" type="datetimeFigureOut">
              <a:rPr lang="es-ES" smtClean="0"/>
              <a:t>21/05/2020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918BB-A388-46E0-B302-06D4DF8B0183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44A6A-EE6C-4B0C-A706-E512069333B6}" type="datetimeFigureOut">
              <a:rPr lang="es-ES" smtClean="0"/>
              <a:t>21/05/2020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918BB-A388-46E0-B302-06D4DF8B0183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44A6A-EE6C-4B0C-A706-E512069333B6}" type="datetimeFigureOut">
              <a:rPr lang="es-ES" smtClean="0"/>
              <a:t>21/05/2020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918BB-A388-46E0-B302-06D4DF8B0183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ortar y redondear rectángulo de esquina sencilla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Triángulo rectángulo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44A6A-EE6C-4B0C-A706-E512069333B6}" type="datetimeFigureOut">
              <a:rPr lang="es-ES" smtClean="0"/>
              <a:t>21/05/2020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2CB918BB-A388-46E0-B302-06D4DF8B0183}" type="slidenum">
              <a:rPr lang="es-ES" smtClean="0"/>
              <a:t>‹Nº›</a:t>
            </a:fld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10" name="9 Forma libre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10 Forma libre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44A6A-EE6C-4B0C-A706-E512069333B6}" type="datetimeFigureOut">
              <a:rPr lang="es-ES" smtClean="0"/>
              <a:t>21/05/2020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918BB-A388-46E0-B302-06D4DF8B0183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44A6A-EE6C-4B0C-A706-E512069333B6}" type="datetimeFigureOut">
              <a:rPr lang="es-ES" smtClean="0"/>
              <a:t>21/05/2020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918BB-A388-46E0-B302-06D4DF8B0183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Forma libre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7 Forma libre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8 Marcador de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0" name="29 Marcador de texto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3D44A6A-EE6C-4B0C-A706-E512069333B6}" type="datetimeFigureOut">
              <a:rPr lang="es-ES" smtClean="0"/>
              <a:t>21/05/2020</a:t>
            </a:fld>
            <a:endParaRPr lang="es-ES"/>
          </a:p>
        </p:txBody>
      </p:sp>
      <p:sp>
        <p:nvSpPr>
          <p:cNvPr id="22" name="21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CB918BB-A388-46E0-B302-06D4DF8B0183}" type="slidenum">
              <a:rPr lang="es-ES" smtClean="0"/>
              <a:t>‹Nº›</a:t>
            </a:fld>
            <a:endParaRPr lang="es-ES"/>
          </a:p>
        </p:txBody>
      </p:sp>
      <p:grpSp>
        <p:nvGrpSpPr>
          <p:cNvPr id="2" name="1 Grupo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11 Forma libre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12 Forma libre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www.osi.es/sites/default/files/actualidad/blog/2017/Febrero/20170223_01.png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si.es/sites/default/files/actualidad/blog/2017/Septiembre/infografia-lo-que-no-debes-hacer-v02.png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aGggJPdW6MQ&amp;feature=youtu.be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si.es/sites/default/files/actualidad/blog/infografia_m14_v2.png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osi.es/sites/default/files/actualidad/blog/2017/Septiembre/infografia-lo-que-no-debes-hacer-v02.png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s://www.osi.es/es/guia-de-privacidad-y-seguridad-en-internet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mq3M3H1cb0s&amp;feature=youtu.be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si.es/sites/default/files/docs/datospersonales.pdf" TargetMode="Externa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si.es/sites/default/files/docs/redessociales.pdf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42844" y="785794"/>
            <a:ext cx="8786842" cy="3643338"/>
          </a:xfrm>
        </p:spPr>
        <p:txBody>
          <a:bodyPr>
            <a:noAutofit/>
          </a:bodyPr>
          <a:lstStyle/>
          <a:p>
            <a:pPr algn="ctr"/>
            <a:r>
              <a:rPr lang="es-ES" sz="6000" dirty="0"/>
              <a:t> </a:t>
            </a:r>
            <a:r>
              <a:rPr lang="es-ES" sz="6000" b="1" dirty="0" smtClean="0"/>
              <a:t>Seguridad </a:t>
            </a:r>
            <a:r>
              <a:rPr lang="es-ES" sz="6000" b="1" dirty="0"/>
              <a:t>y </a:t>
            </a:r>
            <a:r>
              <a:rPr lang="es-ES" sz="6000" b="1" dirty="0" smtClean="0"/>
              <a:t>uso </a:t>
            </a:r>
            <a:r>
              <a:rPr lang="es-ES" sz="6000" b="1" dirty="0"/>
              <a:t>responsable de Internet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28596" y="500042"/>
            <a:ext cx="8229600" cy="704104"/>
          </a:xfrm>
        </p:spPr>
        <p:txBody>
          <a:bodyPr>
            <a:normAutofit/>
          </a:bodyPr>
          <a:lstStyle/>
          <a:p>
            <a:pPr algn="l"/>
            <a:r>
              <a:rPr lang="es-ES" sz="4000" b="1" dirty="0" smtClean="0"/>
              <a:t>¿Estoy </a:t>
            </a:r>
            <a:r>
              <a:rPr lang="es-ES" sz="4000" b="1" dirty="0"/>
              <a:t>infectado por un malware</a:t>
            </a:r>
            <a:r>
              <a:rPr lang="es-ES" sz="4000" b="1" dirty="0" smtClean="0"/>
              <a:t>?</a:t>
            </a:r>
            <a:endParaRPr lang="es-ES" sz="4000" b="1" dirty="0"/>
          </a:p>
        </p:txBody>
      </p:sp>
      <p:sp>
        <p:nvSpPr>
          <p:cNvPr id="6" name="5 CuadroTexto"/>
          <p:cNvSpPr txBox="1"/>
          <p:nvPr/>
        </p:nvSpPr>
        <p:spPr>
          <a:xfrm>
            <a:off x="285720" y="1428736"/>
            <a:ext cx="7572428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600" dirty="0" smtClean="0"/>
              <a:t>Estos son los 10 síntomas que deben llevar a sospechar sobre una posible infección del equipo:</a:t>
            </a:r>
          </a:p>
          <a:p>
            <a:pPr marL="457200" indent="-457200">
              <a:buFont typeface="+mj-lt"/>
              <a:buAutoNum type="arabicPeriod"/>
            </a:pPr>
            <a:endParaRPr lang="es-ES" sz="2200" dirty="0" smtClean="0"/>
          </a:p>
          <a:p>
            <a:pPr marL="457200" indent="-457200">
              <a:buFont typeface="+mj-lt"/>
              <a:buAutoNum type="arabicPeriod"/>
            </a:pPr>
            <a:r>
              <a:rPr lang="es-ES" sz="2200" dirty="0" smtClean="0"/>
              <a:t>Lentitud</a:t>
            </a:r>
          </a:p>
          <a:p>
            <a:pPr marL="457200" indent="-457200">
              <a:buFont typeface="+mj-lt"/>
              <a:buAutoNum type="arabicPeriod"/>
            </a:pPr>
            <a:r>
              <a:rPr lang="es-ES" sz="2200" dirty="0" smtClean="0"/>
              <a:t>Los programas no funcionan</a:t>
            </a:r>
          </a:p>
          <a:p>
            <a:pPr marL="457200" indent="-457200">
              <a:buFont typeface="+mj-lt"/>
              <a:buAutoNum type="arabicPeriod"/>
            </a:pPr>
            <a:r>
              <a:rPr lang="es-ES" sz="2200" dirty="0" smtClean="0"/>
              <a:t>El equipo se reinicia o bloquea sin razón.</a:t>
            </a:r>
          </a:p>
          <a:p>
            <a:pPr marL="457200" indent="-457200">
              <a:buFont typeface="+mj-lt"/>
              <a:buAutoNum type="arabicPeriod"/>
            </a:pPr>
            <a:r>
              <a:rPr lang="es-ES" sz="2200" dirty="0" smtClean="0"/>
              <a:t>El antivirus ha desaparecido. </a:t>
            </a:r>
          </a:p>
          <a:p>
            <a:pPr marL="457200" indent="-457200">
              <a:buFont typeface="+mj-lt"/>
              <a:buAutoNum type="arabicPeriod"/>
            </a:pPr>
            <a:r>
              <a:rPr lang="es-ES" sz="2200" dirty="0" smtClean="0"/>
              <a:t>Archivos personales bloqueados.</a:t>
            </a:r>
          </a:p>
          <a:p>
            <a:pPr marL="457200" indent="-457200">
              <a:buFont typeface="+mj-lt"/>
              <a:buAutoNum type="arabicPeriod"/>
            </a:pPr>
            <a:r>
              <a:rPr lang="es-ES" sz="2200" dirty="0" smtClean="0"/>
              <a:t>Impresora no funciona.</a:t>
            </a:r>
          </a:p>
          <a:p>
            <a:pPr marL="457200" indent="-457200">
              <a:buFont typeface="+mj-lt"/>
              <a:buAutoNum type="arabicPeriod"/>
            </a:pPr>
            <a:r>
              <a:rPr lang="es-ES" sz="2200" dirty="0" smtClean="0"/>
              <a:t>Ventana emergentes cada poco tiempo.</a:t>
            </a:r>
          </a:p>
          <a:p>
            <a:pPr marL="457200" indent="-457200">
              <a:buFont typeface="+mj-lt"/>
              <a:buAutoNum type="arabicPeriod"/>
            </a:pPr>
            <a:r>
              <a:rPr lang="es-ES" sz="2200" dirty="0" smtClean="0"/>
              <a:t>Descargas lentas.</a:t>
            </a:r>
          </a:p>
          <a:p>
            <a:pPr marL="457200" indent="-457200">
              <a:buFont typeface="+mj-lt"/>
              <a:buAutoNum type="arabicPeriod"/>
            </a:pPr>
            <a:r>
              <a:rPr lang="es-ES" sz="2200" dirty="0" smtClean="0"/>
              <a:t>Mis contactos tienen correos míos que yo no he enviado.</a:t>
            </a:r>
          </a:p>
          <a:p>
            <a:pPr marL="457200" indent="-457200">
              <a:buFont typeface="+mj-lt"/>
              <a:buAutoNum type="arabicPeriod"/>
            </a:pPr>
            <a:r>
              <a:rPr lang="es-ES" sz="2200" dirty="0" smtClean="0"/>
              <a:t>Mi navegador hace lo que quiere. </a:t>
            </a:r>
          </a:p>
          <a:p>
            <a:pPr marL="457200" indent="-457200">
              <a:buFont typeface="+mj-lt"/>
              <a:buAutoNum type="arabicPeriod"/>
            </a:pPr>
            <a:endParaRPr lang="es-ES" sz="2200" dirty="0"/>
          </a:p>
          <a:p>
            <a:pPr marL="457200" indent="-457200"/>
            <a:r>
              <a:rPr lang="es-ES" sz="1600" dirty="0" smtClean="0"/>
              <a:t>Pulsa </a:t>
            </a:r>
            <a:r>
              <a:rPr lang="es-ES" sz="1600" u="sng" dirty="0" smtClean="0">
                <a:hlinkClick r:id="rId2"/>
              </a:rPr>
              <a:t>AQUÍ</a:t>
            </a:r>
            <a:r>
              <a:rPr lang="es-ES" sz="1600" dirty="0" smtClean="0"/>
              <a:t> para ver la infografía en grande </a:t>
            </a:r>
            <a:r>
              <a:rPr lang="es-ES" sz="1600" i="1" dirty="0" smtClean="0"/>
              <a:t>(Fuente: </a:t>
            </a:r>
            <a:r>
              <a:rPr lang="es-ES" sz="1600" i="1" dirty="0" err="1" smtClean="0"/>
              <a:t>OSI-INCIBE</a:t>
            </a:r>
            <a:r>
              <a:rPr lang="es-ES" sz="1600" i="1" dirty="0" smtClean="0"/>
              <a:t>).</a:t>
            </a:r>
            <a:endParaRPr lang="es-ES" sz="1600" dirty="0" smtClean="0"/>
          </a:p>
          <a:p>
            <a:endParaRPr lang="es-ES" dirty="0"/>
          </a:p>
        </p:txBody>
      </p:sp>
      <p:pic>
        <p:nvPicPr>
          <p:cNvPr id="7" name="6 Imagen" descr="20170223_0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715272" y="714356"/>
            <a:ext cx="1214414" cy="592937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28596" y="357166"/>
            <a:ext cx="8229600" cy="1143000"/>
          </a:xfrm>
        </p:spPr>
        <p:txBody>
          <a:bodyPr>
            <a:normAutofit/>
          </a:bodyPr>
          <a:lstStyle/>
          <a:p>
            <a:r>
              <a:rPr lang="es-ES" sz="4000" b="1" dirty="0" smtClean="0"/>
              <a:t>¿Cómo limpiar tu dispositivo?</a:t>
            </a:r>
            <a:endParaRPr lang="es-ES" sz="4000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s-ES" sz="3000" dirty="0" smtClean="0"/>
              <a:t>Fase 1: primeros auxilios:</a:t>
            </a:r>
          </a:p>
          <a:p>
            <a:pPr lvl="1"/>
            <a:r>
              <a:rPr lang="es-ES" sz="2000" dirty="0"/>
              <a:t>Antivirus instalado y correctamente </a:t>
            </a:r>
            <a:r>
              <a:rPr lang="es-ES" sz="2000" dirty="0" smtClean="0"/>
              <a:t>actualizado.</a:t>
            </a:r>
          </a:p>
          <a:p>
            <a:pPr lvl="1"/>
            <a:r>
              <a:rPr lang="es-ES" sz="2000" dirty="0"/>
              <a:t>Herramientas </a:t>
            </a:r>
            <a:r>
              <a:rPr lang="es-ES" sz="2000" dirty="0" err="1" smtClean="0"/>
              <a:t>antiespías</a:t>
            </a:r>
            <a:r>
              <a:rPr lang="es-ES" sz="2000" dirty="0" smtClean="0"/>
              <a:t>.</a:t>
            </a:r>
          </a:p>
          <a:p>
            <a:pPr lvl="1"/>
            <a:r>
              <a:rPr lang="es-ES" sz="2000" dirty="0"/>
              <a:t>Eliminar archivos temporales</a:t>
            </a:r>
            <a:r>
              <a:rPr lang="es-ES" sz="2000" dirty="0" smtClean="0"/>
              <a:t>.</a:t>
            </a:r>
          </a:p>
          <a:p>
            <a:pPr lvl="1">
              <a:buNone/>
            </a:pPr>
            <a:endParaRPr lang="es-ES" sz="2000" dirty="0" smtClean="0"/>
          </a:p>
          <a:p>
            <a:r>
              <a:rPr lang="es-ES" sz="3000" dirty="0"/>
              <a:t>Fase 2: </a:t>
            </a:r>
            <a:r>
              <a:rPr lang="es-ES" sz="3000" dirty="0" smtClean="0"/>
              <a:t>soluciones </a:t>
            </a:r>
            <a:r>
              <a:rPr lang="es-ES" sz="3000" dirty="0"/>
              <a:t>avanzadas</a:t>
            </a:r>
            <a:r>
              <a:rPr lang="es-ES" sz="3000" dirty="0" smtClean="0"/>
              <a:t>:</a:t>
            </a:r>
          </a:p>
          <a:p>
            <a:pPr lvl="1"/>
            <a:r>
              <a:rPr lang="es-ES" sz="2000" dirty="0"/>
              <a:t>Restaurar el sistema de tu ordenador. </a:t>
            </a:r>
            <a:endParaRPr lang="es-ES" sz="2000" dirty="0" smtClean="0"/>
          </a:p>
          <a:p>
            <a:pPr lvl="1"/>
            <a:r>
              <a:rPr lang="es-ES" sz="2000" dirty="0"/>
              <a:t>Eliminar manualmente ficheros del ordenador</a:t>
            </a:r>
            <a:r>
              <a:rPr lang="es-ES" sz="2000" dirty="0" smtClean="0"/>
              <a:t>.</a:t>
            </a:r>
          </a:p>
          <a:p>
            <a:pPr lvl="1">
              <a:buNone/>
            </a:pPr>
            <a:endParaRPr lang="es-ES" sz="2000" dirty="0" smtClean="0"/>
          </a:p>
          <a:p>
            <a:r>
              <a:rPr lang="es-ES" sz="3000" dirty="0" smtClean="0"/>
              <a:t>Fase </a:t>
            </a:r>
            <a:r>
              <a:rPr lang="es-ES" sz="3000" dirty="0"/>
              <a:t>3: La solución definitiva</a:t>
            </a:r>
            <a:endParaRPr lang="es-ES" sz="3000" dirty="0" smtClean="0"/>
          </a:p>
          <a:p>
            <a:pPr lvl="1"/>
            <a:r>
              <a:rPr lang="es-ES" sz="2000" dirty="0" smtClean="0"/>
              <a:t>Formateo del equipo. </a:t>
            </a:r>
          </a:p>
          <a:p>
            <a:pPr lvl="1"/>
            <a:r>
              <a:rPr lang="es-ES" sz="2000" dirty="0" smtClean="0"/>
              <a:t>Instalación de un nuevo sistema operativo. </a:t>
            </a:r>
          </a:p>
          <a:p>
            <a:pPr lvl="1">
              <a:buNone/>
            </a:pPr>
            <a:endParaRPr lang="es-ES" sz="2200" dirty="0" smtClean="0"/>
          </a:p>
          <a:p>
            <a:pPr lvl="1">
              <a:buNone/>
            </a:pPr>
            <a:endParaRPr lang="es-ES" sz="22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000232" y="0"/>
            <a:ext cx="8229600" cy="1143000"/>
          </a:xfrm>
        </p:spPr>
        <p:txBody>
          <a:bodyPr>
            <a:normAutofit/>
          </a:bodyPr>
          <a:lstStyle/>
          <a:p>
            <a:r>
              <a:rPr lang="es-ES" sz="4000" b="1" dirty="0" smtClean="0"/>
              <a:t>Medidas de protección</a:t>
            </a:r>
            <a:endParaRPr lang="es-ES" sz="4000" b="1" dirty="0"/>
          </a:p>
        </p:txBody>
      </p:sp>
      <p:pic>
        <p:nvPicPr>
          <p:cNvPr id="6" name="5 Marcador de contenido" descr="infografia-lo-que-no-debes-hacer-v02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429520" y="928670"/>
            <a:ext cx="1518417" cy="5739615"/>
          </a:xfrm>
        </p:spPr>
      </p:pic>
      <p:sp>
        <p:nvSpPr>
          <p:cNvPr id="8" name="7 CuadroTexto"/>
          <p:cNvSpPr txBox="1"/>
          <p:nvPr/>
        </p:nvSpPr>
        <p:spPr>
          <a:xfrm>
            <a:off x="285720" y="1285860"/>
            <a:ext cx="6786578" cy="5601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/>
              <a:t>L</a:t>
            </a:r>
            <a:r>
              <a:rPr lang="es-ES" sz="2800" b="1" dirty="0" smtClean="0"/>
              <a:t>o que nunca debes hacer:</a:t>
            </a:r>
          </a:p>
          <a:p>
            <a:endParaRPr lang="es-ES" sz="2800" b="1" dirty="0" smtClean="0"/>
          </a:p>
          <a:p>
            <a:pPr marL="514350" indent="-514350">
              <a:buFont typeface="+mj-lt"/>
              <a:buAutoNum type="arabicPeriod"/>
            </a:pPr>
            <a:r>
              <a:rPr lang="es-ES" sz="2200" dirty="0" smtClean="0"/>
              <a:t>No prescindas de un antivirus.</a:t>
            </a:r>
          </a:p>
          <a:p>
            <a:pPr marL="514350" indent="-514350">
              <a:buFont typeface="+mj-lt"/>
              <a:buAutoNum type="arabicPeriod"/>
            </a:pPr>
            <a:endParaRPr lang="es-ES" sz="2200" dirty="0" smtClean="0"/>
          </a:p>
          <a:p>
            <a:pPr marL="514350" indent="-514350">
              <a:buFont typeface="+mj-lt"/>
              <a:buAutoNum type="arabicPeriod"/>
            </a:pPr>
            <a:r>
              <a:rPr lang="es-ES" sz="2200" dirty="0" smtClean="0"/>
              <a:t>No dejes de lado las actualizaciones.</a:t>
            </a:r>
          </a:p>
          <a:p>
            <a:pPr marL="514350" indent="-514350">
              <a:buFont typeface="+mj-lt"/>
              <a:buAutoNum type="arabicPeriod"/>
            </a:pPr>
            <a:endParaRPr lang="es-ES" sz="2200" dirty="0" smtClean="0"/>
          </a:p>
          <a:p>
            <a:pPr marL="514350" indent="-514350">
              <a:buFont typeface="+mj-lt"/>
              <a:buAutoNum type="arabicPeriod"/>
            </a:pPr>
            <a:r>
              <a:rPr lang="es-ES" sz="2200" dirty="0" smtClean="0"/>
              <a:t>No abras ficheros compartidos sin más.</a:t>
            </a:r>
          </a:p>
          <a:p>
            <a:pPr marL="514350" indent="-514350">
              <a:buFont typeface="+mj-lt"/>
              <a:buAutoNum type="arabicPeriod"/>
            </a:pPr>
            <a:endParaRPr lang="es-ES" sz="2200" dirty="0" smtClean="0"/>
          </a:p>
          <a:p>
            <a:pPr marL="514350" indent="-514350">
              <a:buFont typeface="+mj-lt"/>
              <a:buAutoNum type="arabicPeriod"/>
            </a:pPr>
            <a:r>
              <a:rPr lang="es-ES" sz="2200" dirty="0" smtClean="0"/>
              <a:t>No aceptes condiciones de un servicio sin leerlas.</a:t>
            </a:r>
          </a:p>
          <a:p>
            <a:pPr marL="514350" indent="-514350">
              <a:buFont typeface="+mj-lt"/>
              <a:buAutoNum type="arabicPeriod"/>
            </a:pPr>
            <a:endParaRPr lang="es-ES" sz="2200" dirty="0" smtClean="0"/>
          </a:p>
          <a:p>
            <a:pPr marL="514350" indent="-514350">
              <a:buFont typeface="+mj-lt"/>
              <a:buAutoNum type="arabicPeriod"/>
            </a:pPr>
            <a:r>
              <a:rPr lang="es-ES" sz="2200" dirty="0" smtClean="0"/>
              <a:t>No descargues software de repositorios no oficiales.</a:t>
            </a:r>
          </a:p>
          <a:p>
            <a:endParaRPr lang="es-ES" sz="3300" dirty="0" smtClean="0"/>
          </a:p>
          <a:p>
            <a:endParaRPr lang="es-ES" sz="3300" dirty="0" smtClean="0"/>
          </a:p>
          <a:p>
            <a:r>
              <a:rPr lang="es-ES" sz="1600" dirty="0" smtClean="0"/>
              <a:t>Pulsa </a:t>
            </a:r>
            <a:r>
              <a:rPr lang="es-ES" sz="1600" u="sng" dirty="0" smtClean="0">
                <a:hlinkClick r:id="rId3"/>
              </a:rPr>
              <a:t>AQUÍ</a:t>
            </a:r>
            <a:r>
              <a:rPr lang="es-ES" sz="1600" dirty="0" smtClean="0">
                <a:hlinkClick r:id="rId3"/>
              </a:rPr>
              <a:t> </a:t>
            </a:r>
            <a:r>
              <a:rPr lang="es-ES" sz="1600" dirty="0" smtClean="0"/>
              <a:t>para ver la infografía en grande </a:t>
            </a:r>
            <a:r>
              <a:rPr lang="es-ES" sz="1600" i="1" dirty="0" smtClean="0"/>
              <a:t>(Fuente: </a:t>
            </a:r>
            <a:r>
              <a:rPr lang="es-ES" sz="1600" i="1" dirty="0" err="1" smtClean="0"/>
              <a:t>OSI-INCIBE</a:t>
            </a:r>
            <a:r>
              <a:rPr lang="es-ES" sz="1600" i="1" dirty="0" smtClean="0"/>
              <a:t>)</a:t>
            </a:r>
            <a:r>
              <a:rPr lang="es-ES" sz="1600" i="1" dirty="0"/>
              <a:t>.</a:t>
            </a:r>
            <a:endParaRPr lang="es-E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71472" y="0"/>
            <a:ext cx="8229600" cy="1143000"/>
          </a:xfrm>
        </p:spPr>
        <p:txBody>
          <a:bodyPr>
            <a:normAutofit/>
          </a:bodyPr>
          <a:lstStyle/>
          <a:p>
            <a:r>
              <a:rPr lang="es-ES" sz="4000" b="1" dirty="0" smtClean="0"/>
              <a:t>Actualizaciones de seguridad</a:t>
            </a:r>
            <a:endParaRPr lang="es-ES" sz="4000" b="1" dirty="0"/>
          </a:p>
        </p:txBody>
      </p:sp>
      <p:sp>
        <p:nvSpPr>
          <p:cNvPr id="8" name="7 CuadroTexto"/>
          <p:cNvSpPr txBox="1"/>
          <p:nvPr/>
        </p:nvSpPr>
        <p:spPr>
          <a:xfrm>
            <a:off x="214282" y="1214422"/>
            <a:ext cx="8572560" cy="4078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sz="3300" b="1" dirty="0" smtClean="0"/>
          </a:p>
          <a:p>
            <a:pPr>
              <a:buFont typeface="Arial" pitchFamily="34" charset="0"/>
              <a:buChar char="•"/>
            </a:pPr>
            <a:r>
              <a:rPr lang="es-ES" sz="2200" dirty="0" smtClean="0"/>
              <a:t>Actualizaciones </a:t>
            </a:r>
            <a:r>
              <a:rPr lang="es-ES" sz="2200" dirty="0"/>
              <a:t>de dispositivos móviles</a:t>
            </a:r>
            <a:r>
              <a:rPr lang="es-ES" sz="2200" dirty="0" smtClean="0"/>
              <a:t>.</a:t>
            </a:r>
          </a:p>
          <a:p>
            <a:endParaRPr lang="es-ES" sz="2200" dirty="0" smtClean="0"/>
          </a:p>
          <a:p>
            <a:pPr>
              <a:buFont typeface="Arial" pitchFamily="34" charset="0"/>
              <a:buChar char="•"/>
            </a:pPr>
            <a:r>
              <a:rPr lang="es-ES" sz="2200" dirty="0"/>
              <a:t>Actualizaciones de </a:t>
            </a:r>
            <a:r>
              <a:rPr lang="es-ES" sz="2200" dirty="0" smtClean="0"/>
              <a:t>aplicaciones.</a:t>
            </a:r>
          </a:p>
          <a:p>
            <a:endParaRPr lang="es-ES" sz="2200" dirty="0" smtClean="0"/>
          </a:p>
          <a:p>
            <a:pPr>
              <a:buFont typeface="Arial" pitchFamily="34" charset="0"/>
              <a:buChar char="•"/>
            </a:pPr>
            <a:r>
              <a:rPr lang="es-ES" sz="2200" dirty="0"/>
              <a:t>Actualizaciones de sistemas operativos </a:t>
            </a:r>
            <a:r>
              <a:rPr lang="es-ES" sz="2200" dirty="0" smtClean="0"/>
              <a:t>Windows.</a:t>
            </a:r>
          </a:p>
          <a:p>
            <a:endParaRPr lang="es-ES" sz="2200" dirty="0" smtClean="0"/>
          </a:p>
          <a:p>
            <a:pPr>
              <a:buFont typeface="Arial" pitchFamily="34" charset="0"/>
              <a:buChar char="•"/>
            </a:pPr>
            <a:r>
              <a:rPr lang="es-ES" sz="2200" dirty="0"/>
              <a:t>Actualización de </a:t>
            </a:r>
            <a:r>
              <a:rPr lang="es-ES" sz="2200" dirty="0" smtClean="0"/>
              <a:t>navegadores.</a:t>
            </a:r>
          </a:p>
          <a:p>
            <a:pPr>
              <a:buFont typeface="Arial" pitchFamily="34" charset="0"/>
              <a:buChar char="•"/>
            </a:pPr>
            <a:endParaRPr lang="es-ES" sz="2200" dirty="0" smtClean="0"/>
          </a:p>
          <a:p>
            <a:pPr algn="ctr"/>
            <a:r>
              <a:rPr lang="es-ES" sz="5000" b="1" u="sng" dirty="0" smtClean="0">
                <a:hlinkClick r:id="rId2"/>
              </a:rPr>
              <a:t>VÍDEO</a:t>
            </a:r>
            <a:endParaRPr lang="es-ES" sz="5000" b="1" u="sng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71472" y="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s-ES" sz="4000" b="1" dirty="0" smtClean="0"/>
              <a:t>Descarga segura de aplicaciones</a:t>
            </a:r>
            <a:endParaRPr lang="es-ES" sz="4000" b="1" dirty="0"/>
          </a:p>
        </p:txBody>
      </p:sp>
      <p:pic>
        <p:nvPicPr>
          <p:cNvPr id="7" name="6 Marcador de contenido" descr="Imagen(28)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929586" y="357166"/>
            <a:ext cx="1009247" cy="6286520"/>
          </a:xfrm>
        </p:spPr>
      </p:pic>
      <p:sp>
        <p:nvSpPr>
          <p:cNvPr id="8" name="7 CuadroTexto"/>
          <p:cNvSpPr txBox="1"/>
          <p:nvPr/>
        </p:nvSpPr>
        <p:spPr>
          <a:xfrm>
            <a:off x="142844" y="1643050"/>
            <a:ext cx="8215370" cy="5093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 smtClean="0"/>
              <a:t>Recomendaciones para la descarga de aplicaciones:</a:t>
            </a:r>
          </a:p>
          <a:p>
            <a:endParaRPr lang="es-ES" sz="2000" dirty="0" smtClean="0"/>
          </a:p>
          <a:p>
            <a:pPr>
              <a:buFont typeface="Arial" pitchFamily="34" charset="0"/>
              <a:buChar char="•"/>
            </a:pPr>
            <a:r>
              <a:rPr lang="es-ES" dirty="0" smtClean="0"/>
              <a:t> Descargar aplicaciones de las tiendas oficiales (Google Play/Apple </a:t>
            </a:r>
            <a:r>
              <a:rPr lang="es-ES" dirty="0" err="1" smtClean="0"/>
              <a:t>Store</a:t>
            </a:r>
            <a:r>
              <a:rPr lang="es-ES" dirty="0" smtClean="0"/>
              <a:t>). </a:t>
            </a:r>
          </a:p>
          <a:p>
            <a:endParaRPr lang="es-ES" dirty="0" smtClean="0"/>
          </a:p>
          <a:p>
            <a:pPr>
              <a:buFont typeface="Arial" pitchFamily="34" charset="0"/>
              <a:buChar char="•"/>
            </a:pPr>
            <a:r>
              <a:rPr lang="es-ES" dirty="0" smtClean="0"/>
              <a:t> Evitar usar clientes no oficiales de aplicaciones para evitar riesgos. </a:t>
            </a:r>
          </a:p>
          <a:p>
            <a:endParaRPr lang="es-ES" dirty="0" smtClean="0"/>
          </a:p>
          <a:p>
            <a:pPr>
              <a:buFont typeface="Arial" pitchFamily="34" charset="0"/>
              <a:buChar char="•"/>
            </a:pPr>
            <a:r>
              <a:rPr lang="es-ES" dirty="0" smtClean="0"/>
              <a:t> Observar la procedencia de la aplicación. </a:t>
            </a:r>
          </a:p>
          <a:p>
            <a:endParaRPr lang="es-ES" dirty="0" smtClean="0"/>
          </a:p>
          <a:p>
            <a:pPr>
              <a:buFont typeface="Arial" pitchFamily="34" charset="0"/>
              <a:buChar char="•"/>
            </a:pPr>
            <a:r>
              <a:rPr lang="es-ES" dirty="0" smtClean="0"/>
              <a:t> Comprobar el número de descargas, puntuación (rating) y comentarios. </a:t>
            </a:r>
          </a:p>
          <a:p>
            <a:endParaRPr lang="es-ES" dirty="0" smtClean="0"/>
          </a:p>
          <a:p>
            <a:pPr>
              <a:buFont typeface="Arial" pitchFamily="34" charset="0"/>
              <a:buChar char="•"/>
            </a:pPr>
            <a:r>
              <a:rPr lang="es-ES" dirty="0" smtClean="0"/>
              <a:t> Investigar otras fuentes de información independientes a tiendas oficiales.</a:t>
            </a:r>
          </a:p>
          <a:p>
            <a:endParaRPr lang="es-ES" dirty="0" smtClean="0"/>
          </a:p>
          <a:p>
            <a:pPr>
              <a:buFont typeface="Arial" pitchFamily="34" charset="0"/>
              <a:buChar char="•"/>
            </a:pPr>
            <a:r>
              <a:rPr lang="es-ES" dirty="0"/>
              <a:t> </a:t>
            </a:r>
            <a:r>
              <a:rPr lang="es-ES" dirty="0" smtClean="0"/>
              <a:t>Revisión de permisos en aplicaciones. </a:t>
            </a:r>
            <a:r>
              <a:rPr lang="es-ES" sz="2000" dirty="0"/>
              <a:t> </a:t>
            </a:r>
          </a:p>
          <a:p>
            <a:endParaRPr lang="es-ES" sz="3300" dirty="0" smtClean="0"/>
          </a:p>
          <a:p>
            <a:r>
              <a:rPr lang="es-ES" sz="1600" dirty="0" smtClean="0"/>
              <a:t>Pulsa </a:t>
            </a:r>
            <a:r>
              <a:rPr lang="es-ES" sz="1600" u="sng" dirty="0" smtClean="0">
                <a:hlinkClick r:id="rId3"/>
              </a:rPr>
              <a:t>AQUÍ</a:t>
            </a:r>
            <a:r>
              <a:rPr lang="es-ES" sz="1600" u="sng" dirty="0" smtClean="0">
                <a:hlinkClick r:id="rId4"/>
              </a:rPr>
              <a:t> </a:t>
            </a:r>
            <a:r>
              <a:rPr lang="es-ES" sz="1600" dirty="0" smtClean="0"/>
              <a:t>para ver la infografía en grande </a:t>
            </a:r>
            <a:r>
              <a:rPr lang="es-ES" sz="1600" i="1" dirty="0" smtClean="0"/>
              <a:t>(Fuente: </a:t>
            </a:r>
            <a:r>
              <a:rPr lang="es-ES" sz="1600" i="1" dirty="0" err="1" smtClean="0"/>
              <a:t>OSI-INCIBE</a:t>
            </a:r>
            <a:r>
              <a:rPr lang="es-ES" sz="1600" i="1" dirty="0" smtClean="0"/>
              <a:t>)</a:t>
            </a:r>
            <a:r>
              <a:rPr lang="es-ES" sz="1600" i="1" dirty="0"/>
              <a:t>.</a:t>
            </a:r>
            <a:endParaRPr lang="es-E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85918" y="214290"/>
            <a:ext cx="8229600" cy="1143000"/>
          </a:xfrm>
        </p:spPr>
        <p:txBody>
          <a:bodyPr>
            <a:normAutofit/>
          </a:bodyPr>
          <a:lstStyle/>
          <a:p>
            <a:r>
              <a:rPr lang="es-ES" sz="4000" b="1" dirty="0" smtClean="0"/>
              <a:t>Protección de acceso físico</a:t>
            </a:r>
            <a:endParaRPr lang="es-ES" sz="4000" b="1" dirty="0"/>
          </a:p>
        </p:txBody>
      </p:sp>
      <p:sp>
        <p:nvSpPr>
          <p:cNvPr id="8" name="7 CuadroTexto"/>
          <p:cNvSpPr txBox="1"/>
          <p:nvPr/>
        </p:nvSpPr>
        <p:spPr>
          <a:xfrm>
            <a:off x="285720" y="1714488"/>
            <a:ext cx="857256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s-ES" sz="2500" b="1" dirty="0" smtClean="0"/>
              <a:t> CONTRASEÑA</a:t>
            </a:r>
            <a:r>
              <a:rPr lang="es-ES" sz="2500" dirty="0" smtClean="0"/>
              <a:t>.</a:t>
            </a:r>
          </a:p>
          <a:p>
            <a:pPr>
              <a:buFont typeface="Arial" pitchFamily="34" charset="0"/>
              <a:buChar char="•"/>
            </a:pPr>
            <a:endParaRPr lang="es-ES" sz="2500" dirty="0" smtClean="0"/>
          </a:p>
          <a:p>
            <a:pPr>
              <a:buFont typeface="Arial" pitchFamily="34" charset="0"/>
              <a:buChar char="•"/>
            </a:pPr>
            <a:r>
              <a:rPr lang="es-ES" sz="2500" b="1" dirty="0" smtClean="0"/>
              <a:t> Pin</a:t>
            </a:r>
            <a:r>
              <a:rPr lang="es-ES" sz="2500" dirty="0" smtClean="0"/>
              <a:t>.</a:t>
            </a:r>
          </a:p>
          <a:p>
            <a:pPr>
              <a:buFont typeface="Arial" pitchFamily="34" charset="0"/>
              <a:buChar char="•"/>
            </a:pPr>
            <a:endParaRPr lang="es-ES" sz="2500" b="1" dirty="0" smtClean="0"/>
          </a:p>
          <a:p>
            <a:pPr>
              <a:buFont typeface="Arial" pitchFamily="34" charset="0"/>
              <a:buChar char="•"/>
            </a:pPr>
            <a:r>
              <a:rPr lang="es-ES" sz="2500" b="1" dirty="0" smtClean="0"/>
              <a:t> Bloqueo de pantalla:</a:t>
            </a:r>
          </a:p>
          <a:p>
            <a:pPr lvl="1">
              <a:buFont typeface="Arial" pitchFamily="34" charset="0"/>
              <a:buChar char="•"/>
            </a:pPr>
            <a:r>
              <a:rPr lang="es-ES" sz="2500" dirty="0" smtClean="0"/>
              <a:t> Patrón de desbloqueo.</a:t>
            </a:r>
          </a:p>
          <a:p>
            <a:pPr lvl="1">
              <a:buFont typeface="Arial" pitchFamily="34" charset="0"/>
              <a:buChar char="•"/>
            </a:pPr>
            <a:r>
              <a:rPr lang="es-ES" sz="2500" dirty="0" smtClean="0"/>
              <a:t> Pin</a:t>
            </a:r>
          </a:p>
          <a:p>
            <a:pPr lvl="1">
              <a:buFont typeface="Arial" pitchFamily="34" charset="0"/>
              <a:buChar char="•"/>
            </a:pPr>
            <a:r>
              <a:rPr lang="es-ES" sz="2500" dirty="0" smtClean="0"/>
              <a:t> Contraseña).</a:t>
            </a:r>
          </a:p>
          <a:p>
            <a:pPr>
              <a:buFont typeface="Arial" pitchFamily="34" charset="0"/>
              <a:buChar char="•"/>
            </a:pPr>
            <a:endParaRPr lang="es-ES" sz="2500" b="1" dirty="0" smtClean="0"/>
          </a:p>
          <a:p>
            <a:pPr>
              <a:buFont typeface="Arial" pitchFamily="34" charset="0"/>
              <a:buChar char="•"/>
            </a:pPr>
            <a:r>
              <a:rPr lang="es-ES" sz="2500" b="1" dirty="0" smtClean="0"/>
              <a:t> Biométricos:</a:t>
            </a:r>
          </a:p>
          <a:p>
            <a:pPr lvl="1">
              <a:buFont typeface="Arial" pitchFamily="34" charset="0"/>
              <a:buChar char="•"/>
            </a:pPr>
            <a:r>
              <a:rPr lang="es-ES" sz="2500" dirty="0" smtClean="0"/>
              <a:t> Huella dactilar </a:t>
            </a:r>
          </a:p>
          <a:p>
            <a:pPr lvl="1">
              <a:buFont typeface="Arial" pitchFamily="34" charset="0"/>
              <a:buChar char="•"/>
            </a:pPr>
            <a:r>
              <a:rPr lang="es-ES" sz="2500" dirty="0" smtClean="0"/>
              <a:t> Reconocimiento facial.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57290" y="214290"/>
            <a:ext cx="8229600" cy="857248"/>
          </a:xfrm>
        </p:spPr>
        <p:txBody>
          <a:bodyPr>
            <a:normAutofit/>
          </a:bodyPr>
          <a:lstStyle/>
          <a:p>
            <a:r>
              <a:rPr lang="es-ES" sz="4000" b="1" dirty="0" smtClean="0"/>
              <a:t>Importancia de las contraseñas</a:t>
            </a:r>
            <a:endParaRPr lang="es-ES" sz="4000" b="1" dirty="0"/>
          </a:p>
        </p:txBody>
      </p:sp>
      <p:sp>
        <p:nvSpPr>
          <p:cNvPr id="6" name="5 CuadroTexto"/>
          <p:cNvSpPr txBox="1"/>
          <p:nvPr/>
        </p:nvSpPr>
        <p:spPr>
          <a:xfrm>
            <a:off x="0" y="6396335"/>
            <a:ext cx="56592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 smtClean="0"/>
              <a:t>Fuente: “Privacidad y seguridad en Internet”. Agencia Española de Protección de Datos, </a:t>
            </a:r>
          </a:p>
          <a:p>
            <a:r>
              <a:rPr lang="es-ES" sz="1200" dirty="0" smtClean="0"/>
              <a:t>Instituto Nacional de </a:t>
            </a:r>
            <a:r>
              <a:rPr lang="es-ES" sz="1200" dirty="0" err="1" smtClean="0"/>
              <a:t>Ciberseguridad</a:t>
            </a:r>
            <a:r>
              <a:rPr lang="es-ES" sz="1200" dirty="0" smtClean="0"/>
              <a:t> y Oficina de Seguridad del Internauta</a:t>
            </a:r>
            <a:endParaRPr lang="es-ES" sz="1200" dirty="0"/>
          </a:p>
        </p:txBody>
      </p:sp>
      <p:sp>
        <p:nvSpPr>
          <p:cNvPr id="7" name="6 CuadroTexto"/>
          <p:cNvSpPr txBox="1"/>
          <p:nvPr/>
        </p:nvSpPr>
        <p:spPr>
          <a:xfrm>
            <a:off x="6286512" y="6396335"/>
            <a:ext cx="22885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 smtClean="0"/>
              <a:t>Accede al documento completo </a:t>
            </a:r>
          </a:p>
          <a:p>
            <a:r>
              <a:rPr lang="es-ES" sz="1200" dirty="0" smtClean="0"/>
              <a:t>pinchando </a:t>
            </a:r>
            <a:r>
              <a:rPr lang="es-ES" sz="1200" u="sng" dirty="0" smtClean="0">
                <a:hlinkClick r:id="rId2"/>
              </a:rPr>
              <a:t>AQUÍ</a:t>
            </a:r>
            <a:endParaRPr lang="es-ES" sz="1200" dirty="0"/>
          </a:p>
        </p:txBody>
      </p:sp>
      <p:pic>
        <p:nvPicPr>
          <p:cNvPr id="11" name="10 Marcador de contenido" descr="Sin título565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42910" y="1000109"/>
            <a:ext cx="7929586" cy="53578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5984" y="0"/>
            <a:ext cx="8229600" cy="1143000"/>
          </a:xfrm>
        </p:spPr>
        <p:txBody>
          <a:bodyPr/>
          <a:lstStyle/>
          <a:p>
            <a:r>
              <a:rPr lang="es-ES" sz="4000" b="1" dirty="0" smtClean="0"/>
              <a:t>La contraseña perfecta</a:t>
            </a:r>
            <a:endParaRPr lang="es-ES" sz="4000" b="1" dirty="0"/>
          </a:p>
        </p:txBody>
      </p:sp>
      <p:sp>
        <p:nvSpPr>
          <p:cNvPr id="4" name="3 CuadroTexto"/>
          <p:cNvSpPr txBox="1"/>
          <p:nvPr/>
        </p:nvSpPr>
        <p:spPr>
          <a:xfrm>
            <a:off x="357158" y="1357298"/>
            <a:ext cx="8501122" cy="5155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200" b="1" dirty="0" smtClean="0"/>
              <a:t>Debemos asegurarnos que tenga:</a:t>
            </a:r>
          </a:p>
          <a:p>
            <a:r>
              <a:rPr lang="es-ES" dirty="0" smtClean="0"/>
              <a:t>Una longitud mínima de ocho caracteres, que combine mayúsculas, minúsculas, números y símbolos.</a:t>
            </a:r>
          </a:p>
          <a:p>
            <a:endParaRPr lang="es-ES" dirty="0" smtClean="0"/>
          </a:p>
          <a:p>
            <a:r>
              <a:rPr lang="es-ES" sz="2200" b="1" dirty="0" smtClean="0"/>
              <a:t>No debemos utilizar como claves: </a:t>
            </a:r>
          </a:p>
          <a:p>
            <a:r>
              <a:rPr lang="es-ES" dirty="0" smtClean="0"/>
              <a:t>Palabras sencillas en cualquier idioma, nombres propios, lugares, combinaciones excesivamente cortas, fechas de nacimiento, etc.</a:t>
            </a:r>
          </a:p>
          <a:p>
            <a:endParaRPr lang="es-ES" dirty="0" smtClean="0"/>
          </a:p>
          <a:p>
            <a:r>
              <a:rPr lang="es-ES" sz="2200" b="1" dirty="0" smtClean="0"/>
              <a:t>No debemos usar concatenación de varios elementos:</a:t>
            </a:r>
            <a:r>
              <a:rPr lang="es-ES" dirty="0" smtClean="0"/>
              <a:t> </a:t>
            </a:r>
          </a:p>
          <a:p>
            <a:r>
              <a:rPr lang="es-ES" dirty="0" smtClean="0"/>
              <a:t>Por ejemplo: “Paco1987” (nombre + fecha de nacimiento).</a:t>
            </a:r>
          </a:p>
          <a:p>
            <a:endParaRPr lang="es-ES" dirty="0"/>
          </a:p>
          <a:p>
            <a:r>
              <a:rPr lang="es-ES" sz="2200" b="1" dirty="0" smtClean="0"/>
              <a:t>TRUCOS:</a:t>
            </a:r>
          </a:p>
          <a:p>
            <a:pPr>
              <a:buFont typeface="Arial" pitchFamily="34" charset="0"/>
              <a:buChar char="•"/>
            </a:pPr>
            <a:r>
              <a:rPr lang="es-ES" dirty="0" smtClean="0"/>
              <a:t> </a:t>
            </a:r>
            <a:r>
              <a:rPr lang="es-ES" dirty="0"/>
              <a:t>Cambiar las vocales por </a:t>
            </a:r>
            <a:r>
              <a:rPr lang="es-ES" dirty="0" smtClean="0"/>
              <a:t>números.</a:t>
            </a:r>
          </a:p>
          <a:p>
            <a:pPr>
              <a:buFont typeface="Arial" pitchFamily="34" charset="0"/>
              <a:buChar char="•"/>
            </a:pPr>
            <a:r>
              <a:rPr lang="es-ES" dirty="0" smtClean="0"/>
              <a:t> Utilizar </a:t>
            </a:r>
            <a:r>
              <a:rPr lang="es-ES" dirty="0"/>
              <a:t>reglas </a:t>
            </a:r>
            <a:r>
              <a:rPr lang="es-ES" dirty="0" smtClean="0"/>
              <a:t>mnemotécnicas.</a:t>
            </a:r>
          </a:p>
          <a:p>
            <a:pPr>
              <a:buFont typeface="Arial" pitchFamily="34" charset="0"/>
              <a:buChar char="•"/>
            </a:pPr>
            <a:r>
              <a:rPr lang="es-ES" dirty="0" smtClean="0"/>
              <a:t> Claves </a:t>
            </a:r>
            <a:r>
              <a:rPr lang="es-ES" dirty="0"/>
              <a:t>basadas en un mismo patrón, </a:t>
            </a:r>
            <a:r>
              <a:rPr lang="es-ES" dirty="0" smtClean="0"/>
              <a:t>introduciendo</a:t>
            </a:r>
            <a:r>
              <a:rPr lang="es-ES" dirty="0"/>
              <a:t> variaciones para cada </a:t>
            </a:r>
            <a:r>
              <a:rPr lang="es-ES" dirty="0" smtClean="0"/>
              <a:t>servicio.</a:t>
            </a:r>
          </a:p>
          <a:p>
            <a:endParaRPr lang="es-ES" b="1" dirty="0" smtClean="0"/>
          </a:p>
          <a:p>
            <a:pPr algn="ctr"/>
            <a:r>
              <a:rPr lang="es-ES" sz="2500" b="1" u="sng" dirty="0" smtClean="0">
                <a:hlinkClick r:id="rId2"/>
              </a:rPr>
              <a:t>VÍDEO: Comprobar fortaleza de las contraseñas.</a:t>
            </a:r>
            <a:endParaRPr lang="es-ES" sz="2500" u="sn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57290" y="0"/>
            <a:ext cx="8229600" cy="857248"/>
          </a:xfrm>
        </p:spPr>
        <p:txBody>
          <a:bodyPr>
            <a:normAutofit/>
          </a:bodyPr>
          <a:lstStyle/>
          <a:p>
            <a:r>
              <a:rPr lang="es-ES" sz="4000" b="1" dirty="0" smtClean="0"/>
              <a:t>Protección de datos personales</a:t>
            </a:r>
            <a:endParaRPr lang="es-ES" sz="4000" b="1" dirty="0"/>
          </a:p>
        </p:txBody>
      </p:sp>
      <p:pic>
        <p:nvPicPr>
          <p:cNvPr id="9" name="8 Marcador de contenido" descr="datospersonales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67500" y="839841"/>
            <a:ext cx="7690714" cy="5439185"/>
          </a:xfrm>
        </p:spPr>
      </p:pic>
      <p:sp>
        <p:nvSpPr>
          <p:cNvPr id="6" name="5 CuadroTexto"/>
          <p:cNvSpPr txBox="1"/>
          <p:nvPr/>
        </p:nvSpPr>
        <p:spPr>
          <a:xfrm>
            <a:off x="0" y="6396335"/>
            <a:ext cx="56592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 smtClean="0"/>
              <a:t>Fuente: “Privacidad y seguridad en Internet”. Agencia Española de Protección de Datos, </a:t>
            </a:r>
          </a:p>
          <a:p>
            <a:r>
              <a:rPr lang="es-ES" sz="1200" dirty="0" smtClean="0"/>
              <a:t>Instituto Nacional de </a:t>
            </a:r>
            <a:r>
              <a:rPr lang="es-ES" sz="1200" dirty="0" err="1" smtClean="0"/>
              <a:t>Ciberseguridad</a:t>
            </a:r>
            <a:r>
              <a:rPr lang="es-ES" sz="1200" dirty="0" smtClean="0"/>
              <a:t> y Oficina de Seguridad del Internauta</a:t>
            </a:r>
            <a:endParaRPr lang="es-ES" sz="1200" dirty="0"/>
          </a:p>
        </p:txBody>
      </p:sp>
      <p:sp>
        <p:nvSpPr>
          <p:cNvPr id="7" name="6 CuadroTexto"/>
          <p:cNvSpPr txBox="1"/>
          <p:nvPr/>
        </p:nvSpPr>
        <p:spPr>
          <a:xfrm>
            <a:off x="6286512" y="6488668"/>
            <a:ext cx="2700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Descargar pinchando </a:t>
            </a:r>
            <a:r>
              <a:rPr lang="es-ES" u="sng" dirty="0" smtClean="0">
                <a:hlinkClick r:id="rId3"/>
              </a:rPr>
              <a:t>AQUÍ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214290"/>
            <a:ext cx="8229600" cy="857248"/>
          </a:xfrm>
        </p:spPr>
        <p:txBody>
          <a:bodyPr>
            <a:normAutofit/>
          </a:bodyPr>
          <a:lstStyle/>
          <a:p>
            <a:r>
              <a:rPr lang="es-ES" sz="4000" b="1" dirty="0" smtClean="0"/>
              <a:t>¿Quién puede ver lo que publico?</a:t>
            </a:r>
            <a:endParaRPr lang="es-ES" sz="4000" b="1" dirty="0"/>
          </a:p>
        </p:txBody>
      </p:sp>
      <p:pic>
        <p:nvPicPr>
          <p:cNvPr id="4" name="3 Marcador de contenido" descr="image22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57224" y="1142984"/>
            <a:ext cx="7286676" cy="5127214"/>
          </a:xfrm>
        </p:spPr>
      </p:pic>
      <p:sp>
        <p:nvSpPr>
          <p:cNvPr id="6" name="5 CuadroTexto"/>
          <p:cNvSpPr txBox="1"/>
          <p:nvPr/>
        </p:nvSpPr>
        <p:spPr>
          <a:xfrm>
            <a:off x="0" y="6396335"/>
            <a:ext cx="56592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 smtClean="0"/>
              <a:t>Fuente: “Privacidad y seguridad en Internet”. Agencia Española de Protección de Datos, </a:t>
            </a:r>
          </a:p>
          <a:p>
            <a:r>
              <a:rPr lang="es-ES" sz="1200" dirty="0" smtClean="0"/>
              <a:t>Instituto Nacional de </a:t>
            </a:r>
            <a:r>
              <a:rPr lang="es-ES" sz="1200" dirty="0" err="1" smtClean="0"/>
              <a:t>Ciberseguridad</a:t>
            </a:r>
            <a:r>
              <a:rPr lang="es-ES" sz="1200" dirty="0" smtClean="0"/>
              <a:t> y Oficina de Seguridad del Internauta</a:t>
            </a:r>
            <a:endParaRPr lang="es-ES" sz="1200" dirty="0"/>
          </a:p>
        </p:txBody>
      </p:sp>
      <p:sp>
        <p:nvSpPr>
          <p:cNvPr id="7" name="6 CuadroTexto"/>
          <p:cNvSpPr txBox="1"/>
          <p:nvPr/>
        </p:nvSpPr>
        <p:spPr>
          <a:xfrm>
            <a:off x="6286512" y="6488668"/>
            <a:ext cx="2700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Descargar pinchando </a:t>
            </a:r>
            <a:r>
              <a:rPr lang="es-ES" u="sng" dirty="0" smtClean="0">
                <a:hlinkClick r:id="rId3"/>
              </a:rPr>
              <a:t>AQUÍ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071670" y="214290"/>
            <a:ext cx="8229600" cy="1143000"/>
          </a:xfrm>
        </p:spPr>
        <p:txBody>
          <a:bodyPr>
            <a:normAutofit/>
          </a:bodyPr>
          <a:lstStyle/>
          <a:p>
            <a:r>
              <a:rPr lang="es-ES" sz="4000" b="1" dirty="0" smtClean="0"/>
              <a:t>Robo o pérdida del móvil</a:t>
            </a:r>
            <a:endParaRPr lang="es-ES" sz="4000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85720" y="1643050"/>
            <a:ext cx="8715436" cy="4929222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s-ES" sz="3000" b="1" dirty="0" smtClean="0"/>
              <a:t>¿Qué hago si me han robado o he perdido el móvil?</a:t>
            </a:r>
          </a:p>
          <a:p>
            <a:endParaRPr lang="es-ES" sz="3000" dirty="0" smtClean="0"/>
          </a:p>
          <a:p>
            <a:pPr marL="971550" lvl="1" indent="-514350">
              <a:buFont typeface="+mj-lt"/>
              <a:buAutoNum type="arabicPeriod"/>
            </a:pPr>
            <a:r>
              <a:rPr lang="es-ES" sz="2300" dirty="0" smtClean="0"/>
              <a:t>Intenta localizar tu dispositivo.</a:t>
            </a:r>
          </a:p>
          <a:p>
            <a:pPr marL="971550" lvl="1" indent="-514350">
              <a:buFont typeface="+mj-lt"/>
              <a:buAutoNum type="arabicPeriod"/>
            </a:pPr>
            <a:endParaRPr lang="es-ES" sz="2300" dirty="0" smtClean="0"/>
          </a:p>
          <a:p>
            <a:pPr marL="971550" lvl="1" indent="-514350">
              <a:buFont typeface="+mj-lt"/>
              <a:buAutoNum type="arabicPeriod"/>
            </a:pPr>
            <a:r>
              <a:rPr lang="es-ES" sz="2300" dirty="0" smtClean="0"/>
              <a:t>Bloquea tu dispositivo.</a:t>
            </a:r>
          </a:p>
          <a:p>
            <a:pPr marL="971550" lvl="1" indent="-514350">
              <a:buFont typeface="+mj-lt"/>
              <a:buAutoNum type="arabicPeriod"/>
            </a:pPr>
            <a:endParaRPr lang="es-ES" sz="2300" dirty="0" smtClean="0"/>
          </a:p>
          <a:p>
            <a:pPr marL="971550" lvl="1" indent="-514350">
              <a:buFont typeface="+mj-lt"/>
              <a:buAutoNum type="arabicPeriod"/>
            </a:pPr>
            <a:r>
              <a:rPr lang="es-ES" sz="2300" dirty="0" smtClean="0"/>
              <a:t>Borra los datos de tu dispositivo. </a:t>
            </a:r>
          </a:p>
          <a:p>
            <a:pPr marL="971550" lvl="1" indent="-514350">
              <a:buFont typeface="+mj-lt"/>
              <a:buAutoNum type="arabicPeriod"/>
            </a:pPr>
            <a:endParaRPr lang="es-ES" sz="2300" dirty="0" smtClean="0"/>
          </a:p>
          <a:p>
            <a:pPr marL="971550" lvl="1" indent="-514350">
              <a:buFont typeface="+mj-lt"/>
              <a:buAutoNum type="arabicPeriod"/>
            </a:pPr>
            <a:r>
              <a:rPr lang="es-ES" sz="2300" dirty="0" smtClean="0"/>
              <a:t>Bloquea la tarjeta </a:t>
            </a:r>
            <a:r>
              <a:rPr lang="es-ES" sz="2300" dirty="0" err="1" smtClean="0"/>
              <a:t>SIM</a:t>
            </a:r>
            <a:r>
              <a:rPr lang="es-ES" sz="2300" dirty="0" smtClean="0"/>
              <a:t>.</a:t>
            </a:r>
          </a:p>
          <a:p>
            <a:pPr marL="971550" lvl="1" indent="-514350">
              <a:buFont typeface="+mj-lt"/>
              <a:buAutoNum type="arabicPeriod"/>
            </a:pPr>
            <a:endParaRPr lang="es-ES" sz="2300" dirty="0" smtClean="0"/>
          </a:p>
          <a:p>
            <a:pPr marL="971550" lvl="1" indent="-514350">
              <a:buFont typeface="+mj-lt"/>
              <a:buAutoNum type="arabicPeriod"/>
            </a:pPr>
            <a:r>
              <a:rPr lang="es-ES" sz="2300" dirty="0" smtClean="0"/>
              <a:t>Denuncia ante las Fuerzas y Cuerpos de Seguridad del Estado. </a:t>
            </a:r>
          </a:p>
          <a:p>
            <a:pPr marL="971550" lvl="1" indent="-514350">
              <a:buFont typeface="+mj-lt"/>
              <a:buAutoNum type="arabicPeriod"/>
            </a:pPr>
            <a:endParaRPr lang="es-ES" sz="2300" dirty="0" smtClean="0"/>
          </a:p>
          <a:p>
            <a:pPr marL="971550" lvl="1" indent="-514350">
              <a:buFont typeface="+mj-lt"/>
              <a:buAutoNum type="arabicPeriod"/>
            </a:pPr>
            <a:r>
              <a:rPr lang="es-ES" sz="2300" dirty="0" smtClean="0"/>
              <a:t>Bloque el dispositivo por </a:t>
            </a:r>
            <a:r>
              <a:rPr lang="es-ES" sz="2300" dirty="0" err="1" smtClean="0"/>
              <a:t>IMEI</a:t>
            </a:r>
            <a:r>
              <a:rPr lang="es-ES" sz="2300" dirty="0" smtClean="0"/>
              <a:t>. </a:t>
            </a:r>
            <a:endParaRPr lang="es-ES" sz="23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71472" y="3000372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es-ES" sz="10000" b="1" dirty="0" smtClean="0"/>
              <a:t>FIN</a:t>
            </a:r>
            <a:endParaRPr lang="es-ES" sz="10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ujo">
  <a:themeElements>
    <a:clrScheme name="Flujo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uj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uj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171</TotalTime>
  <Words>528</Words>
  <Application>Microsoft Office PowerPoint</Application>
  <PresentationFormat>Presentación en pantalla (4:3)</PresentationFormat>
  <Paragraphs>128</Paragraphs>
  <Slides>13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4" baseType="lpstr">
      <vt:lpstr>Flujo</vt:lpstr>
      <vt:lpstr> Seguridad y uso responsable de Internet</vt:lpstr>
      <vt:lpstr>¿Estoy infectado por un malware?</vt:lpstr>
      <vt:lpstr>¿Cómo limpiar tu dispositivo?</vt:lpstr>
      <vt:lpstr>Medidas de protección</vt:lpstr>
      <vt:lpstr>Actualizaciones de seguridad</vt:lpstr>
      <vt:lpstr>Descarga segura de aplicaciones</vt:lpstr>
      <vt:lpstr>Protección de acceso físico</vt:lpstr>
      <vt:lpstr>Importancia de las contraseñas</vt:lpstr>
      <vt:lpstr>La contraseña perfecta</vt:lpstr>
      <vt:lpstr>Protección de datos personales</vt:lpstr>
      <vt:lpstr>¿Quién puede ver lo que publico?</vt:lpstr>
      <vt:lpstr>Robo o pérdida del móvil</vt:lpstr>
      <vt:lpstr>FIN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Pautas de seguridad y  uso responsable de Internet</dc:title>
  <dc:creator>Alejandro Alonso de Santocildes</dc:creator>
  <cp:lastModifiedBy>Alejandro Alonso de Santocildes</cp:lastModifiedBy>
  <cp:revision>19</cp:revision>
  <dcterms:created xsi:type="dcterms:W3CDTF">2020-05-21T07:51:17Z</dcterms:created>
  <dcterms:modified xsi:type="dcterms:W3CDTF">2020-05-21T10:43:14Z</dcterms:modified>
</cp:coreProperties>
</file>