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5113000"/>
  <p:notesSz cx="6858000" cy="9144000"/>
  <p:embeddedFontLst>
    <p:embeddedFont>
      <p:font typeface="Poppins Bold" charset="1" panose="00000800000000000000"/>
      <p:regular r:id="rId7"/>
    </p:embeddedFont>
    <p:embeddedFont>
      <p:font typeface="Montserrat Bold" charset="1" panose="00000800000000000000"/>
      <p:regular r:id="rId8"/>
    </p:embeddedFont>
    <p:embeddedFont>
      <p:font typeface="Poppins" charset="1" panose="00000500000000000000"/>
      <p:regular r:id="rId9"/>
    </p:embeddedFont>
    <p:embeddedFont>
      <p:font typeface="Popper San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png" Type="http://schemas.openxmlformats.org/officeDocument/2006/relationships/image"/><Relationship Id="rId32" Target="../media/image31.png" Type="http://schemas.openxmlformats.org/officeDocument/2006/relationships/image"/><Relationship Id="rId33" Target="../media/image32.png" Type="http://schemas.openxmlformats.org/officeDocument/2006/relationships/image"/><Relationship Id="rId34" Target="../media/image33.png" Type="http://schemas.openxmlformats.org/officeDocument/2006/relationships/image"/><Relationship Id="rId35" Target="../media/image34.png" Type="http://schemas.openxmlformats.org/officeDocument/2006/relationships/image"/><Relationship Id="rId36" Target="../media/image3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F2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64512" y="3871696"/>
            <a:ext cx="4733010" cy="2775499"/>
            <a:chOff x="0" y="0"/>
            <a:chExt cx="6310680" cy="37006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67303" cy="3700665"/>
            </a:xfrm>
            <a:custGeom>
              <a:avLst/>
              <a:gdLst/>
              <a:ahLst/>
              <a:cxnLst/>
              <a:rect r="r" b="b" t="t" l="l"/>
              <a:pathLst>
                <a:path h="3700665" w="4267303">
                  <a:moveTo>
                    <a:pt x="0" y="0"/>
                  </a:moveTo>
                  <a:lnTo>
                    <a:pt x="4267303" y="0"/>
                  </a:lnTo>
                  <a:lnTo>
                    <a:pt x="4267303" y="3700665"/>
                  </a:lnTo>
                  <a:lnTo>
                    <a:pt x="0" y="3700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210226" y="0"/>
              <a:ext cx="2100455" cy="3700665"/>
            </a:xfrm>
            <a:custGeom>
              <a:avLst/>
              <a:gdLst/>
              <a:ahLst/>
              <a:cxnLst/>
              <a:rect r="r" b="b" t="t" l="l"/>
              <a:pathLst>
                <a:path h="3700665" w="2100455">
                  <a:moveTo>
                    <a:pt x="0" y="0"/>
                  </a:moveTo>
                  <a:lnTo>
                    <a:pt x="2100454" y="0"/>
                  </a:lnTo>
                  <a:lnTo>
                    <a:pt x="2100454" y="3700665"/>
                  </a:lnTo>
                  <a:lnTo>
                    <a:pt x="0" y="3700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191719" y="1304705"/>
            <a:ext cx="1409393" cy="2483125"/>
          </a:xfrm>
          <a:custGeom>
            <a:avLst/>
            <a:gdLst/>
            <a:ahLst/>
            <a:cxnLst/>
            <a:rect r="r" b="b" t="t" l="l"/>
            <a:pathLst>
              <a:path h="2483125" w="1409393">
                <a:moveTo>
                  <a:pt x="0" y="0"/>
                </a:moveTo>
                <a:lnTo>
                  <a:pt x="1409393" y="0"/>
                </a:lnTo>
                <a:lnTo>
                  <a:pt x="1409393" y="2483125"/>
                </a:lnTo>
                <a:lnTo>
                  <a:pt x="0" y="2483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44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3861" y="1304705"/>
            <a:ext cx="2863336" cy="2483125"/>
          </a:xfrm>
          <a:custGeom>
            <a:avLst/>
            <a:gdLst/>
            <a:ahLst/>
            <a:cxnLst/>
            <a:rect r="r" b="b" t="t" l="l"/>
            <a:pathLst>
              <a:path h="2483125" w="2863336">
                <a:moveTo>
                  <a:pt x="0" y="0"/>
                </a:moveTo>
                <a:lnTo>
                  <a:pt x="2863335" y="0"/>
                </a:lnTo>
                <a:lnTo>
                  <a:pt x="2863335" y="2483125"/>
                </a:lnTo>
                <a:lnTo>
                  <a:pt x="0" y="2483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391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9061">
            <a:off x="924082" y="2011452"/>
            <a:ext cx="1003373" cy="939408"/>
          </a:xfrm>
          <a:custGeom>
            <a:avLst/>
            <a:gdLst/>
            <a:ahLst/>
            <a:cxnLst/>
            <a:rect r="r" b="b" t="t" l="l"/>
            <a:pathLst>
              <a:path h="939408" w="1003373">
                <a:moveTo>
                  <a:pt x="0" y="0"/>
                </a:moveTo>
                <a:lnTo>
                  <a:pt x="1003373" y="0"/>
                </a:lnTo>
                <a:lnTo>
                  <a:pt x="1003373" y="939408"/>
                </a:lnTo>
                <a:lnTo>
                  <a:pt x="0" y="939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33861" y="3957420"/>
            <a:ext cx="4234430" cy="2483125"/>
            <a:chOff x="0" y="0"/>
            <a:chExt cx="5645907" cy="33108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17781" cy="3310833"/>
            </a:xfrm>
            <a:custGeom>
              <a:avLst/>
              <a:gdLst/>
              <a:ahLst/>
              <a:cxnLst/>
              <a:rect r="r" b="b" t="t" l="l"/>
              <a:pathLst>
                <a:path h="3310833" w="3817781">
                  <a:moveTo>
                    <a:pt x="0" y="0"/>
                  </a:moveTo>
                  <a:lnTo>
                    <a:pt x="3817781" y="0"/>
                  </a:lnTo>
                  <a:lnTo>
                    <a:pt x="381778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766716" y="0"/>
              <a:ext cx="1879191" cy="3310833"/>
            </a:xfrm>
            <a:custGeom>
              <a:avLst/>
              <a:gdLst/>
              <a:ahLst/>
              <a:cxnLst/>
              <a:rect r="r" b="b" t="t" l="l"/>
              <a:pathLst>
                <a:path h="3310833" w="1879191">
                  <a:moveTo>
                    <a:pt x="0" y="0"/>
                  </a:moveTo>
                  <a:lnTo>
                    <a:pt x="1879191" y="0"/>
                  </a:lnTo>
                  <a:lnTo>
                    <a:pt x="187919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05481" y="4640657"/>
            <a:ext cx="868148" cy="856211"/>
          </a:xfrm>
          <a:custGeom>
            <a:avLst/>
            <a:gdLst/>
            <a:ahLst/>
            <a:cxnLst/>
            <a:rect r="r" b="b" t="t" l="l"/>
            <a:pathLst>
              <a:path h="856211" w="868148">
                <a:moveTo>
                  <a:pt x="0" y="0"/>
                </a:moveTo>
                <a:lnTo>
                  <a:pt x="868148" y="0"/>
                </a:lnTo>
                <a:lnTo>
                  <a:pt x="868148" y="856211"/>
                </a:lnTo>
                <a:lnTo>
                  <a:pt x="0" y="856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33861" y="6642378"/>
            <a:ext cx="4234430" cy="2483125"/>
            <a:chOff x="0" y="0"/>
            <a:chExt cx="5645907" cy="33108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17781" cy="3310833"/>
            </a:xfrm>
            <a:custGeom>
              <a:avLst/>
              <a:gdLst/>
              <a:ahLst/>
              <a:cxnLst/>
              <a:rect r="r" b="b" t="t" l="l"/>
              <a:pathLst>
                <a:path h="3310833" w="3817781">
                  <a:moveTo>
                    <a:pt x="0" y="0"/>
                  </a:moveTo>
                  <a:lnTo>
                    <a:pt x="3817781" y="0"/>
                  </a:lnTo>
                  <a:lnTo>
                    <a:pt x="381778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766716" y="0"/>
              <a:ext cx="1879191" cy="3310833"/>
            </a:xfrm>
            <a:custGeom>
              <a:avLst/>
              <a:gdLst/>
              <a:ahLst/>
              <a:cxnLst/>
              <a:rect r="r" b="b" t="t" l="l"/>
              <a:pathLst>
                <a:path h="3310833" w="1879191">
                  <a:moveTo>
                    <a:pt x="0" y="0"/>
                  </a:moveTo>
                  <a:lnTo>
                    <a:pt x="1879191" y="0"/>
                  </a:lnTo>
                  <a:lnTo>
                    <a:pt x="187919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656805" y="7297795"/>
            <a:ext cx="877346" cy="877346"/>
          </a:xfrm>
          <a:custGeom>
            <a:avLst/>
            <a:gdLst/>
            <a:ahLst/>
            <a:cxnLst/>
            <a:rect r="r" b="b" t="t" l="l"/>
            <a:pathLst>
              <a:path h="877346" w="877346">
                <a:moveTo>
                  <a:pt x="0" y="0"/>
                </a:moveTo>
                <a:lnTo>
                  <a:pt x="877345" y="0"/>
                </a:lnTo>
                <a:lnTo>
                  <a:pt x="877345" y="877346"/>
                </a:lnTo>
                <a:lnTo>
                  <a:pt x="0" y="8773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376272" y="4516035"/>
            <a:ext cx="841972" cy="872099"/>
          </a:xfrm>
          <a:custGeom>
            <a:avLst/>
            <a:gdLst/>
            <a:ahLst/>
            <a:cxnLst/>
            <a:rect r="r" b="b" t="t" l="l"/>
            <a:pathLst>
              <a:path h="872099" w="841972">
                <a:moveTo>
                  <a:pt x="0" y="0"/>
                </a:moveTo>
                <a:lnTo>
                  <a:pt x="841972" y="0"/>
                </a:lnTo>
                <a:lnTo>
                  <a:pt x="841972" y="872100"/>
                </a:lnTo>
                <a:lnTo>
                  <a:pt x="0" y="872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143803" y="1304705"/>
            <a:ext cx="4234430" cy="2483125"/>
            <a:chOff x="0" y="0"/>
            <a:chExt cx="5645907" cy="33108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817781" cy="3310833"/>
            </a:xfrm>
            <a:custGeom>
              <a:avLst/>
              <a:gdLst/>
              <a:ahLst/>
              <a:cxnLst/>
              <a:rect r="r" b="b" t="t" l="l"/>
              <a:pathLst>
                <a:path h="3310833" w="3817781">
                  <a:moveTo>
                    <a:pt x="0" y="0"/>
                  </a:moveTo>
                  <a:lnTo>
                    <a:pt x="3817781" y="0"/>
                  </a:lnTo>
                  <a:lnTo>
                    <a:pt x="381778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766716" y="0"/>
              <a:ext cx="1879191" cy="3310833"/>
            </a:xfrm>
            <a:custGeom>
              <a:avLst/>
              <a:gdLst/>
              <a:ahLst/>
              <a:cxnLst/>
              <a:rect r="r" b="b" t="t" l="l"/>
              <a:pathLst>
                <a:path h="3310833" w="1879191">
                  <a:moveTo>
                    <a:pt x="0" y="0"/>
                  </a:moveTo>
                  <a:lnTo>
                    <a:pt x="1879191" y="0"/>
                  </a:lnTo>
                  <a:lnTo>
                    <a:pt x="187919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457702" y="2091105"/>
            <a:ext cx="692704" cy="730122"/>
          </a:xfrm>
          <a:custGeom>
            <a:avLst/>
            <a:gdLst/>
            <a:ahLst/>
            <a:cxnLst/>
            <a:rect r="r" b="b" t="t" l="l"/>
            <a:pathLst>
              <a:path h="730122" w="692704">
                <a:moveTo>
                  <a:pt x="0" y="0"/>
                </a:moveTo>
                <a:lnTo>
                  <a:pt x="692704" y="0"/>
                </a:lnTo>
                <a:lnTo>
                  <a:pt x="692704" y="730123"/>
                </a:lnTo>
                <a:lnTo>
                  <a:pt x="0" y="7301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744861" y="9754788"/>
            <a:ext cx="4234430" cy="2483125"/>
            <a:chOff x="0" y="0"/>
            <a:chExt cx="5645907" cy="331083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817781" cy="3310833"/>
            </a:xfrm>
            <a:custGeom>
              <a:avLst/>
              <a:gdLst/>
              <a:ahLst/>
              <a:cxnLst/>
              <a:rect r="r" b="b" t="t" l="l"/>
              <a:pathLst>
                <a:path h="3310833" w="3817781">
                  <a:moveTo>
                    <a:pt x="0" y="0"/>
                  </a:moveTo>
                  <a:lnTo>
                    <a:pt x="3817781" y="0"/>
                  </a:lnTo>
                  <a:lnTo>
                    <a:pt x="381778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3766716" y="0"/>
              <a:ext cx="1879191" cy="3310833"/>
            </a:xfrm>
            <a:custGeom>
              <a:avLst/>
              <a:gdLst/>
              <a:ahLst/>
              <a:cxnLst/>
              <a:rect r="r" b="b" t="t" l="l"/>
              <a:pathLst>
                <a:path h="3310833" w="1879191">
                  <a:moveTo>
                    <a:pt x="0" y="0"/>
                  </a:moveTo>
                  <a:lnTo>
                    <a:pt x="1879191" y="0"/>
                  </a:lnTo>
                  <a:lnTo>
                    <a:pt x="187919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997500" y="10268503"/>
            <a:ext cx="820364" cy="802465"/>
          </a:xfrm>
          <a:custGeom>
            <a:avLst/>
            <a:gdLst/>
            <a:ahLst/>
            <a:cxnLst/>
            <a:rect r="r" b="b" t="t" l="l"/>
            <a:pathLst>
              <a:path h="802465" w="820364">
                <a:moveTo>
                  <a:pt x="0" y="0"/>
                </a:moveTo>
                <a:lnTo>
                  <a:pt x="820364" y="0"/>
                </a:lnTo>
                <a:lnTo>
                  <a:pt x="820364" y="802465"/>
                </a:lnTo>
                <a:lnTo>
                  <a:pt x="0" y="8024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5892718" y="9820828"/>
            <a:ext cx="4234430" cy="2483125"/>
            <a:chOff x="0" y="0"/>
            <a:chExt cx="5645907" cy="331083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817781" cy="3310833"/>
            </a:xfrm>
            <a:custGeom>
              <a:avLst/>
              <a:gdLst/>
              <a:ahLst/>
              <a:cxnLst/>
              <a:rect r="r" b="b" t="t" l="l"/>
              <a:pathLst>
                <a:path h="3310833" w="3817781">
                  <a:moveTo>
                    <a:pt x="0" y="0"/>
                  </a:moveTo>
                  <a:lnTo>
                    <a:pt x="3817781" y="0"/>
                  </a:lnTo>
                  <a:lnTo>
                    <a:pt x="381778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3766716" y="0"/>
              <a:ext cx="1879191" cy="3310833"/>
            </a:xfrm>
            <a:custGeom>
              <a:avLst/>
              <a:gdLst/>
              <a:ahLst/>
              <a:cxnLst/>
              <a:rect r="r" b="b" t="t" l="l"/>
              <a:pathLst>
                <a:path h="3310833" w="1879191">
                  <a:moveTo>
                    <a:pt x="0" y="0"/>
                  </a:moveTo>
                  <a:lnTo>
                    <a:pt x="1879191" y="0"/>
                  </a:lnTo>
                  <a:lnTo>
                    <a:pt x="1879191" y="3310833"/>
                  </a:lnTo>
                  <a:lnTo>
                    <a:pt x="0" y="331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5963519" y="11095508"/>
            <a:ext cx="2320367" cy="76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indica cómo, dónde o cuándo ocurre algo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5993661" y="10335813"/>
            <a:ext cx="785232" cy="785232"/>
          </a:xfrm>
          <a:custGeom>
            <a:avLst/>
            <a:gdLst/>
            <a:ahLst/>
            <a:cxnLst/>
            <a:rect r="r" b="b" t="t" l="l"/>
            <a:pathLst>
              <a:path h="785232" w="785232">
                <a:moveTo>
                  <a:pt x="0" y="0"/>
                </a:moveTo>
                <a:lnTo>
                  <a:pt x="785232" y="0"/>
                </a:lnTo>
                <a:lnTo>
                  <a:pt x="785232" y="785232"/>
                </a:lnTo>
                <a:lnTo>
                  <a:pt x="0" y="78523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744861" y="12428664"/>
            <a:ext cx="3966741" cy="2423280"/>
            <a:chOff x="0" y="0"/>
            <a:chExt cx="5288988" cy="32310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725770" cy="3231040"/>
            </a:xfrm>
            <a:custGeom>
              <a:avLst/>
              <a:gdLst/>
              <a:ahLst/>
              <a:cxnLst/>
              <a:rect r="r" b="b" t="t" l="l"/>
              <a:pathLst>
                <a:path h="3231040" w="3725770">
                  <a:moveTo>
                    <a:pt x="0" y="0"/>
                  </a:moveTo>
                  <a:lnTo>
                    <a:pt x="3725770" y="0"/>
                  </a:lnTo>
                  <a:lnTo>
                    <a:pt x="3725770" y="3231040"/>
                  </a:lnTo>
                  <a:lnTo>
                    <a:pt x="0" y="3231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3725770" y="98266"/>
              <a:ext cx="1563218" cy="2754140"/>
            </a:xfrm>
            <a:custGeom>
              <a:avLst/>
              <a:gdLst/>
              <a:ahLst/>
              <a:cxnLst/>
              <a:rect r="r" b="b" t="t" l="l"/>
              <a:pathLst>
                <a:path h="2754140" w="1563218">
                  <a:moveTo>
                    <a:pt x="0" y="0"/>
                  </a:moveTo>
                  <a:lnTo>
                    <a:pt x="1563218" y="0"/>
                  </a:lnTo>
                  <a:lnTo>
                    <a:pt x="1563218" y="2754140"/>
                  </a:lnTo>
                  <a:lnTo>
                    <a:pt x="0" y="2754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5900825" y="12439558"/>
            <a:ext cx="4253371" cy="2385627"/>
            <a:chOff x="0" y="0"/>
            <a:chExt cx="5671161" cy="318083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667879" cy="3180836"/>
            </a:xfrm>
            <a:custGeom>
              <a:avLst/>
              <a:gdLst/>
              <a:ahLst/>
              <a:cxnLst/>
              <a:rect r="r" b="b" t="t" l="l"/>
              <a:pathLst>
                <a:path h="3180836" w="3667879">
                  <a:moveTo>
                    <a:pt x="0" y="0"/>
                  </a:moveTo>
                  <a:lnTo>
                    <a:pt x="3667879" y="0"/>
                  </a:lnTo>
                  <a:lnTo>
                    <a:pt x="3667879" y="3180836"/>
                  </a:lnTo>
                  <a:lnTo>
                    <a:pt x="0" y="3180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-13919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3865755" y="0"/>
              <a:ext cx="1805406" cy="3180836"/>
            </a:xfrm>
            <a:custGeom>
              <a:avLst/>
              <a:gdLst/>
              <a:ahLst/>
              <a:cxnLst/>
              <a:rect r="r" b="b" t="t" l="l"/>
              <a:pathLst>
                <a:path h="3180836" w="1805406">
                  <a:moveTo>
                    <a:pt x="0" y="0"/>
                  </a:moveTo>
                  <a:lnTo>
                    <a:pt x="1805406" y="0"/>
                  </a:lnTo>
                  <a:lnTo>
                    <a:pt x="1805406" y="3180836"/>
                  </a:lnTo>
                  <a:lnTo>
                    <a:pt x="0" y="3180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1440" t="0" r="0" b="0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-1538906">
            <a:off x="889596" y="12921686"/>
            <a:ext cx="885932" cy="870428"/>
          </a:xfrm>
          <a:custGeom>
            <a:avLst/>
            <a:gdLst/>
            <a:ahLst/>
            <a:cxnLst/>
            <a:rect r="r" b="b" t="t" l="l"/>
            <a:pathLst>
              <a:path h="870428" w="885932">
                <a:moveTo>
                  <a:pt x="0" y="0"/>
                </a:moveTo>
                <a:lnTo>
                  <a:pt x="885932" y="0"/>
                </a:lnTo>
                <a:lnTo>
                  <a:pt x="885932" y="870428"/>
                </a:lnTo>
                <a:lnTo>
                  <a:pt x="0" y="87042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5892718" y="13544070"/>
            <a:ext cx="2530241" cy="1013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o expresión que muestra reacciones o emociones. </a:t>
            </a:r>
          </a:p>
        </p:txBody>
      </p:sp>
      <p:sp>
        <p:nvSpPr>
          <p:cNvPr name="Freeform 38" id="38"/>
          <p:cNvSpPr/>
          <p:nvPr/>
        </p:nvSpPr>
        <p:spPr>
          <a:xfrm flipH="true" flipV="false" rot="0">
            <a:off x="5990970" y="12930826"/>
            <a:ext cx="1080799" cy="680903"/>
          </a:xfrm>
          <a:custGeom>
            <a:avLst/>
            <a:gdLst/>
            <a:ahLst/>
            <a:cxnLst/>
            <a:rect r="r" b="b" t="t" l="l"/>
            <a:pathLst>
              <a:path h="680903" w="1080799">
                <a:moveTo>
                  <a:pt x="1080799" y="0"/>
                </a:moveTo>
                <a:lnTo>
                  <a:pt x="0" y="0"/>
                </a:lnTo>
                <a:lnTo>
                  <a:pt x="0" y="680903"/>
                </a:lnTo>
                <a:lnTo>
                  <a:pt x="1080799" y="680903"/>
                </a:lnTo>
                <a:lnTo>
                  <a:pt x="1080799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52107" y="287052"/>
            <a:ext cx="9583236" cy="541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b="true" sz="410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CATEGORÍAS GRAMATICALES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94289" y="-450009"/>
            <a:ext cx="300823" cy="16020018"/>
            <a:chOff x="0" y="0"/>
            <a:chExt cx="401097" cy="21360024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165686" cy="21046130"/>
              <a:chOff x="0" y="0"/>
              <a:chExt cx="31488" cy="3999788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31488" cy="3999788"/>
              </a:xfrm>
              <a:custGeom>
                <a:avLst/>
                <a:gdLst/>
                <a:ahLst/>
                <a:cxnLst/>
                <a:rect r="r" b="b" t="t" l="l"/>
                <a:pathLst>
                  <a:path h="3999788" w="31488">
                    <a:moveTo>
                      <a:pt x="0" y="0"/>
                    </a:moveTo>
                    <a:lnTo>
                      <a:pt x="31488" y="0"/>
                    </a:lnTo>
                    <a:lnTo>
                      <a:pt x="31488" y="3999788"/>
                    </a:lnTo>
                    <a:lnTo>
                      <a:pt x="0" y="3999788"/>
                    </a:lnTo>
                    <a:close/>
                  </a:path>
                </a:pathLst>
              </a:custGeom>
              <a:solidFill>
                <a:srgbClr val="6B9BA5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9525"/>
                <a:ext cx="31488" cy="400931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0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35411" y="313894"/>
              <a:ext cx="165686" cy="21046130"/>
              <a:chOff x="0" y="0"/>
              <a:chExt cx="31488" cy="3999788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31488" cy="3999788"/>
              </a:xfrm>
              <a:custGeom>
                <a:avLst/>
                <a:gdLst/>
                <a:ahLst/>
                <a:cxnLst/>
                <a:rect r="r" b="b" t="t" l="l"/>
                <a:pathLst>
                  <a:path h="3999788" w="31488">
                    <a:moveTo>
                      <a:pt x="0" y="0"/>
                    </a:moveTo>
                    <a:lnTo>
                      <a:pt x="31488" y="0"/>
                    </a:lnTo>
                    <a:lnTo>
                      <a:pt x="31488" y="3999788"/>
                    </a:lnTo>
                    <a:lnTo>
                      <a:pt x="0" y="3999788"/>
                    </a:lnTo>
                    <a:close/>
                  </a:path>
                </a:pathLst>
              </a:custGeom>
              <a:solidFill>
                <a:srgbClr val="6B9BA5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9525"/>
                <a:ext cx="31488" cy="400931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00"/>
                  </a:lnSpc>
                </a:pPr>
              </a:p>
            </p:txBody>
          </p:sp>
        </p:grpSp>
      </p:grpSp>
      <p:grpSp>
        <p:nvGrpSpPr>
          <p:cNvPr name="Group 47" id="47"/>
          <p:cNvGrpSpPr/>
          <p:nvPr/>
        </p:nvGrpSpPr>
        <p:grpSpPr>
          <a:xfrm rot="0">
            <a:off x="-411501" y="14851944"/>
            <a:ext cx="11871826" cy="268056"/>
            <a:chOff x="0" y="0"/>
            <a:chExt cx="15829101" cy="357407"/>
          </a:xfrm>
        </p:grpSpPr>
        <p:grpSp>
          <p:nvGrpSpPr>
            <p:cNvPr name="Group 48" id="48"/>
            <p:cNvGrpSpPr/>
            <p:nvPr/>
          </p:nvGrpSpPr>
          <p:grpSpPr>
            <a:xfrm rot="-5400000">
              <a:off x="7865745" y="-7605948"/>
              <a:ext cx="138298" cy="15788413"/>
              <a:chOff x="0" y="0"/>
              <a:chExt cx="26283" cy="3000566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26283" cy="3000566"/>
              </a:xfrm>
              <a:custGeom>
                <a:avLst/>
                <a:gdLst/>
                <a:ahLst/>
                <a:cxnLst/>
                <a:rect r="r" b="b" t="t" l="l"/>
                <a:pathLst>
                  <a:path h="3000566" w="26283">
                    <a:moveTo>
                      <a:pt x="0" y="0"/>
                    </a:moveTo>
                    <a:lnTo>
                      <a:pt x="26283" y="0"/>
                    </a:lnTo>
                    <a:lnTo>
                      <a:pt x="26283" y="3000566"/>
                    </a:lnTo>
                    <a:lnTo>
                      <a:pt x="0" y="3000566"/>
                    </a:lnTo>
                    <a:close/>
                  </a:path>
                </a:pathLst>
              </a:custGeom>
              <a:solidFill>
                <a:srgbClr val="6B9BA5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9525"/>
                <a:ext cx="26283" cy="30100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00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-5400000">
              <a:off x="7825057" y="-7825057"/>
              <a:ext cx="138298" cy="15788413"/>
              <a:chOff x="0" y="0"/>
              <a:chExt cx="26283" cy="3000566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26283" cy="3000566"/>
              </a:xfrm>
              <a:custGeom>
                <a:avLst/>
                <a:gdLst/>
                <a:ahLst/>
                <a:cxnLst/>
                <a:rect r="r" b="b" t="t" l="l"/>
                <a:pathLst>
                  <a:path h="3000566" w="26283">
                    <a:moveTo>
                      <a:pt x="0" y="0"/>
                    </a:moveTo>
                    <a:lnTo>
                      <a:pt x="26283" y="0"/>
                    </a:lnTo>
                    <a:lnTo>
                      <a:pt x="26283" y="3000566"/>
                    </a:lnTo>
                    <a:lnTo>
                      <a:pt x="0" y="3000566"/>
                    </a:lnTo>
                    <a:close/>
                  </a:path>
                </a:pathLst>
              </a:custGeom>
              <a:solidFill>
                <a:srgbClr val="6B9BA5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9525"/>
                <a:ext cx="26283" cy="30100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00"/>
                  </a:lnSpc>
                </a:pPr>
              </a:p>
            </p:txBody>
          </p:sp>
        </p:grpSp>
      </p:grpSp>
      <p:grpSp>
        <p:nvGrpSpPr>
          <p:cNvPr name="Group 54" id="54"/>
          <p:cNvGrpSpPr/>
          <p:nvPr/>
        </p:nvGrpSpPr>
        <p:grpSpPr>
          <a:xfrm rot="0">
            <a:off x="10455592" y="-450009"/>
            <a:ext cx="48033" cy="16275988"/>
            <a:chOff x="0" y="0"/>
            <a:chExt cx="12171" cy="4124306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2171" cy="4124306"/>
            </a:xfrm>
            <a:custGeom>
              <a:avLst/>
              <a:gdLst/>
              <a:ahLst/>
              <a:cxnLst/>
              <a:rect r="r" b="b" t="t" l="l"/>
              <a:pathLst>
                <a:path h="4124306" w="12171">
                  <a:moveTo>
                    <a:pt x="0" y="0"/>
                  </a:moveTo>
                  <a:lnTo>
                    <a:pt x="12171" y="0"/>
                  </a:lnTo>
                  <a:lnTo>
                    <a:pt x="12171" y="4124306"/>
                  </a:lnTo>
                  <a:lnTo>
                    <a:pt x="0" y="4124306"/>
                  </a:lnTo>
                  <a:close/>
                </a:path>
              </a:pathLst>
            </a:custGeom>
            <a:solidFill>
              <a:srgbClr val="6B9BA5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9525"/>
              <a:ext cx="12171" cy="4133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0667983" y="1138101"/>
            <a:ext cx="47625" cy="16275988"/>
            <a:chOff x="0" y="0"/>
            <a:chExt cx="12068" cy="4124306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2068" cy="4124306"/>
            </a:xfrm>
            <a:custGeom>
              <a:avLst/>
              <a:gdLst/>
              <a:ahLst/>
              <a:cxnLst/>
              <a:rect r="r" b="b" t="t" l="l"/>
              <a:pathLst>
                <a:path h="4124306" w="12068">
                  <a:moveTo>
                    <a:pt x="0" y="0"/>
                  </a:moveTo>
                  <a:lnTo>
                    <a:pt x="12068" y="0"/>
                  </a:lnTo>
                  <a:lnTo>
                    <a:pt x="12068" y="4124306"/>
                  </a:lnTo>
                  <a:lnTo>
                    <a:pt x="0" y="4124306"/>
                  </a:lnTo>
                  <a:close/>
                </a:path>
              </a:pathLst>
            </a:custGeom>
            <a:solidFill>
              <a:srgbClr val="6B9BA5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9525"/>
              <a:ext cx="12068" cy="4133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5400000">
            <a:off x="7440647" y="-7955243"/>
            <a:ext cx="48033" cy="16275988"/>
            <a:chOff x="0" y="0"/>
            <a:chExt cx="12171" cy="4124306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2171" cy="4124306"/>
            </a:xfrm>
            <a:custGeom>
              <a:avLst/>
              <a:gdLst/>
              <a:ahLst/>
              <a:cxnLst/>
              <a:rect r="r" b="b" t="t" l="l"/>
              <a:pathLst>
                <a:path h="4124306" w="12171">
                  <a:moveTo>
                    <a:pt x="0" y="0"/>
                  </a:moveTo>
                  <a:lnTo>
                    <a:pt x="12171" y="0"/>
                  </a:lnTo>
                  <a:lnTo>
                    <a:pt x="12171" y="4124306"/>
                  </a:lnTo>
                  <a:lnTo>
                    <a:pt x="0" y="4124306"/>
                  </a:lnTo>
                  <a:close/>
                </a:path>
              </a:pathLst>
            </a:custGeom>
            <a:solidFill>
              <a:srgbClr val="6B9BA5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9525"/>
              <a:ext cx="12171" cy="4133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3659016" y="1477543"/>
            <a:ext cx="1561600" cy="1561600"/>
          </a:xfrm>
          <a:custGeom>
            <a:avLst/>
            <a:gdLst/>
            <a:ahLst/>
            <a:cxnLst/>
            <a:rect r="r" b="b" t="t" l="l"/>
            <a:pathLst>
              <a:path h="1561600" w="1561600">
                <a:moveTo>
                  <a:pt x="0" y="0"/>
                </a:moveTo>
                <a:lnTo>
                  <a:pt x="1561600" y="0"/>
                </a:lnTo>
                <a:lnTo>
                  <a:pt x="1561600" y="1561600"/>
                </a:lnTo>
                <a:lnTo>
                  <a:pt x="0" y="156160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8654200" y="1972635"/>
            <a:ext cx="1622139" cy="1918110"/>
          </a:xfrm>
          <a:custGeom>
            <a:avLst/>
            <a:gdLst/>
            <a:ahLst/>
            <a:cxnLst/>
            <a:rect r="r" b="b" t="t" l="l"/>
            <a:pathLst>
              <a:path h="1918110" w="1622139">
                <a:moveTo>
                  <a:pt x="0" y="0"/>
                </a:moveTo>
                <a:lnTo>
                  <a:pt x="1622138" y="0"/>
                </a:lnTo>
                <a:lnTo>
                  <a:pt x="1622138" y="1918110"/>
                </a:lnTo>
                <a:lnTo>
                  <a:pt x="0" y="191811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7105" t="0" r="-1114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3228785" y="3797813"/>
            <a:ext cx="1890374" cy="1784780"/>
          </a:xfrm>
          <a:custGeom>
            <a:avLst/>
            <a:gdLst/>
            <a:ahLst/>
            <a:cxnLst/>
            <a:rect r="r" b="b" t="t" l="l"/>
            <a:pathLst>
              <a:path h="1784780" w="1890374">
                <a:moveTo>
                  <a:pt x="0" y="0"/>
                </a:moveTo>
                <a:lnTo>
                  <a:pt x="1890374" y="0"/>
                </a:lnTo>
                <a:lnTo>
                  <a:pt x="1890374" y="1784780"/>
                </a:lnTo>
                <a:lnTo>
                  <a:pt x="0" y="1784780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2922" t="-3504" r="0" b="-5507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7541520" y="4530737"/>
            <a:ext cx="2782851" cy="1571296"/>
          </a:xfrm>
          <a:custGeom>
            <a:avLst/>
            <a:gdLst/>
            <a:ahLst/>
            <a:cxnLst/>
            <a:rect r="r" b="b" t="t" l="l"/>
            <a:pathLst>
              <a:path h="1571296" w="2782851">
                <a:moveTo>
                  <a:pt x="0" y="0"/>
                </a:moveTo>
                <a:lnTo>
                  <a:pt x="2782851" y="0"/>
                </a:lnTo>
                <a:lnTo>
                  <a:pt x="2782851" y="1571296"/>
                </a:lnTo>
                <a:lnTo>
                  <a:pt x="0" y="157129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-1494" r="0" b="-7646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4768291" y="6723395"/>
            <a:ext cx="1964779" cy="2402108"/>
          </a:xfrm>
          <a:custGeom>
            <a:avLst/>
            <a:gdLst/>
            <a:ahLst/>
            <a:cxnLst/>
            <a:rect r="r" b="b" t="t" l="l"/>
            <a:pathLst>
              <a:path h="2402108" w="1964779">
                <a:moveTo>
                  <a:pt x="0" y="0"/>
                </a:moveTo>
                <a:lnTo>
                  <a:pt x="1964779" y="0"/>
                </a:lnTo>
                <a:lnTo>
                  <a:pt x="1964779" y="2402108"/>
                </a:lnTo>
                <a:lnTo>
                  <a:pt x="0" y="240210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2663" t="0" r="-9595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3305948" y="10469163"/>
            <a:ext cx="2200372" cy="1502860"/>
          </a:xfrm>
          <a:custGeom>
            <a:avLst/>
            <a:gdLst/>
            <a:ahLst/>
            <a:cxnLst/>
            <a:rect r="r" b="b" t="t" l="l"/>
            <a:pathLst>
              <a:path h="1502860" w="2200372">
                <a:moveTo>
                  <a:pt x="0" y="0"/>
                </a:moveTo>
                <a:lnTo>
                  <a:pt x="2200371" y="0"/>
                </a:lnTo>
                <a:lnTo>
                  <a:pt x="2200371" y="1502860"/>
                </a:lnTo>
                <a:lnTo>
                  <a:pt x="0" y="150286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0275" t="0" r="-9287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8521210" y="9971260"/>
            <a:ext cx="1803161" cy="1890059"/>
          </a:xfrm>
          <a:custGeom>
            <a:avLst/>
            <a:gdLst/>
            <a:ahLst/>
            <a:cxnLst/>
            <a:rect r="r" b="b" t="t" l="l"/>
            <a:pathLst>
              <a:path h="1890059" w="1803161">
                <a:moveTo>
                  <a:pt x="0" y="0"/>
                </a:moveTo>
                <a:lnTo>
                  <a:pt x="1803161" y="0"/>
                </a:lnTo>
                <a:lnTo>
                  <a:pt x="1803161" y="1890059"/>
                </a:lnTo>
                <a:lnTo>
                  <a:pt x="0" y="189005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2409" t="0" r="-2409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3627691" y="12986991"/>
            <a:ext cx="1759346" cy="1759346"/>
          </a:xfrm>
          <a:custGeom>
            <a:avLst/>
            <a:gdLst/>
            <a:ahLst/>
            <a:cxnLst/>
            <a:rect r="r" b="b" t="t" l="l"/>
            <a:pathLst>
              <a:path h="1759346" w="1759346">
                <a:moveTo>
                  <a:pt x="0" y="0"/>
                </a:moveTo>
                <a:lnTo>
                  <a:pt x="1759346" y="0"/>
                </a:lnTo>
                <a:lnTo>
                  <a:pt x="1759346" y="1759346"/>
                </a:lnTo>
                <a:lnTo>
                  <a:pt x="0" y="1759346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8237719" y="13129857"/>
            <a:ext cx="2265906" cy="1427674"/>
          </a:xfrm>
          <a:custGeom>
            <a:avLst/>
            <a:gdLst/>
            <a:ahLst/>
            <a:cxnLst/>
            <a:rect r="r" b="b" t="t" l="l"/>
            <a:pathLst>
              <a:path h="1427674" w="2265906">
                <a:moveTo>
                  <a:pt x="0" y="0"/>
                </a:moveTo>
                <a:lnTo>
                  <a:pt x="2265906" y="0"/>
                </a:lnTo>
                <a:lnTo>
                  <a:pt x="2265906" y="1427673"/>
                </a:lnTo>
                <a:lnTo>
                  <a:pt x="0" y="1427673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l="-7490" t="0" r="-2805" b="0"/>
            </a:stretch>
          </a:blipFill>
        </p:spPr>
      </p:sp>
      <p:sp>
        <p:nvSpPr>
          <p:cNvPr name="TextBox 72" id="72"/>
          <p:cNvSpPr txBox="true"/>
          <p:nvPr/>
        </p:nvSpPr>
        <p:spPr>
          <a:xfrm rot="0">
            <a:off x="5186343" y="5354485"/>
            <a:ext cx="2583247" cy="73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43"/>
              </a:lnSpc>
              <a:spcBef>
                <a:spcPct val="0"/>
              </a:spcBef>
            </a:pPr>
            <a:r>
              <a:rPr lang="en-US" b="true" sz="1766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sustituye al sustantivo para no repetirlo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150406" y="2241817"/>
            <a:ext cx="2847215" cy="76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acompaña al sustantivo y da más información sobre él.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33861" y="2960843"/>
            <a:ext cx="3796918" cy="518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6"/>
              </a:lnSpc>
            </a:pPr>
            <a:r>
              <a:rPr lang="en-US" sz="1806" b="tru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nombra personas, animales, cosas, lugares, ideas.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620597" y="5582593"/>
            <a:ext cx="3980515" cy="518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 expresa cómo es o cómo está el sustantivo.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70109" y="8824830"/>
            <a:ext cx="4388772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comer, escribir, saltar...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656805" y="8278095"/>
            <a:ext cx="3976696" cy="51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expresa acciones, estados y procesos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261961" y="4216881"/>
            <a:ext cx="2503027" cy="556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24"/>
              </a:lnSpc>
              <a:spcBef>
                <a:spcPct val="0"/>
              </a:spcBef>
            </a:pPr>
            <a:r>
              <a:rPr lang="en-US" sz="3231">
                <a:solidFill>
                  <a:srgbClr val="0025CC"/>
                </a:solidFill>
                <a:latin typeface="Popper Sans"/>
                <a:ea typeface="Popper Sans"/>
                <a:cs typeface="Popper Sans"/>
                <a:sym typeface="Popper Sans"/>
              </a:rPr>
              <a:t>ADJETIVO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568042" y="3506525"/>
            <a:ext cx="4040806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casa, libro, María...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568042" y="6110345"/>
            <a:ext cx="4390838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azul, bonito, nueva…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5186343" y="6091295"/>
            <a:ext cx="3842057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yo, él, este, mío…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424125" y="3219963"/>
            <a:ext cx="3758866" cy="53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este, ese, aquella…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6156724" y="1703972"/>
            <a:ext cx="315796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74CC00"/>
                </a:solidFill>
                <a:latin typeface="Popper Sans"/>
                <a:ea typeface="Popper Sans"/>
                <a:cs typeface="Popper Sans"/>
                <a:sym typeface="Popper Sans"/>
              </a:rPr>
              <a:t>DETERMINANTE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139555" y="1525483"/>
            <a:ext cx="3132856" cy="5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1FA9"/>
                </a:solidFill>
                <a:latin typeface="Popper Sans"/>
                <a:ea typeface="Popper Sans"/>
                <a:cs typeface="Popper Sans"/>
                <a:sym typeface="Popper Sans"/>
              </a:rPr>
              <a:t>SUSTANTIVO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463504" y="10005214"/>
            <a:ext cx="3360822" cy="5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751F"/>
                </a:solidFill>
                <a:latin typeface="Popper Sans"/>
                <a:ea typeface="Popper Sans"/>
                <a:cs typeface="Popper Sans"/>
                <a:sym typeface="Popper Sans"/>
              </a:rPr>
              <a:t>PREPOSICIÓN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809069" y="11019308"/>
            <a:ext cx="2588127" cy="1013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que une otras palabras y muestra la relación entre ellas.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767570" y="12000598"/>
            <a:ext cx="3724422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a, por, de, para…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5993661" y="11849389"/>
            <a:ext cx="3724422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aquí, allí, hoy…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6396518" y="10084788"/>
            <a:ext cx="3168875" cy="5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2828"/>
                </a:solidFill>
                <a:latin typeface="Popper Sans"/>
                <a:ea typeface="Popper Sans"/>
                <a:cs typeface="Popper Sans"/>
                <a:sym typeface="Popper Sans"/>
              </a:rPr>
              <a:t>ADVERBIO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856854" y="14475887"/>
            <a:ext cx="3724422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y, pero…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5993661" y="14543880"/>
            <a:ext cx="3724422" cy="28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900">
                <a:solidFill>
                  <a:srgbClr val="35505F"/>
                </a:solidFill>
                <a:latin typeface="Poppins"/>
                <a:ea typeface="Poppins"/>
                <a:cs typeface="Poppins"/>
                <a:sym typeface="Poppins"/>
              </a:rPr>
              <a:t>Por ejemplo: ¡Ay!, ¡Eh!, ¡Oh!…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407682" y="12689494"/>
            <a:ext cx="308715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74CC00"/>
                </a:solidFill>
                <a:latin typeface="Popper Sans"/>
                <a:ea typeface="Popper Sans"/>
                <a:cs typeface="Popper Sans"/>
                <a:sym typeface="Popper Sans"/>
              </a:rPr>
              <a:t>CONJUNCIÓN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767570" y="13667895"/>
            <a:ext cx="2305385" cy="76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8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 qu</a:t>
            </a:r>
            <a:r>
              <a:rPr lang="en-US" b="true" sz="1800" strike="noStrike" u="none">
                <a:solidFill>
                  <a:srgbClr val="2E2E2E"/>
                </a:solidFill>
                <a:latin typeface="Poppins Bold"/>
                <a:ea typeface="Poppins Bold"/>
                <a:cs typeface="Poppins Bold"/>
                <a:sym typeface="Poppins Bold"/>
              </a:rPr>
              <a:t>e une otras palabras u oraciones.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733070" y="12637328"/>
            <a:ext cx="3157448" cy="5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5505F"/>
                </a:solidFill>
                <a:latin typeface="Popper Sans"/>
                <a:ea typeface="Popper Sans"/>
                <a:cs typeface="Popper Sans"/>
                <a:sym typeface="Popper Sans"/>
              </a:rPr>
              <a:t>INTERJECCIÓN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3332988" y="932226"/>
            <a:ext cx="3221474" cy="34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  <a:spcBef>
                <a:spcPct val="0"/>
              </a:spcBef>
            </a:pPr>
            <a:r>
              <a:rPr lang="en-US" b="true" sz="2329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PALABRAS VARIABLES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677218" y="6951581"/>
            <a:ext cx="1298853" cy="478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9"/>
              </a:lnSpc>
              <a:spcBef>
                <a:spcPct val="0"/>
              </a:spcBef>
            </a:pPr>
            <a:r>
              <a:rPr lang="en-US" sz="3199">
                <a:solidFill>
                  <a:srgbClr val="CC007E"/>
                </a:solidFill>
                <a:latin typeface="Poppins"/>
                <a:ea typeface="Poppins"/>
                <a:cs typeface="Poppins"/>
                <a:sym typeface="Poppins"/>
              </a:rPr>
              <a:t>VERBO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6248075" y="4211414"/>
            <a:ext cx="2461498" cy="478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9"/>
              </a:lnSpc>
              <a:spcBef>
                <a:spcPct val="0"/>
              </a:spcBef>
            </a:pPr>
            <a:r>
              <a:rPr lang="en-US" sz="3199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PRONOMBRE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2976070" y="9335053"/>
            <a:ext cx="3838932" cy="33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9"/>
              </a:lnSpc>
              <a:spcBef>
                <a:spcPct val="0"/>
              </a:spcBef>
            </a:pPr>
            <a:r>
              <a:rPr lang="en-US" b="true" sz="22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</a:t>
            </a:r>
            <a:r>
              <a:rPr lang="en-US" sz="2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b="true" sz="2299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PALABRAS INVARIABLES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DAG_WBIQp94</dc:identifier>
  <dcterms:modified xsi:type="dcterms:W3CDTF">2011-08-01T06:04:30Z</dcterms:modified>
  <cp:revision>1</cp:revision>
  <dc:title>Póster Educativo Categorías Gramaticales Icono Azul</dc:title>
</cp:coreProperties>
</file>