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280" r:id="rId3"/>
    <p:sldId id="256" r:id="rId4"/>
    <p:sldId id="257" r:id="rId5"/>
    <p:sldId id="259" r:id="rId6"/>
    <p:sldId id="260" r:id="rId7"/>
    <p:sldId id="262" r:id="rId8"/>
    <p:sldId id="263" r:id="rId9"/>
    <p:sldId id="265" r:id="rId10"/>
    <p:sldId id="266" r:id="rId11"/>
    <p:sldId id="270" r:id="rId12"/>
    <p:sldId id="271" r:id="rId13"/>
    <p:sldId id="273" r:id="rId14"/>
    <p:sldId id="267" r:id="rId15"/>
    <p:sldId id="269" r:id="rId16"/>
    <p:sldId id="272" r:id="rId17"/>
    <p:sldId id="274" r:id="rId18"/>
    <p:sldId id="276" r:id="rId19"/>
    <p:sldId id="277" r:id="rId20"/>
    <p:sldId id="283" r:id="rId21"/>
    <p:sldId id="284" r:id="rId22"/>
    <p:sldId id="285" r:id="rId23"/>
    <p:sldId id="287" r:id="rId24"/>
    <p:sldId id="288" r:id="rId25"/>
    <p:sldId id="290" r:id="rId26"/>
    <p:sldId id="291" r:id="rId27"/>
    <p:sldId id="293" r:id="rId28"/>
    <p:sldId id="294" r:id="rId29"/>
    <p:sldId id="298" r:id="rId30"/>
    <p:sldId id="299" r:id="rId31"/>
    <p:sldId id="300" r:id="rId32"/>
    <p:sldId id="301" r:id="rId33"/>
    <p:sldId id="303" r:id="rId34"/>
    <p:sldId id="306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21" r:id="rId44"/>
    <p:sldId id="324" r:id="rId4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9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D5FC6-278C-403D-8108-65BE336E6D7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0917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0A5FB6-B2E3-4382-83AA-BD7145D396D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3386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ECCA1-36D4-49F7-AD01-BB57F4AD67E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75961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F8F32-0B09-452A-B9BA-56BC3CA3DB8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233252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8B3EA-F887-4EDE-B93F-08E9B213FF4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3337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B73E0-E20D-43AC-AD73-7AF26B92522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1742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45CE1-167C-42B7-B9E3-D37CE983DC8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3907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C4B45-4152-4971-B75B-DBAD5986DDE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260203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4DAA0-4D7E-44BD-AA9E-CB0794D54BE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8016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61B0E0-AAA8-4C6E-A05E-37C3DD2CED6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3249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E1D29-821E-4B81-92E7-F250D2CC39B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89211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E1D2DD6-9686-459E-BA57-C68A062E343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188640"/>
            <a:ext cx="5688632" cy="29732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3382094"/>
            <a:ext cx="4824536" cy="315973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2948" t="7398" r="78380" b="4105"/>
          <a:stretch/>
        </p:blipFill>
        <p:spPr>
          <a:xfrm>
            <a:off x="467544" y="132257"/>
            <a:ext cx="1899904" cy="649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755650" y="6237288"/>
            <a:ext cx="7993063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>
                <a:latin typeface="Verdana" panose="020B0604030504040204" pitchFamily="34" charset="0"/>
              </a:rPr>
              <a:t>Tribuna de las cariátides en el Erecteion, Atenas; Filocles</a:t>
            </a:r>
          </a:p>
          <a:p>
            <a:pPr>
              <a:spcBef>
                <a:spcPct val="50000"/>
              </a:spcBef>
            </a:pPr>
            <a:endParaRPr lang="es-ES" altLang="es-ES">
              <a:latin typeface="Verdana" panose="020B060403050404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3002916"/>
            <a:ext cx="6283773" cy="3090380"/>
          </a:xfrm>
          <a:prstGeom prst="rect">
            <a:avLst/>
          </a:prstGeom>
        </p:spPr>
      </p:pic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0" y="116632"/>
            <a:ext cx="4525963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endParaRPr lang="es-ES" altLang="es-ES" sz="440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484438" y="6308725"/>
            <a:ext cx="540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>
                <a:latin typeface="Verdana" panose="020B0604030504040204" pitchFamily="34" charset="0"/>
              </a:rPr>
              <a:t>Planta del templo griego</a:t>
            </a: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649" t="14304" r="2781" b="9405"/>
          <a:stretch/>
        </p:blipFill>
        <p:spPr>
          <a:xfrm>
            <a:off x="179512" y="548680"/>
            <a:ext cx="8629186" cy="54143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627313" y="6381750"/>
            <a:ext cx="5616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>
                <a:latin typeface="Verdana" panose="020B0604030504040204" pitchFamily="34" charset="0"/>
              </a:rPr>
              <a:t>Alzado del templo griego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77" t="8586" r="1077" b="7090"/>
          <a:stretch/>
        </p:blipFill>
        <p:spPr>
          <a:xfrm>
            <a:off x="251520" y="306616"/>
            <a:ext cx="8583349" cy="55477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296193" y="6309320"/>
            <a:ext cx="65516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El Partenón, Atenas; </a:t>
            </a:r>
            <a:r>
              <a:rPr lang="es-ES" altLang="es-ES" b="1" dirty="0" err="1">
                <a:latin typeface="Verdana" panose="020B0604030504040204" pitchFamily="34" charset="0"/>
              </a:rPr>
              <a:t>Ictino</a:t>
            </a:r>
            <a:r>
              <a:rPr lang="es-ES" altLang="es-ES" b="1" dirty="0">
                <a:latin typeface="Verdana" panose="020B0604030504040204" pitchFamily="34" charset="0"/>
              </a:rPr>
              <a:t>, Calícrates y Fidias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816" y="1633064"/>
            <a:ext cx="8492984" cy="45225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6632"/>
            <a:ext cx="1669965" cy="179228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12" y="121483"/>
            <a:ext cx="1631034" cy="178743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b="22963"/>
          <a:stretch/>
        </p:blipFill>
        <p:spPr>
          <a:xfrm>
            <a:off x="3740793" y="99242"/>
            <a:ext cx="1399029" cy="18175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195736" y="6483245"/>
            <a:ext cx="7200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 smtClean="0">
                <a:latin typeface="Verdana" panose="020B0604030504040204" pitchFamily="34" charset="0"/>
              </a:rPr>
              <a:t>Teatro </a:t>
            </a:r>
            <a:r>
              <a:rPr lang="es-ES" altLang="es-ES" b="1" dirty="0">
                <a:latin typeface="Verdana" panose="020B0604030504040204" pitchFamily="34" charset="0"/>
              </a:rPr>
              <a:t>de </a:t>
            </a:r>
            <a:r>
              <a:rPr lang="es-ES" altLang="es-ES" b="1" dirty="0" err="1">
                <a:latin typeface="Verdana" panose="020B0604030504040204" pitchFamily="34" charset="0"/>
              </a:rPr>
              <a:t>Epidauro</a:t>
            </a:r>
            <a:r>
              <a:rPr lang="es-ES" altLang="es-ES" b="1" dirty="0">
                <a:latin typeface="Verdana" panose="020B0604030504040204" pitchFamily="34" charset="0"/>
              </a:rPr>
              <a:t>, </a:t>
            </a:r>
            <a:r>
              <a:rPr lang="es-ES" altLang="es-ES" b="1" dirty="0" err="1">
                <a:latin typeface="Verdana" panose="020B0604030504040204" pitchFamily="34" charset="0"/>
              </a:rPr>
              <a:t>Polícleto</a:t>
            </a:r>
            <a:r>
              <a:rPr lang="es-ES" altLang="es-ES" b="1" dirty="0">
                <a:latin typeface="Verdana" panose="020B0604030504040204" pitchFamily="34" charset="0"/>
              </a:rPr>
              <a:t> el Joven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656" y="187219"/>
            <a:ext cx="3816424" cy="246083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762" y="196330"/>
            <a:ext cx="3810000" cy="25336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36" y="2780928"/>
            <a:ext cx="5238750" cy="34671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4965" t="5217" r="4965" b="5217"/>
          <a:stretch/>
        </p:blipFill>
        <p:spPr>
          <a:xfrm>
            <a:off x="5652120" y="3426579"/>
            <a:ext cx="3427715" cy="23600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916238" y="6308725"/>
            <a:ext cx="5184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>
                <a:latin typeface="Verdana" panose="020B0604030504040204" pitchFamily="34" charset="0"/>
              </a:rPr>
              <a:t>Acrópolis de Atenas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849" y="980728"/>
            <a:ext cx="8460301" cy="48965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" b="5471"/>
          <a:stretch/>
        </p:blipFill>
        <p:spPr>
          <a:xfrm>
            <a:off x="251520" y="116632"/>
            <a:ext cx="4659612" cy="3199552"/>
          </a:xfrm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57200" y="3474190"/>
            <a:ext cx="54721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Recreación de un ágora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656810"/>
            <a:ext cx="5024613" cy="358050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56176" y="6381328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s-ES" altLang="es-ES" b="1" dirty="0" err="1" smtClean="0">
                <a:solidFill>
                  <a:srgbClr val="000000"/>
                </a:solidFill>
                <a:latin typeface="Verdana" panose="020B0604030504040204" pitchFamily="34" charset="0"/>
              </a:rPr>
              <a:t>Stoa</a:t>
            </a:r>
            <a:endParaRPr lang="es-ES" altLang="es-ES" b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043781" y="6381328"/>
            <a:ext cx="70564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Entrada al gimnasio, Mileto; Anaximandro de Mileto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2040" y="3212976"/>
            <a:ext cx="3890205" cy="29232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2572" t="2886" r="4859" b="4779"/>
          <a:stretch/>
        </p:blipFill>
        <p:spPr>
          <a:xfrm>
            <a:off x="395536" y="504496"/>
            <a:ext cx="4374486" cy="38884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470475"/>
            <a:ext cx="1939551" cy="22822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0"/>
          <a:stretch/>
        </p:blipFill>
        <p:spPr>
          <a:xfrm>
            <a:off x="570384" y="274638"/>
            <a:ext cx="8003232" cy="5865813"/>
          </a:xfrm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771800" y="6309320"/>
            <a:ext cx="5113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Palestra, </a:t>
            </a:r>
            <a:r>
              <a:rPr lang="es-ES" altLang="es-ES" b="1" dirty="0" err="1">
                <a:latin typeface="Verdana" panose="020B0604030504040204" pitchFamily="34" charset="0"/>
              </a:rPr>
              <a:t>Thuburbo</a:t>
            </a:r>
            <a:r>
              <a:rPr lang="es-ES" altLang="es-ES" b="1" dirty="0">
                <a:latin typeface="Verdana" panose="020B0604030504040204" pitchFamily="34" charset="0"/>
              </a:rPr>
              <a:t> </a:t>
            </a:r>
            <a:r>
              <a:rPr lang="es-ES" altLang="es-ES" b="1" dirty="0" err="1">
                <a:latin typeface="Verdana" panose="020B0604030504040204" pitchFamily="34" charset="0"/>
              </a:rPr>
              <a:t>Maius</a:t>
            </a:r>
            <a:r>
              <a:rPr lang="es-ES" altLang="es-ES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76600" y="6453188"/>
            <a:ext cx="5040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Buleuterio de </a:t>
            </a:r>
            <a:r>
              <a:rPr lang="es-ES" altLang="es-ES" b="1" dirty="0" err="1">
                <a:latin typeface="Verdana" panose="020B0604030504040204" pitchFamily="34" charset="0"/>
              </a:rPr>
              <a:t>Priene</a:t>
            </a:r>
            <a:endParaRPr lang="es-ES" altLang="es-ES" b="1" dirty="0">
              <a:latin typeface="Verdana" panose="020B0604030504040204" pitchFamily="34" charset="0"/>
            </a:endParaRP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431" y="404664"/>
            <a:ext cx="8322369" cy="57606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339975" y="6381750"/>
            <a:ext cx="54721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 Dibujo de un </a:t>
            </a:r>
            <a:r>
              <a:rPr lang="es-ES" altLang="es-ES" b="1" dirty="0" err="1">
                <a:latin typeface="Verdana" panose="020B0604030504040204" pitchFamily="34" charset="0"/>
              </a:rPr>
              <a:t>Eclesiasterio</a:t>
            </a:r>
            <a:endParaRPr lang="es-ES" altLang="es-ES" b="1" dirty="0">
              <a:latin typeface="Verdana" panose="020B0604030504040204" pitchFamily="34" charset="0"/>
            </a:endParaRP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4064"/>
          <a:stretch/>
        </p:blipFill>
        <p:spPr>
          <a:xfrm>
            <a:off x="179512" y="274638"/>
            <a:ext cx="8391702" cy="57466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83768" y="5445224"/>
            <a:ext cx="54721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Estadio </a:t>
            </a:r>
            <a:r>
              <a:rPr lang="es-ES" altLang="es-ES" b="1" dirty="0" err="1">
                <a:latin typeface="Verdana" panose="020B0604030504040204" pitchFamily="34" charset="0"/>
              </a:rPr>
              <a:t>Panathinaiko</a:t>
            </a:r>
            <a:r>
              <a:rPr lang="es-ES" altLang="es-ES" b="1" dirty="0">
                <a:latin typeface="Verdana" panose="020B0604030504040204" pitchFamily="34" charset="0"/>
              </a:rPr>
              <a:t>, Atenas</a:t>
            </a:r>
            <a:endParaRPr lang="es-ES" altLang="es-ES" dirty="0">
              <a:latin typeface="Verdana" panose="020B0604030504040204" pitchFamily="34" charset="0"/>
            </a:endParaRP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268760"/>
            <a:ext cx="8730382" cy="38164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187450" y="6453188"/>
            <a:ext cx="6553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La Victoria de Samotracia; </a:t>
            </a:r>
            <a:r>
              <a:rPr lang="es-ES" altLang="es-ES" b="1" dirty="0" err="1">
                <a:latin typeface="Verdana" panose="020B0604030504040204" pitchFamily="34" charset="0"/>
              </a:rPr>
              <a:t>Pithókritos</a:t>
            </a:r>
            <a:r>
              <a:rPr lang="es-ES" altLang="es-ES" b="1" dirty="0">
                <a:latin typeface="Verdana" panose="020B0604030504040204" pitchFamily="34" charset="0"/>
              </a:rPr>
              <a:t> de </a:t>
            </a:r>
            <a:r>
              <a:rPr lang="es-ES" altLang="es-ES" b="1" dirty="0" smtClean="0">
                <a:latin typeface="Verdana" panose="020B0604030504040204" pitchFamily="34" charset="0"/>
              </a:rPr>
              <a:t>Rodas? </a:t>
            </a:r>
            <a:endParaRPr lang="es-ES" altLang="es-ES" b="1" dirty="0">
              <a:latin typeface="Verdana" panose="020B0604030504040204" pitchFamily="34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5735" y="2924944"/>
            <a:ext cx="2371952" cy="315781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11151"/>
          <a:stretch/>
        </p:blipFill>
        <p:spPr>
          <a:xfrm>
            <a:off x="3285692" y="440741"/>
            <a:ext cx="3099495" cy="40631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340768"/>
            <a:ext cx="3243624" cy="464594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763688" y="6078537"/>
            <a:ext cx="6335712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La Venus de Milo, Alejandro de </a:t>
            </a:r>
            <a:r>
              <a:rPr lang="es-ES" altLang="es-ES" b="1" dirty="0" smtClean="0">
                <a:latin typeface="Verdana" panose="020B0604030504040204" pitchFamily="34" charset="0"/>
              </a:rPr>
              <a:t>Antioquía?</a:t>
            </a:r>
            <a:endParaRPr lang="es-ES" altLang="es-ES" b="1" dirty="0">
              <a:latin typeface="Verdana" panose="020B0604030504040204" pitchFamily="34" charset="0"/>
            </a:endParaRPr>
          </a:p>
          <a:p>
            <a:pPr>
              <a:spcBef>
                <a:spcPct val="50000"/>
              </a:spcBef>
            </a:pPr>
            <a:endParaRPr lang="es-ES" altLang="es-ES" dirty="0">
              <a:latin typeface="Verdana" panose="020B0604030504040204" pitchFamily="34" charset="0"/>
            </a:endParaRP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733" y="620688"/>
            <a:ext cx="8410534" cy="52565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709354" y="6453188"/>
            <a:ext cx="475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El </a:t>
            </a:r>
            <a:r>
              <a:rPr lang="es-ES" altLang="es-ES" b="1" dirty="0" smtClean="0">
                <a:latin typeface="Verdana" panose="020B0604030504040204" pitchFamily="34" charset="0"/>
              </a:rPr>
              <a:t>discóbolo, </a:t>
            </a:r>
            <a:r>
              <a:rPr lang="es-ES" altLang="es-ES" b="1" dirty="0">
                <a:latin typeface="Verdana" panose="020B0604030504040204" pitchFamily="34" charset="0"/>
              </a:rPr>
              <a:t>Mirón de </a:t>
            </a:r>
            <a:r>
              <a:rPr lang="es-ES" altLang="es-ES" b="1" dirty="0" err="1">
                <a:latin typeface="Verdana" panose="020B0604030504040204" pitchFamily="34" charset="0"/>
              </a:rPr>
              <a:t>Eleuteras</a:t>
            </a:r>
            <a:r>
              <a:rPr lang="es-ES" altLang="es-ES" dirty="0">
                <a:latin typeface="Verdana" panose="020B0604030504040204" pitchFamily="34" charset="0"/>
              </a:rPr>
              <a:t>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4282"/>
            <a:ext cx="1464370" cy="2196555"/>
          </a:xfrm>
          <a:prstGeom prst="rect">
            <a:avLst/>
          </a:prstGeom>
        </p:spPr>
      </p:pic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48262" y="274638"/>
            <a:ext cx="3875160" cy="59502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2931579"/>
            <a:ext cx="2219870" cy="177936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36" y="1141633"/>
            <a:ext cx="2843671" cy="189007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r="7877"/>
          <a:stretch/>
        </p:blipFill>
        <p:spPr>
          <a:xfrm>
            <a:off x="1714517" y="4852244"/>
            <a:ext cx="2975957" cy="18171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195513" y="6381750"/>
            <a:ext cx="5256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El </a:t>
            </a:r>
            <a:r>
              <a:rPr lang="es-ES" altLang="es-ES" b="1" dirty="0" err="1" smtClean="0">
                <a:latin typeface="Verdana" panose="020B0604030504040204" pitchFamily="34" charset="0"/>
              </a:rPr>
              <a:t>Laocoonte</a:t>
            </a:r>
            <a:r>
              <a:rPr lang="es-ES" altLang="es-ES" b="1" dirty="0" smtClean="0">
                <a:latin typeface="Verdana" panose="020B0604030504040204" pitchFamily="34" charset="0"/>
              </a:rPr>
              <a:t> </a:t>
            </a:r>
            <a:r>
              <a:rPr lang="es-ES" altLang="es-ES" b="1" dirty="0">
                <a:latin typeface="Verdana" panose="020B0604030504040204" pitchFamily="34" charset="0"/>
              </a:rPr>
              <a:t>y sus hijos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054" y="1124744"/>
            <a:ext cx="4930018" cy="47374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218" y="433330"/>
            <a:ext cx="3434245" cy="273980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3508980"/>
            <a:ext cx="2824154" cy="28727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-180528" y="6491287"/>
            <a:ext cx="10009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>
                <a:latin typeface="Verdana" panose="020B0604030504040204" pitchFamily="34" charset="0"/>
              </a:rPr>
              <a:t>  </a:t>
            </a:r>
            <a:r>
              <a:rPr lang="es-ES" altLang="es-ES" b="1" dirty="0" smtClean="0">
                <a:latin typeface="Verdana" panose="020B0604030504040204" pitchFamily="34" charset="0"/>
              </a:rPr>
              <a:t>Fragmentos </a:t>
            </a:r>
            <a:r>
              <a:rPr lang="es-ES" altLang="es-ES" b="1" dirty="0">
                <a:latin typeface="Verdana" panose="020B0604030504040204" pitchFamily="34" charset="0"/>
              </a:rPr>
              <a:t>del Friso de las Panateneas, El Partenón de Atenas; Fidias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325883"/>
            <a:ext cx="1760984" cy="1760984"/>
          </a:xfrm>
          <a:prstGeom prst="rect">
            <a:avLst/>
          </a:prstGeom>
        </p:spPr>
      </p:pic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720" y="148651"/>
            <a:ext cx="5217368" cy="285210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8816" y="3951066"/>
            <a:ext cx="4427984" cy="246491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3284984"/>
            <a:ext cx="3721591" cy="274984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635375" y="6453188"/>
            <a:ext cx="3384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b="1" dirty="0" smtClean="0">
                <a:latin typeface="Verdana" panose="020B0604030504040204" pitchFamily="34" charset="0"/>
              </a:rPr>
              <a:t>Ánforas y cráteras</a:t>
            </a:r>
            <a:endParaRPr lang="es-ES" altLang="es-ES" b="1" dirty="0">
              <a:latin typeface="Verdana" panose="020B060403050404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6632"/>
            <a:ext cx="2952750" cy="5486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141" y="260648"/>
            <a:ext cx="3220116" cy="28187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b="4281"/>
          <a:stretch/>
        </p:blipFill>
        <p:spPr>
          <a:xfrm>
            <a:off x="6876257" y="1916832"/>
            <a:ext cx="2064272" cy="352839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439" y="3239561"/>
            <a:ext cx="2391345" cy="29462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708548" y="6489252"/>
            <a:ext cx="3167063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smtClean="0"/>
              <a:t>Calzadas</a:t>
            </a:r>
          </a:p>
          <a:p>
            <a:pPr>
              <a:spcBef>
                <a:spcPct val="50000"/>
              </a:spcBef>
            </a:pPr>
            <a:endParaRPr lang="es-ES" altLang="es-ES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3226073"/>
            <a:ext cx="4234417" cy="317581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116632"/>
            <a:ext cx="4762500" cy="33623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58604"/>
            <a:ext cx="2520280" cy="283443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3519547"/>
            <a:ext cx="2842522" cy="289373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635896" y="6491287"/>
            <a:ext cx="532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smtClean="0"/>
              <a:t>Pantanos y puentes </a:t>
            </a:r>
            <a:endParaRPr lang="es-ES" altLang="es-ES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891" y="568475"/>
            <a:ext cx="4742279" cy="22573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668" y="59643"/>
            <a:ext cx="3621319" cy="271599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3429000"/>
            <a:ext cx="3488186" cy="260932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804" y="3119637"/>
            <a:ext cx="4584996" cy="31920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5881688" cy="3921125"/>
          </a:xfrm>
          <a:prstGeom prst="rect">
            <a:avLst/>
          </a:prstGeom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 dirty="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436096" y="6258547"/>
            <a:ext cx="467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smtClean="0">
                <a:latin typeface="Verdana" panose="020B0604030504040204" pitchFamily="34" charset="0"/>
              </a:rPr>
              <a:t>Acueductos</a:t>
            </a:r>
            <a:endParaRPr lang="es-ES" altLang="es-ES" dirty="0">
              <a:latin typeface="Verdana" panose="020B060403050404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356992"/>
            <a:ext cx="4853074" cy="27279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209464"/>
            <a:ext cx="3250704" cy="249897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268538" y="6453188"/>
            <a:ext cx="5832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>
                <a:latin typeface="Verdana" panose="020B0604030504040204" pitchFamily="34" charset="0"/>
              </a:rPr>
              <a:t>Ruinas </a:t>
            </a:r>
            <a:r>
              <a:rPr lang="es-ES" altLang="es-ES" dirty="0" smtClean="0">
                <a:latin typeface="Verdana" panose="020B0604030504040204" pitchFamily="34" charset="0"/>
              </a:rPr>
              <a:t>y reconstrucciones de puertos</a:t>
            </a:r>
            <a:endParaRPr lang="es-ES" altLang="es-ES" dirty="0">
              <a:latin typeface="Verdana" panose="020B0604030504040204" pitchFamily="34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6632"/>
            <a:ext cx="5881015" cy="33123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999958"/>
            <a:ext cx="5416824" cy="32163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494" y="4572001"/>
            <a:ext cx="4606457" cy="194754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200635"/>
            <a:ext cx="4502553" cy="30195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692275" y="6381750"/>
            <a:ext cx="6192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>
                <a:latin typeface="Verdana" panose="020B0604030504040204" pitchFamily="34" charset="0"/>
              </a:rPr>
              <a:t>La torre de Hércules, A Coruña; Cayo Sevio Lupo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757" y="63198"/>
            <a:ext cx="3810000" cy="2857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24" y="2920698"/>
            <a:ext cx="2647764" cy="336580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39" y="2699751"/>
            <a:ext cx="5290363" cy="35269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202" y="274638"/>
            <a:ext cx="1468351" cy="22465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292080" y="6381328"/>
            <a:ext cx="540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Basílica de </a:t>
            </a:r>
            <a:r>
              <a:rPr lang="es-ES" altLang="es-ES" dirty="0" err="1"/>
              <a:t>Majencio</a:t>
            </a:r>
            <a:r>
              <a:rPr lang="es-ES" altLang="es-ES" dirty="0"/>
              <a:t>, Roma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640"/>
            <a:ext cx="4439392" cy="30243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76" y="3298974"/>
            <a:ext cx="4297288" cy="318209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76648"/>
            <a:ext cx="3954231" cy="273632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8502" y="3478858"/>
            <a:ext cx="4109777" cy="282232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078287" y="6491287"/>
            <a:ext cx="4608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smtClean="0">
                <a:latin typeface="Verdana" panose="020B0604030504040204" pitchFamily="34" charset="0"/>
              </a:rPr>
              <a:t>Termas</a:t>
            </a:r>
            <a:endParaRPr lang="es-ES" altLang="es-ES" dirty="0">
              <a:latin typeface="Verdana" panose="020B0604030504040204" pitchFamily="34" charset="0"/>
            </a:endParaRP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219" y="19463"/>
            <a:ext cx="3168352" cy="243244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873" y="184624"/>
            <a:ext cx="3699042" cy="246602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18" y="4195762"/>
            <a:ext cx="8572500" cy="22955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989" y="2228736"/>
            <a:ext cx="4338811" cy="207652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895" y="2624745"/>
            <a:ext cx="2941985" cy="195916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3994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60351"/>
            <a:ext cx="4967783" cy="33996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6516216" y="6285451"/>
            <a:ext cx="5040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Teatro de Mérida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994044"/>
            <a:ext cx="4059320" cy="30830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58173"/>
            <a:ext cx="5364088" cy="349399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 dirty="0"/>
          </a:p>
        </p:txBody>
      </p:sp>
      <p:pic>
        <p:nvPicPr>
          <p:cNvPr id="40964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4396320" cy="30966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3492500" y="6308725"/>
            <a:ext cx="50403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>
                <a:latin typeface="Verdana" panose="020B0604030504040204" pitchFamily="34" charset="0"/>
              </a:rPr>
              <a:t>El Coliseo, Roma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54" y="3747268"/>
            <a:ext cx="4871899" cy="234572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t="29118" b="15407"/>
          <a:stretch/>
        </p:blipFill>
        <p:spPr>
          <a:xfrm>
            <a:off x="5020253" y="1870318"/>
            <a:ext cx="3922541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276600" y="6237288"/>
            <a:ext cx="4103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Circo </a:t>
            </a:r>
            <a:r>
              <a:rPr lang="es-ES" altLang="es-ES" dirty="0" smtClean="0"/>
              <a:t>romano</a:t>
            </a:r>
            <a:endParaRPr lang="es-ES" altLang="es-ES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88640"/>
            <a:ext cx="4392488" cy="293061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321" y="53746"/>
            <a:ext cx="4867275" cy="32004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637" y="3389040"/>
            <a:ext cx="5800725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03188"/>
            <a:ext cx="5693388" cy="2749748"/>
          </a:xfrm>
          <a:prstGeom prst="rect">
            <a:avLst/>
          </a:prstGeom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5076056" y="6197368"/>
            <a:ext cx="51133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Arco de Tito, Roma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32040" y="3006241"/>
            <a:ext cx="3886532" cy="29374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006241"/>
            <a:ext cx="3024336" cy="349173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55576" y="6491287"/>
            <a:ext cx="4895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Arco de Constantino, Roma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108" y="3743361"/>
            <a:ext cx="3770724" cy="2672500"/>
          </a:xfrm>
          <a:prstGeom prst="rect">
            <a:avLst/>
          </a:prstGeom>
        </p:spPr>
      </p:pic>
      <p:pic>
        <p:nvPicPr>
          <p:cNvPr id="9" name="Marcador de contenido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3682" y="0"/>
            <a:ext cx="5424042" cy="45259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5094" y="404664"/>
            <a:ext cx="3824352" cy="288738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7000" t="5742" r="5502" b="3410"/>
          <a:stretch/>
        </p:blipFill>
        <p:spPr>
          <a:xfrm>
            <a:off x="1218485" y="3789040"/>
            <a:ext cx="2345403" cy="262685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81" y="274638"/>
            <a:ext cx="5506377" cy="248642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270" y="2604937"/>
            <a:ext cx="3196323" cy="3753968"/>
          </a:xfrm>
          <a:prstGeom prst="rect">
            <a:avLst/>
          </a:prstGeom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779838" y="6453188"/>
            <a:ext cx="3384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/>
              <a:t>Columna de Trajano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92" y="430443"/>
            <a:ext cx="2414091" cy="52496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909" y="3725559"/>
            <a:ext cx="3599858" cy="269641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691680" y="6415738"/>
            <a:ext cx="540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err="1"/>
              <a:t>Maison</a:t>
            </a:r>
            <a:r>
              <a:rPr lang="es-ES" altLang="es-ES" dirty="0"/>
              <a:t> </a:t>
            </a:r>
            <a:r>
              <a:rPr lang="es-ES" altLang="es-ES" dirty="0" err="1"/>
              <a:t>Carrée</a:t>
            </a:r>
            <a:r>
              <a:rPr lang="es-ES" altLang="es-ES" dirty="0"/>
              <a:t>, Nimes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88640"/>
            <a:ext cx="6096000" cy="435292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713" y="4216990"/>
            <a:ext cx="2935442" cy="21987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t="13824" r="20118"/>
          <a:stretch/>
        </p:blipFill>
        <p:spPr>
          <a:xfrm>
            <a:off x="5891447" y="649163"/>
            <a:ext cx="2880320" cy="233043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747" y="3833350"/>
            <a:ext cx="3880638" cy="258238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2484438" y="6453188"/>
            <a:ext cx="5975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>
                <a:latin typeface="Verdana" panose="020B0604030504040204" pitchFamily="34" charset="0"/>
              </a:rPr>
              <a:t>El Panteón, Roma; Marco </a:t>
            </a:r>
            <a:r>
              <a:rPr lang="es-ES" altLang="es-ES" dirty="0" err="1">
                <a:latin typeface="Verdana" panose="020B0604030504040204" pitchFamily="34" charset="0"/>
              </a:rPr>
              <a:t>Vipsanio</a:t>
            </a:r>
            <a:r>
              <a:rPr lang="es-ES" altLang="es-ES" dirty="0">
                <a:latin typeface="Verdana" panose="020B0604030504040204" pitchFamily="34" charset="0"/>
              </a:rPr>
              <a:t> Agripa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116632"/>
            <a:ext cx="1153178" cy="1627262"/>
          </a:xfrm>
          <a:prstGeom prst="rect">
            <a:avLst/>
          </a:prstGeom>
        </p:spPr>
      </p:pic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6745" y="264334"/>
            <a:ext cx="4395386" cy="328573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085" y="510406"/>
            <a:ext cx="2409825" cy="24669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3158319"/>
            <a:ext cx="3667125" cy="32385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560" y="3778604"/>
            <a:ext cx="3888432" cy="25875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148064" y="4221088"/>
            <a:ext cx="3240360" cy="191936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8640"/>
            <a:ext cx="8280920" cy="630562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3779912" y="6349205"/>
            <a:ext cx="3097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err="1"/>
              <a:t>Insulae</a:t>
            </a:r>
            <a:endParaRPr lang="es-ES" altLang="es-ES" dirty="0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8518" y="3861048"/>
            <a:ext cx="3462680" cy="230425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548680"/>
            <a:ext cx="4286250" cy="30003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b="16445"/>
          <a:stretch/>
        </p:blipFill>
        <p:spPr>
          <a:xfrm>
            <a:off x="23660" y="3732956"/>
            <a:ext cx="5026351" cy="243234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93" y="116632"/>
            <a:ext cx="3281375" cy="332551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88640"/>
            <a:ext cx="2476500" cy="43624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684" y="569739"/>
            <a:ext cx="2940716" cy="482925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76" y="1991772"/>
            <a:ext cx="2530624" cy="458963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580112" y="6413995"/>
            <a:ext cx="403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Ara </a:t>
            </a:r>
            <a:r>
              <a:rPr lang="es-ES" altLang="es-ES" dirty="0" err="1"/>
              <a:t>Pacis</a:t>
            </a:r>
            <a:r>
              <a:rPr lang="es-ES" altLang="es-ES" dirty="0"/>
              <a:t>, Roma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88640"/>
            <a:ext cx="5852538" cy="45259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528" y="3746181"/>
            <a:ext cx="3974957" cy="263556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620468"/>
            <a:ext cx="3742148" cy="21602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119" y="846138"/>
            <a:ext cx="3251795" cy="243884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5939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9"/>
          <a:stretch/>
        </p:blipFill>
        <p:spPr bwMode="auto">
          <a:xfrm>
            <a:off x="6516688" y="260350"/>
            <a:ext cx="2087760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1042988" y="3284538"/>
            <a:ext cx="20161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/>
              <a:t>Constantino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4355976" y="3151314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Vespasiano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7019925" y="3357563"/>
            <a:ext cx="17287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/>
              <a:t>Tito</a:t>
            </a: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2051050" y="6308725"/>
            <a:ext cx="2089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/>
              <a:t>Cómodo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5795963" y="6308725"/>
            <a:ext cx="2016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/>
              <a:t>Trajano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b="8176"/>
          <a:stretch/>
        </p:blipFill>
        <p:spPr>
          <a:xfrm>
            <a:off x="5508104" y="3707859"/>
            <a:ext cx="1806902" cy="2383805"/>
          </a:xfrm>
          <a:prstGeom prst="rect">
            <a:avLst/>
          </a:prstGeom>
        </p:spPr>
      </p:pic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5194" y="431006"/>
            <a:ext cx="1847850" cy="24669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4672" y="431006"/>
            <a:ext cx="1800225" cy="25431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7664" y="3881963"/>
            <a:ext cx="2171585" cy="235056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6042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404664"/>
            <a:ext cx="3646252" cy="23769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059832" y="6309320"/>
            <a:ext cx="3673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 smtClean="0"/>
              <a:t>Vasos </a:t>
            </a:r>
            <a:r>
              <a:rPr lang="es-ES" altLang="es-ES" dirty="0"/>
              <a:t>de </a:t>
            </a:r>
            <a:r>
              <a:rPr lang="es-ES" altLang="es-ES" dirty="0" err="1"/>
              <a:t>terra</a:t>
            </a:r>
            <a:r>
              <a:rPr lang="es-ES" altLang="es-ES" dirty="0"/>
              <a:t> </a:t>
            </a:r>
            <a:r>
              <a:rPr lang="es-ES" altLang="es-ES" dirty="0" err="1"/>
              <a:t>sigillata</a:t>
            </a:r>
            <a:endParaRPr lang="es-ES" alt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438" y="1417638"/>
            <a:ext cx="4762500" cy="35718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52" y="3356992"/>
            <a:ext cx="3748904" cy="280805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627784" y="6311646"/>
            <a:ext cx="55451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Casa de la Venus, Pompeya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7467" y="274638"/>
            <a:ext cx="6059291" cy="266608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10" y="3356992"/>
            <a:ext cx="5641701" cy="26824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67" y="146520"/>
            <a:ext cx="2910597" cy="218013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292" y="2620612"/>
            <a:ext cx="2466975" cy="18478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6077" y="4698194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6246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4" y="260350"/>
            <a:ext cx="5101722" cy="331266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2339752" y="6472962"/>
            <a:ext cx="5400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Villa de los </a:t>
            </a:r>
            <a:r>
              <a:rPr lang="es-ES" altLang="es-ES" dirty="0" smtClean="0"/>
              <a:t>misterios y de los </a:t>
            </a:r>
            <a:r>
              <a:rPr lang="es-ES" altLang="es-ES" dirty="0" err="1" smtClean="0"/>
              <a:t>Vettio</a:t>
            </a:r>
            <a:r>
              <a:rPr lang="es-ES" altLang="es-ES" dirty="0" smtClean="0"/>
              <a:t>, </a:t>
            </a:r>
            <a:r>
              <a:rPr lang="es-ES" altLang="es-ES" dirty="0"/>
              <a:t>Pompeya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3034124"/>
            <a:ext cx="7059780" cy="306655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1979613" y="6381750"/>
            <a:ext cx="6696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dirty="0"/>
              <a:t>Sacrificio de Ifigenia, Ampurias, Gerona</a:t>
            </a:r>
          </a:p>
        </p:txBody>
      </p:sp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77890" y="2953260"/>
            <a:ext cx="2528292" cy="36118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4638"/>
            <a:ext cx="5372176" cy="583264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6632"/>
            <a:ext cx="4721886" cy="33123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933056"/>
            <a:ext cx="4594020" cy="230425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476672"/>
            <a:ext cx="3166081" cy="309634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3717032"/>
            <a:ext cx="4009440" cy="266429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534425" y="6344602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s-ES" altLang="es-ES" smtClean="0">
                <a:solidFill>
                  <a:srgbClr val="000000"/>
                </a:solidFill>
              </a:rPr>
              <a:t>Otros mosaicos</a:t>
            </a:r>
            <a:endParaRPr lang="es-ES" alt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7744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215</Words>
  <Application>Microsoft Office PowerPoint</Application>
  <PresentationFormat>Presentación en pantalla (4:3)</PresentationFormat>
  <Paragraphs>46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7" baseType="lpstr">
      <vt:lpstr>Arial</vt:lpstr>
      <vt:lpstr>Verdana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Consejería de Educación de la Comunidad de Madrid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alumno_2</dc:creator>
  <cp:lastModifiedBy>EDUCALOGIN EDUCALOGIN , EDUCALOGIN</cp:lastModifiedBy>
  <cp:revision>60</cp:revision>
  <dcterms:created xsi:type="dcterms:W3CDTF">2010-12-21T09:00:48Z</dcterms:created>
  <dcterms:modified xsi:type="dcterms:W3CDTF">2017-05-17T13:35:26Z</dcterms:modified>
</cp:coreProperties>
</file>