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12192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  <p:embeddedFont>
      <p:font typeface="Funnel Display" panose="020B0604020202020204" charset="0"/>
      <p:regular r:id="rId11"/>
    </p:embeddedFont>
    <p:embeddedFont>
      <p:font typeface="Funnel Sans" panose="020B0604020202020204" charset="0"/>
      <p:regular r:id="rId12"/>
    </p:embeddedFont>
    <p:embeddedFont>
      <p:font typeface="Funnel Sans Bold" panose="020B0604020202020204" charset="0"/>
      <p:regular r:id="rId13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4" d="100"/>
          <a:sy n="114" d="100"/>
        </p:scale>
        <p:origin x="43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25904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5EB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69971" y="2562721"/>
            <a:ext cx="6223638" cy="586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650" kern="0" spc="-31" dirty="0">
                <a:solidFill>
                  <a:srgbClr val="051D3A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Auxiliary Verbs: Uses</a:t>
            </a:r>
            <a:endParaRPr lang="en-US" sz="3650" dirty="0"/>
          </a:p>
        </p:txBody>
      </p:sp>
      <p:sp>
        <p:nvSpPr>
          <p:cNvPr id="4" name="Text 1"/>
          <p:cNvSpPr/>
          <p:nvPr/>
        </p:nvSpPr>
        <p:spPr>
          <a:xfrm>
            <a:off x="5269971" y="3448546"/>
            <a:ext cx="6833223" cy="3191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550" kern="0" spc="-31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LEVEL C ADVANCED</a:t>
            </a:r>
            <a:endParaRPr lang="en-US" sz="1550" dirty="0"/>
          </a:p>
        </p:txBody>
      </p:sp>
      <p:sp>
        <p:nvSpPr>
          <p:cNvPr id="5" name="Shape 2"/>
          <p:cNvSpPr/>
          <p:nvPr/>
        </p:nvSpPr>
        <p:spPr>
          <a:xfrm>
            <a:off x="5269971" y="3992066"/>
            <a:ext cx="1013395" cy="303113"/>
          </a:xfrm>
          <a:prstGeom prst="roundRect">
            <a:avLst>
              <a:gd name="adj" fmla="val 22112"/>
            </a:avLst>
          </a:prstGeom>
          <a:solidFill>
            <a:srgbClr val="D8E7F3"/>
          </a:solidFill>
          <a:ln/>
        </p:spPr>
      </p:sp>
      <p:sp>
        <p:nvSpPr>
          <p:cNvPr id="6" name="Text 3"/>
          <p:cNvSpPr/>
          <p:nvPr/>
        </p:nvSpPr>
        <p:spPr>
          <a:xfrm>
            <a:off x="5389626" y="4051895"/>
            <a:ext cx="1383670" cy="1834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250" kern="0" spc="-31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GRAMMAR</a:t>
            </a:r>
            <a:endParaRPr lang="en-US" sz="1250" dirty="0"/>
          </a:p>
        </p:txBody>
      </p:sp>
      <p:sp>
        <p:nvSpPr>
          <p:cNvPr id="7" name="Shape 4"/>
          <p:cNvSpPr/>
          <p:nvPr/>
        </p:nvSpPr>
        <p:spPr>
          <a:xfrm>
            <a:off x="6383079" y="3992066"/>
            <a:ext cx="1023713" cy="303113"/>
          </a:xfrm>
          <a:prstGeom prst="roundRect">
            <a:avLst>
              <a:gd name="adj" fmla="val 22112"/>
            </a:avLst>
          </a:prstGeom>
          <a:noFill/>
          <a:ln w="6350">
            <a:solidFill>
              <a:srgbClr val="3371A5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502733" y="4051895"/>
            <a:ext cx="1393989" cy="1834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250" kern="0" spc="-31" dirty="0">
                <a:solidFill>
                  <a:srgbClr val="3371A5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ADVANCED</a:t>
            </a:r>
            <a:endParaRPr lang="en-US" sz="12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8086" y="934641"/>
            <a:ext cx="10795524" cy="586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650" kern="0" spc="-31" dirty="0">
                <a:solidFill>
                  <a:srgbClr val="051D3A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Main Uses </a:t>
            </a:r>
            <a:r>
              <a:rPr lang="en-US" sz="3650" kern="0" spc="-31" dirty="0">
                <a:solidFill>
                  <a:srgbClr val="3371A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(1)</a:t>
            </a:r>
            <a:endParaRPr lang="en-US" sz="36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086" y="2237978"/>
            <a:ext cx="6846716" cy="3267770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37708" y="2044799"/>
            <a:ext cx="3462152" cy="158075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8364130" y="2269629"/>
            <a:ext cx="2910906" cy="293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kern="0" spc="-31" dirty="0">
                <a:solidFill>
                  <a:srgbClr val="2B354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Avoid Repetition</a:t>
            </a:r>
            <a:endParaRPr lang="en-US" sz="1800" dirty="0"/>
          </a:p>
        </p:txBody>
      </p:sp>
      <p:sp>
        <p:nvSpPr>
          <p:cNvPr id="6" name="Text 2"/>
          <p:cNvSpPr/>
          <p:nvPr/>
        </p:nvSpPr>
        <p:spPr>
          <a:xfrm>
            <a:off x="8364130" y="2762349"/>
            <a:ext cx="2910906" cy="6383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550" i="1" kern="0" spc="-31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I like soaps every day but my husband </a:t>
            </a:r>
            <a:r>
              <a:rPr lang="en-US" sz="1550" b="1" i="1" kern="0" spc="-31" dirty="0">
                <a:solidFill>
                  <a:srgbClr val="2B3541"/>
                </a:solidFill>
                <a:latin typeface="Funnel Sans Bold" pitchFamily="34" charset="0"/>
                <a:ea typeface="Funnel Sans Bold" pitchFamily="34" charset="-122"/>
                <a:cs typeface="Funnel Sans Bold" pitchFamily="34" charset="-120"/>
              </a:rPr>
              <a:t>doesn't.</a:t>
            </a:r>
            <a:endParaRPr lang="en-US" sz="15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037708" y="3824982"/>
            <a:ext cx="3462152" cy="1874044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8364130" y="4049812"/>
            <a:ext cx="2910906" cy="5865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kern="0" spc="-31" dirty="0">
                <a:solidFill>
                  <a:srgbClr val="2B354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Say you are the Same or Different</a:t>
            </a:r>
            <a:endParaRPr lang="en-US" sz="1800" dirty="0"/>
          </a:p>
        </p:txBody>
      </p:sp>
      <p:sp>
        <p:nvSpPr>
          <p:cNvPr id="9" name="Text 4"/>
          <p:cNvSpPr/>
          <p:nvPr/>
        </p:nvSpPr>
        <p:spPr>
          <a:xfrm>
            <a:off x="8364130" y="4835823"/>
            <a:ext cx="2910906" cy="6383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550" kern="0" spc="-31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Positive → </a:t>
            </a:r>
            <a:r>
              <a:rPr lang="en-US" sz="1550" b="1" kern="0" spc="-31" dirty="0">
                <a:solidFill>
                  <a:srgbClr val="2B3541"/>
                </a:solidFill>
                <a:latin typeface="Funnel Sans Bold" pitchFamily="34" charset="0"/>
                <a:ea typeface="Funnel Sans Bold" pitchFamily="34" charset="-122"/>
                <a:cs typeface="Funnel Sans Bold" pitchFamily="34" charset="-120"/>
              </a:rPr>
              <a:t>So do I</a:t>
            </a:r>
            <a:r>
              <a:rPr lang="en-US" sz="1550" kern="0" spc="-31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 / </a:t>
            </a:r>
            <a:r>
              <a:rPr lang="en-US" sz="1550" b="1" kern="0" spc="-31" dirty="0">
                <a:solidFill>
                  <a:srgbClr val="2B3541"/>
                </a:solidFill>
                <a:latin typeface="Funnel Sans Bold" pitchFamily="34" charset="0"/>
                <a:ea typeface="Funnel Sans Bold" pitchFamily="34" charset="-122"/>
                <a:cs typeface="Funnel Sans Bold" pitchFamily="34" charset="-120"/>
              </a:rPr>
              <a:t>I don't</a:t>
            </a:r>
            <a:endParaRPr lang="en-US" sz="155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550" kern="0" spc="-31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Negative → </a:t>
            </a:r>
            <a:r>
              <a:rPr lang="en-US" sz="1550" b="1" kern="0" spc="-31" dirty="0">
                <a:solidFill>
                  <a:srgbClr val="2B3541"/>
                </a:solidFill>
                <a:latin typeface="Funnel Sans Bold" pitchFamily="34" charset="0"/>
                <a:ea typeface="Funnel Sans Bold" pitchFamily="34" charset="-122"/>
                <a:cs typeface="Funnel Sans Bold" pitchFamily="34" charset="-120"/>
              </a:rPr>
              <a:t>Neither do I</a:t>
            </a:r>
            <a:r>
              <a:rPr lang="en-US" sz="1550" kern="0" spc="-31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 / </a:t>
            </a:r>
            <a:r>
              <a:rPr lang="en-US" sz="1550" b="1" kern="0" spc="-31" dirty="0">
                <a:solidFill>
                  <a:srgbClr val="2B3541"/>
                </a:solidFill>
                <a:latin typeface="Funnel Sans Bold" pitchFamily="34" charset="0"/>
                <a:ea typeface="Funnel Sans Bold" pitchFamily="34" charset="-122"/>
                <a:cs typeface="Funnel Sans Bold" pitchFamily="34" charset="-120"/>
              </a:rPr>
              <a:t>I do</a:t>
            </a:r>
            <a:endParaRPr lang="en-US" sz="15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98086" y="1144191"/>
            <a:ext cx="6223638" cy="586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650" kern="0" spc="-31" dirty="0">
                <a:solidFill>
                  <a:srgbClr val="051D3A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Main Uses </a:t>
            </a:r>
            <a:r>
              <a:rPr lang="en-US" sz="3650" kern="0" spc="-31" dirty="0">
                <a:solidFill>
                  <a:srgbClr val="3371A5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(2)</a:t>
            </a:r>
            <a:endParaRPr lang="en-US" sz="3650" dirty="0"/>
          </a:p>
        </p:txBody>
      </p:sp>
      <p:sp>
        <p:nvSpPr>
          <p:cNvPr id="4" name="Shape 1"/>
          <p:cNvSpPr/>
          <p:nvPr/>
        </p:nvSpPr>
        <p:spPr>
          <a:xfrm>
            <a:off x="698086" y="2030016"/>
            <a:ext cx="3012107" cy="1901726"/>
          </a:xfrm>
          <a:prstGeom prst="roundRect">
            <a:avLst>
              <a:gd name="adj" fmla="val 4406"/>
            </a:avLst>
          </a:prstGeom>
          <a:solidFill>
            <a:srgbClr val="FAF5EB"/>
          </a:solidFill>
          <a:ln w="6350">
            <a:solidFill>
              <a:srgbClr val="D5CDBE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903860" y="2235795"/>
            <a:ext cx="2600558" cy="293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kern="0" spc="-31" dirty="0">
                <a:solidFill>
                  <a:srgbClr val="2B354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Interest &amp; Surprise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903860" y="2648744"/>
            <a:ext cx="2600558" cy="7580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3000"/>
              </a:lnSpc>
              <a:spcAft>
                <a:spcPts val="900"/>
              </a:spcAft>
              <a:buNone/>
            </a:pPr>
            <a:r>
              <a:rPr lang="en-US" sz="1550" kern="0" spc="-31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Reply questions</a:t>
            </a:r>
            <a:endParaRPr lang="en-US" sz="155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550" i="1" kern="0" spc="-31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"We passed." → </a:t>
            </a:r>
            <a:r>
              <a:rPr lang="en-US" sz="1550" b="1" i="1" kern="0" spc="-31" dirty="0">
                <a:solidFill>
                  <a:srgbClr val="2B3541"/>
                </a:solidFill>
                <a:latin typeface="Funnel Sans Bold" pitchFamily="34" charset="0"/>
                <a:ea typeface="Funnel Sans Bold" pitchFamily="34" charset="-122"/>
                <a:cs typeface="Funnel Sans Bold" pitchFamily="34" charset="-120"/>
              </a:rPr>
              <a:t>"Did you?"</a:t>
            </a:r>
            <a:endParaRPr lang="en-US" sz="1550" dirty="0"/>
          </a:p>
        </p:txBody>
      </p:sp>
      <p:sp>
        <p:nvSpPr>
          <p:cNvPr id="7" name="Shape 4"/>
          <p:cNvSpPr/>
          <p:nvPr/>
        </p:nvSpPr>
        <p:spPr>
          <a:xfrm>
            <a:off x="3909617" y="2030016"/>
            <a:ext cx="3012107" cy="1901726"/>
          </a:xfrm>
          <a:prstGeom prst="roundRect">
            <a:avLst>
              <a:gd name="adj" fmla="val 4406"/>
            </a:avLst>
          </a:prstGeom>
          <a:solidFill>
            <a:srgbClr val="FAF5EB"/>
          </a:solidFill>
          <a:ln w="6350">
            <a:solidFill>
              <a:srgbClr val="D5CDBE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115392" y="2235795"/>
            <a:ext cx="2600558" cy="293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kern="0" spc="-31" dirty="0">
                <a:solidFill>
                  <a:srgbClr val="2B354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Emphasis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4115392" y="2648744"/>
            <a:ext cx="2600558" cy="1077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3000"/>
              </a:lnSpc>
              <a:spcAft>
                <a:spcPts val="900"/>
              </a:spcAft>
              <a:buNone/>
            </a:pPr>
            <a:r>
              <a:rPr lang="en-US" sz="1550" kern="0" spc="-31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Auxiliary before verb</a:t>
            </a:r>
            <a:endParaRPr lang="en-US" sz="155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550" i="1" kern="0" spc="-31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"I </a:t>
            </a:r>
            <a:r>
              <a:rPr lang="en-US" sz="1550" b="1" i="1" kern="0" spc="-31" dirty="0">
                <a:solidFill>
                  <a:srgbClr val="2B3541"/>
                </a:solidFill>
                <a:latin typeface="Funnel Sans Bold" pitchFamily="34" charset="0"/>
                <a:ea typeface="Funnel Sans Bold" pitchFamily="34" charset="-122"/>
                <a:cs typeface="Funnel Sans Bold" pitchFamily="34" charset="-120"/>
              </a:rPr>
              <a:t>do</a:t>
            </a:r>
            <a:r>
              <a:rPr lang="en-US" sz="1550" i="1" kern="0" spc="-31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 like her."</a:t>
            </a:r>
            <a:endParaRPr lang="en-US" sz="155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550" i="1" kern="0" spc="-31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"I </a:t>
            </a:r>
            <a:r>
              <a:rPr lang="en-US" sz="1550" b="1" i="1" kern="0" spc="-31" dirty="0">
                <a:solidFill>
                  <a:srgbClr val="2B3541"/>
                </a:solidFill>
                <a:latin typeface="Funnel Sans Bold" pitchFamily="34" charset="0"/>
                <a:ea typeface="Funnel Sans Bold" pitchFamily="34" charset="-122"/>
                <a:cs typeface="Funnel Sans Bold" pitchFamily="34" charset="-120"/>
              </a:rPr>
              <a:t>did</a:t>
            </a:r>
            <a:r>
              <a:rPr lang="en-US" sz="1550" i="1" kern="0" spc="-31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 pass it."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698086" y="4131171"/>
            <a:ext cx="6223638" cy="1582539"/>
          </a:xfrm>
          <a:prstGeom prst="roundRect">
            <a:avLst>
              <a:gd name="adj" fmla="val 5294"/>
            </a:avLst>
          </a:prstGeom>
          <a:solidFill>
            <a:srgbClr val="FAF5EB"/>
          </a:solidFill>
          <a:ln w="6350">
            <a:solidFill>
              <a:srgbClr val="D5CDBE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903860" y="4336951"/>
            <a:ext cx="5812089" cy="293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kern="0" spc="-31" dirty="0">
                <a:solidFill>
                  <a:srgbClr val="2B354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With "to be" &amp; Modals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903860" y="4749899"/>
            <a:ext cx="5812089" cy="7580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3000"/>
              </a:lnSpc>
              <a:spcAft>
                <a:spcPts val="900"/>
              </a:spcAft>
              <a:buNone/>
            </a:pPr>
            <a:r>
              <a:rPr lang="en-US" sz="1550" kern="0" spc="-31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Auxiliary is stressed</a:t>
            </a:r>
            <a:endParaRPr lang="en-US" sz="155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550" i="1" kern="0" spc="-31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"Yes, I </a:t>
            </a:r>
            <a:r>
              <a:rPr lang="en-US" sz="1550" b="1" i="1" kern="0" spc="-31" dirty="0">
                <a:solidFill>
                  <a:srgbClr val="2B3541"/>
                </a:solidFill>
                <a:latin typeface="Funnel Sans Bold" pitchFamily="34" charset="0"/>
                <a:ea typeface="Funnel Sans Bold" pitchFamily="34" charset="-122"/>
                <a:cs typeface="Funnel Sans Bold" pitchFamily="34" charset="-120"/>
              </a:rPr>
              <a:t>am</a:t>
            </a:r>
            <a:r>
              <a:rPr lang="en-US" sz="1550" i="1" kern="0" spc="-31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 coming."</a:t>
            </a:r>
            <a:endParaRPr lang="en-US" sz="15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98086" y="550763"/>
            <a:ext cx="10795524" cy="293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kern="0" spc="-16" dirty="0">
                <a:solidFill>
                  <a:srgbClr val="051D3A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Question Tags</a:t>
            </a:r>
            <a:endParaRPr lang="en-US" sz="18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086" y="974824"/>
            <a:ext cx="5276123" cy="5276255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6223836" y="3212703"/>
            <a:ext cx="224328" cy="224334"/>
          </a:xfrm>
          <a:prstGeom prst="roundRect">
            <a:avLst>
              <a:gd name="adj" fmla="val 18674"/>
            </a:avLst>
          </a:prstGeom>
          <a:solidFill>
            <a:srgbClr val="FAF5EB"/>
          </a:solidFill>
          <a:ln w="6350">
            <a:solidFill>
              <a:srgbClr val="D5CDBE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265557" y="3236813"/>
            <a:ext cx="140788" cy="17601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00" kern="0" spc="-16" dirty="0">
                <a:solidFill>
                  <a:srgbClr val="2B354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1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6497971" y="3246934"/>
            <a:ext cx="5001988" cy="1466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kern="0" spc="-16" dirty="0">
                <a:solidFill>
                  <a:srgbClr val="2B354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Check Information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6497971" y="3443387"/>
            <a:ext cx="5001988" cy="1196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i="1" kern="0" spc="-16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"The exam is in June, </a:t>
            </a:r>
            <a:r>
              <a:rPr lang="en-US" sz="1200" b="1" i="1" kern="0" spc="-16" dirty="0">
                <a:solidFill>
                  <a:srgbClr val="2B3541"/>
                </a:solidFill>
                <a:latin typeface="Funnel Sans Bold" pitchFamily="34" charset="0"/>
                <a:ea typeface="Funnel Sans Bold" pitchFamily="34" charset="-122"/>
                <a:cs typeface="Funnel Sans Bold" pitchFamily="34" charset="-120"/>
              </a:rPr>
              <a:t>isn't it?</a:t>
            </a:r>
            <a:r>
              <a:rPr lang="en-US" sz="1200" i="1" kern="0" spc="-16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"</a:t>
            </a:r>
            <a:r>
              <a:rPr lang="en-US" sz="1200" kern="0" spc="-16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 — rising intonation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6223836" y="3662759"/>
            <a:ext cx="224328" cy="224334"/>
          </a:xfrm>
          <a:prstGeom prst="roundRect">
            <a:avLst>
              <a:gd name="adj" fmla="val 18674"/>
            </a:avLst>
          </a:prstGeom>
          <a:solidFill>
            <a:srgbClr val="FAF5EB"/>
          </a:solidFill>
          <a:ln w="6350">
            <a:solidFill>
              <a:srgbClr val="D5CDBE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265557" y="3686870"/>
            <a:ext cx="140788" cy="17601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00" kern="0" spc="-16" dirty="0">
                <a:solidFill>
                  <a:srgbClr val="2B354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2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6497971" y="3696990"/>
            <a:ext cx="5001988" cy="2243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kern="0" spc="-16" dirty="0">
                <a:solidFill>
                  <a:srgbClr val="2B354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Seek</a:t>
            </a:r>
            <a:r>
              <a:rPr lang="en-US" sz="900" kern="0" spc="-16" dirty="0">
                <a:solidFill>
                  <a:srgbClr val="2B354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 </a:t>
            </a:r>
            <a:r>
              <a:rPr lang="en-US" sz="1400" kern="0" spc="-16" dirty="0">
                <a:solidFill>
                  <a:srgbClr val="2B3541"/>
                </a:solidFill>
                <a:latin typeface="Funnel Display" pitchFamily="34" charset="0"/>
                <a:ea typeface="Funnel Display" pitchFamily="34" charset="-122"/>
                <a:cs typeface="Funnel Display" pitchFamily="34" charset="-120"/>
              </a:rPr>
              <a:t>Agreement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6497971" y="3893443"/>
            <a:ext cx="5001988" cy="1196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i="1" kern="0" spc="-16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"We love English class, </a:t>
            </a:r>
            <a:r>
              <a:rPr lang="en-US" sz="1200" b="1" i="1" kern="0" spc="-16" dirty="0">
                <a:solidFill>
                  <a:srgbClr val="2B3541"/>
                </a:solidFill>
                <a:latin typeface="Funnel Sans Bold" pitchFamily="34" charset="0"/>
                <a:ea typeface="Funnel Sans Bold" pitchFamily="34" charset="-122"/>
                <a:cs typeface="Funnel Sans Bold" pitchFamily="34" charset="-120"/>
              </a:rPr>
              <a:t>don't we?</a:t>
            </a:r>
            <a:r>
              <a:rPr lang="en-US" sz="1200" i="1" kern="0" spc="-16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"</a:t>
            </a:r>
            <a:r>
              <a:rPr lang="en-US" sz="1200" kern="0" spc="-16" dirty="0">
                <a:solidFill>
                  <a:srgbClr val="2B3541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 — falling intonation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138</Words>
  <Application>Microsoft Office PowerPoint</Application>
  <PresentationFormat>Panorámica</PresentationFormat>
  <Paragraphs>32</Paragraphs>
  <Slides>4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10" baseType="lpstr">
      <vt:lpstr>Funnel Sans Bold</vt:lpstr>
      <vt:lpstr>Calibri</vt:lpstr>
      <vt:lpstr>Arial</vt:lpstr>
      <vt:lpstr>Funnel Display</vt:lpstr>
      <vt:lpstr>Funnel Sans</vt:lpstr>
      <vt:lpstr>Office Theme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subject/>
  <dc:creator/>
  <cp:lastModifiedBy>Cebreiros Alvarez, Ramiro</cp:lastModifiedBy>
  <cp:revision>2</cp:revision>
  <dcterms:created xsi:type="dcterms:W3CDTF">2026-09-23T12:57:13Z</dcterms:created>
  <dcterms:modified xsi:type="dcterms:W3CDTF">2026-09-24T14:58:09Z</dcterms:modified>
</cp:coreProperties>
</file>