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4"/>
  </p:sldMasterIdLst>
  <p:notesMasterIdLst>
    <p:notesMasterId r:id="rId12"/>
  </p:notesMasterIdLst>
  <p:handoutMasterIdLst>
    <p:handoutMasterId r:id="rId13"/>
  </p:handoutMasterIdLst>
  <p:sldIdLst>
    <p:sldId id="256" r:id="rId5"/>
    <p:sldId id="279" r:id="rId6"/>
    <p:sldId id="257" r:id="rId7"/>
    <p:sldId id="275" r:id="rId8"/>
    <p:sldId id="276" r:id="rId9"/>
    <p:sldId id="280" r:id="rId10"/>
    <p:sldId id="281" r:id="rId11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Autor" initials="A" lastIdx="0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404040"/>
    <a:srgbClr val="FF9B45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241" autoAdjust="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402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E7C177B-B36A-42FB-963C-4A4062E11465}" type="datetime1">
              <a:rPr lang="es-ES" smtClean="0"/>
              <a:t>17/09/2026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679768-A2FC-4D08-91F6-8DCE6C566B3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D6E2F-8700-4332-938B-4B711CF8351C}" type="datetime1">
              <a:rPr lang="es-ES" smtClean="0"/>
              <a:pPr/>
              <a:t>17/09/2026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F61EA0F-A667-4B49-8422-0062BC55E249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43513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2197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28171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84891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24261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7978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800" noProof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es-ES" sz="1800" noProof="0"/>
          </a:p>
        </p:txBody>
      </p:sp>
      <p:cxnSp>
        <p:nvCxnSpPr>
          <p:cNvPr id="12" name="Conector recto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Editar los estilos de texto del patrón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Segundo nivel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Tercer nivel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Cuarto nivel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Quinto nivel</a:t>
            </a:r>
          </a:p>
        </p:txBody>
      </p:sp>
      <p:sp>
        <p:nvSpPr>
          <p:cNvPr id="6" name="Marcador de fecha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8BBF53A3-647D-4EB5-8024-AB2FE87A599F}" type="datetime1">
              <a:rPr lang="es-ES" noProof="0" smtClean="0"/>
              <a:t>17/09/2026</a:t>
            </a:fld>
            <a:endParaRPr lang="es-ES" noProof="0"/>
          </a:p>
        </p:txBody>
      </p:sp>
      <p:sp>
        <p:nvSpPr>
          <p:cNvPr id="7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8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800" noProof="0"/>
          </a:p>
        </p:txBody>
      </p:sp>
      <p:sp>
        <p:nvSpPr>
          <p:cNvPr id="10" name="Rectángulo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800" noProof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7" name="Marcador de contenido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Editar los estilos de texto del patrón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Segundo nivel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Tercer nivel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Cuarto nivel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es-ES" sz="1800" noProof="0"/>
          </a:p>
        </p:txBody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E5AAFFC4-FA62-427A-8CE9-ACD9FDA24490}" type="datetime1">
              <a:rPr lang="es-ES" noProof="0" smtClean="0"/>
              <a:t>17/09/2026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cxnSp>
        <p:nvCxnSpPr>
          <p:cNvPr id="8" name="Conector recto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36865" y="696286"/>
            <a:ext cx="10515600" cy="4286774"/>
          </a:xfrm>
        </p:spPr>
        <p:txBody>
          <a:bodyPr rtlCol="0" anchor="ctr" anchorCtr="0">
            <a:normAutofit/>
          </a:bodyPr>
          <a:lstStyle/>
          <a:p>
            <a:pPr algn="ctr" rtl="0"/>
            <a:r>
              <a:rPr lang="es-ES" sz="6600" b="1" dirty="0">
                <a:solidFill>
                  <a:schemeClr val="bg1"/>
                </a:solidFill>
              </a:rPr>
              <a:t>THE PRESENT AND PERFECT TENSES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847231" y="3791823"/>
            <a:ext cx="9582736" cy="796575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es-ES" sz="3200" dirty="0">
                <a:solidFill>
                  <a:schemeClr val="bg1"/>
                </a:solidFill>
                <a:latin typeface="+mj-lt"/>
              </a:rPr>
              <a:t>ADVANCED C2 LEVEL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FE92A3E-1F3B-4053-81AC-E839C04E1C33}"/>
              </a:ext>
            </a:extLst>
          </p:cNvPr>
          <p:cNvSpPr txBox="1"/>
          <p:nvPr/>
        </p:nvSpPr>
        <p:spPr>
          <a:xfrm>
            <a:off x="7239698" y="5209563"/>
            <a:ext cx="35820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Ramiro Cebreiros Álvarez</a:t>
            </a:r>
          </a:p>
          <a:p>
            <a:r>
              <a:rPr lang="es-ES" dirty="0">
                <a:solidFill>
                  <a:schemeClr val="bg1"/>
                </a:solidFill>
              </a:rPr>
              <a:t>EOI CARABANCHEL</a:t>
            </a:r>
          </a:p>
        </p:txBody>
      </p:sp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8824129" cy="640080"/>
          </a:xfrm>
        </p:spPr>
        <p:txBody>
          <a:bodyPr rtlCol="0">
            <a:normAutofit/>
          </a:bodyPr>
          <a:lstStyle/>
          <a:p>
            <a:pPr rtl="0"/>
            <a:r>
              <a:rPr lang="es-ES" dirty="0">
                <a:latin typeface="Segoe UI Light" panose="020B0502040204020203" pitchFamily="34" charset="0"/>
                <a:cs typeface="Segoe UI Light" panose="020B0502040204020203" pitchFamily="34" charset="0"/>
              </a:rPr>
              <a:t>PRESENT SIMPLE VS. PRESENT CONTINUOUS</a:t>
            </a:r>
          </a:p>
        </p:txBody>
      </p:sp>
      <p:sp>
        <p:nvSpPr>
          <p:cNvPr id="25" name="Marcador de contenido 17"/>
          <p:cNvSpPr txBox="1">
            <a:spLocks/>
          </p:cNvSpPr>
          <p:nvPr/>
        </p:nvSpPr>
        <p:spPr>
          <a:xfrm>
            <a:off x="1308683" y="1319237"/>
            <a:ext cx="10377181" cy="4098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es-ES" b="1" dirty="0" err="1">
                <a:latin typeface="Segoe UI" panose="020B0502040204020203" pitchFamily="34" charset="0"/>
                <a:cs typeface="Segoe UI" panose="020B0502040204020203" pitchFamily="34" charset="0"/>
              </a:rPr>
              <a:t>Present</a:t>
            </a:r>
            <a:r>
              <a:rPr lang="es-ES" b="1" dirty="0">
                <a:latin typeface="Segoe UI" panose="020B0502040204020203" pitchFamily="34" charset="0"/>
                <a:cs typeface="Segoe UI" panose="020B0502040204020203" pitchFamily="34" charset="0"/>
              </a:rPr>
              <a:t> simple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permanence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certainty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, neutral  VS. </a:t>
            </a:r>
            <a:r>
              <a:rPr lang="es-ES" b="1" dirty="0" err="1">
                <a:latin typeface="Segoe UI" panose="020B0502040204020203" pitchFamily="34" charset="0"/>
                <a:cs typeface="Segoe UI" panose="020B0502040204020203" pitchFamily="34" charset="0"/>
              </a:rPr>
              <a:t>Present</a:t>
            </a:r>
            <a:r>
              <a:rPr lang="es-ES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b="1" dirty="0" err="1">
                <a:latin typeface="Segoe UI" panose="020B0502040204020203" pitchFamily="34" charset="0"/>
                <a:cs typeface="Segoe UI" panose="020B0502040204020203" pitchFamily="34" charset="0"/>
              </a:rPr>
              <a:t>continuous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change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progress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temporary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uncertainty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indirect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 (formal)</a:t>
            </a:r>
          </a:p>
        </p:txBody>
      </p:sp>
      <p:grpSp>
        <p:nvGrpSpPr>
          <p:cNvPr id="18" name="Grupo 17" descr="Círculo pequeño con el número 1 en su interior para indicar que se encuentra en el paso 1"/>
          <p:cNvGrpSpPr/>
          <p:nvPr/>
        </p:nvGrpSpPr>
        <p:grpSpPr bwMode="blackWhite">
          <a:xfrm>
            <a:off x="531552" y="1764998"/>
            <a:ext cx="558179" cy="409838"/>
            <a:chOff x="6953426" y="711274"/>
            <a:chExt cx="558179" cy="409838"/>
          </a:xfrm>
        </p:grpSpPr>
        <p:sp>
          <p:nvSpPr>
            <p:cNvPr id="19" name="Elipse 18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20" name="Cuadro de texto 19" descr="Número 1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21" name="Marcador de contenido 17"/>
          <p:cNvSpPr txBox="1">
            <a:spLocks/>
          </p:cNvSpPr>
          <p:nvPr/>
        </p:nvSpPr>
        <p:spPr>
          <a:xfrm>
            <a:off x="1056513" y="1745365"/>
            <a:ext cx="10922966" cy="83005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Permanent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(general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truths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and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laws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nature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habits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and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routines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timetables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feelings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 vs.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Temporary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(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changing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situations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and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those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at time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speaking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</a:p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live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 Carabanchel/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You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are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such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complicated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person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VS.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I’m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staying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with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my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brother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right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now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before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move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to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my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new place/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Why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are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you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being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so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difficult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today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?</a:t>
            </a:r>
          </a:p>
          <a:p>
            <a:pPr marL="0" lvl="0" indent="0" rtl="0">
              <a:spcAft>
                <a:spcPts val="600"/>
              </a:spcAft>
              <a:buNone/>
              <a:defRPr/>
            </a:pPr>
            <a:endParaRPr lang="es-ES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 rtl="0">
              <a:spcAft>
                <a:spcPts val="600"/>
              </a:spcAft>
              <a:buNone/>
              <a:defRPr/>
            </a:pPr>
            <a:endParaRPr lang="es-ES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 rtl="0">
              <a:spcAft>
                <a:spcPts val="600"/>
              </a:spcAft>
              <a:buNone/>
              <a:defRPr/>
            </a:pPr>
            <a:endParaRPr lang="es-ES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grpSp>
        <p:nvGrpSpPr>
          <p:cNvPr id="33" name="Grupo 32" descr="Círculo pequeño con el número 2 en su interior para indicar que se encuentra en el paso 2"/>
          <p:cNvGrpSpPr/>
          <p:nvPr/>
        </p:nvGrpSpPr>
        <p:grpSpPr bwMode="blackWhite">
          <a:xfrm>
            <a:off x="521207" y="2554302"/>
            <a:ext cx="558179" cy="436671"/>
            <a:chOff x="6953426" y="711274"/>
            <a:chExt cx="558179" cy="409838"/>
          </a:xfrm>
        </p:grpSpPr>
        <p:sp>
          <p:nvSpPr>
            <p:cNvPr id="34" name="Elipse 33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35" name="Cuadro de texto 34" descr="Número 2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36" name="Marcador de contenido 17"/>
          <p:cNvSpPr txBox="1">
            <a:spLocks/>
          </p:cNvSpPr>
          <p:nvPr/>
        </p:nvSpPr>
        <p:spPr>
          <a:xfrm>
            <a:off x="1056512" y="2587292"/>
            <a:ext cx="10746797" cy="9376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2000"/>
              </a:spcAft>
              <a:buNone/>
              <a:defRPr/>
            </a:pP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Permanent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vs.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change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and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progress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including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future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meanings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for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plans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and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arrangements</a:t>
            </a:r>
            <a:endParaRPr lang="es-ES" b="1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 rtl="0">
              <a:spcAft>
                <a:spcPts val="2000"/>
              </a:spcAft>
              <a:buNone/>
              <a:defRPr/>
            </a:pP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birth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rate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is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very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low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Spain</a:t>
            </a:r>
            <a:r>
              <a:rPr lang="es-E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VS.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Birth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rate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is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getting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lower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and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lower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/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I’m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meeting Marta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on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Thursday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to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study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English C2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together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(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arrangement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</a:p>
        </p:txBody>
      </p:sp>
      <p:grpSp>
        <p:nvGrpSpPr>
          <p:cNvPr id="22" name="Grupo 21" descr="Círculo pequeño con el número 3 en su interior para indicar que se encuentra en el paso 3"/>
          <p:cNvGrpSpPr/>
          <p:nvPr/>
        </p:nvGrpSpPr>
        <p:grpSpPr bwMode="blackWhite">
          <a:xfrm>
            <a:off x="531552" y="3574627"/>
            <a:ext cx="558179" cy="409838"/>
            <a:chOff x="6953426" y="711274"/>
            <a:chExt cx="558179" cy="409838"/>
          </a:xfrm>
        </p:grpSpPr>
        <p:sp>
          <p:nvSpPr>
            <p:cNvPr id="24" name="Elipse 23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30" name="Cuadro de texto 29" descr="Número 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32" name="Marcador de contenido 17"/>
          <p:cNvSpPr txBox="1">
            <a:spLocks/>
          </p:cNvSpPr>
          <p:nvPr/>
        </p:nvSpPr>
        <p:spPr>
          <a:xfrm>
            <a:off x="1056513" y="3690288"/>
            <a:ext cx="10243458" cy="758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Neutral vs.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indirect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more formal</a:t>
            </a:r>
          </a:p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need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some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money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I hope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you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can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lend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me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some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VS.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I’m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hoping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you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can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lend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me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some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money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es-ES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es-ES" b="1" i="1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grpSp>
        <p:nvGrpSpPr>
          <p:cNvPr id="37" name="Grupo 36" descr="Círculo pequeño con el número 4 en su interior para indicar que se encuentra en el paso 4"/>
          <p:cNvGrpSpPr/>
          <p:nvPr/>
        </p:nvGrpSpPr>
        <p:grpSpPr bwMode="blackWhite">
          <a:xfrm>
            <a:off x="531552" y="5774372"/>
            <a:ext cx="558179" cy="409838"/>
            <a:chOff x="6953426" y="781687"/>
            <a:chExt cx="558179" cy="409838"/>
          </a:xfrm>
        </p:grpSpPr>
        <p:sp>
          <p:nvSpPr>
            <p:cNvPr id="38" name="Elipse 37" descr="Círculo pequeño"/>
            <p:cNvSpPr/>
            <p:nvPr/>
          </p:nvSpPr>
          <p:spPr bwMode="blackWhite">
            <a:xfrm>
              <a:off x="7025069" y="781687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39" name="Cuadro de texto 38" descr="Número 4"/>
            <p:cNvSpPr txBox="1">
              <a:spLocks noChangeAspect="1"/>
            </p:cNvSpPr>
            <p:nvPr/>
          </p:nvSpPr>
          <p:spPr bwMode="blackWhite">
            <a:xfrm>
              <a:off x="6953426" y="822193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5</a:t>
              </a:r>
            </a:p>
          </p:txBody>
        </p:sp>
      </p:grpSp>
      <p:sp>
        <p:nvSpPr>
          <p:cNvPr id="40" name="Marcador de contenido 17"/>
          <p:cNvSpPr txBox="1">
            <a:spLocks/>
          </p:cNvSpPr>
          <p:nvPr/>
        </p:nvSpPr>
        <p:spPr>
          <a:xfrm>
            <a:off x="1056512" y="4464984"/>
            <a:ext cx="10839077" cy="1238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2000"/>
              </a:spcAft>
              <a:buNone/>
              <a:defRPr/>
            </a:pP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Neutral vs.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specific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connotations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(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with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adverbs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frequency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</a:p>
          <a:p>
            <a:pPr marL="0" lvl="0" indent="0" rtl="0">
              <a:spcAft>
                <a:spcPts val="2000"/>
              </a:spcAft>
              <a:buNone/>
              <a:defRPr/>
            </a:pP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She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always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helps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people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at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work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vs.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Is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always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helping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people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es-ES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characteristic</a:t>
            </a:r>
            <a:r>
              <a:rPr lang="es-E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</a:t>
            </a:r>
            <a:r>
              <a:rPr lang="es-E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her</a:t>
            </a:r>
            <a:r>
              <a:rPr lang="es-E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); 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always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calls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me at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night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vs.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He’s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always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calling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me at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night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es-ES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annoyance</a:t>
            </a:r>
            <a:r>
              <a:rPr lang="es-E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</a:p>
          <a:p>
            <a:pPr marL="0" lvl="0" indent="0" rtl="0">
              <a:spcAft>
                <a:spcPts val="2000"/>
              </a:spcAft>
              <a:buNone/>
              <a:defRPr/>
            </a:pPr>
            <a:endParaRPr lang="es-ES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 rtl="0">
              <a:spcAft>
                <a:spcPts val="2000"/>
              </a:spcAft>
              <a:buNone/>
              <a:defRPr/>
            </a:pPr>
            <a:endParaRPr lang="es-ES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1" name="Grupo 30" descr="Círculo pequeño con el número 4 en su interior para indicar que se encuentra en el paso 4">
            <a:extLst>
              <a:ext uri="{FF2B5EF4-FFF2-40B4-BE49-F238E27FC236}">
                <a16:creationId xmlns:a16="http://schemas.microsoft.com/office/drawing/2014/main" id="{F746715C-DC88-4696-970C-56A9DA40475A}"/>
              </a:ext>
            </a:extLst>
          </p:cNvPr>
          <p:cNvGrpSpPr/>
          <p:nvPr/>
        </p:nvGrpSpPr>
        <p:grpSpPr bwMode="blackWhite">
          <a:xfrm>
            <a:off x="531552" y="4460167"/>
            <a:ext cx="558179" cy="409838"/>
            <a:chOff x="6953426" y="711274"/>
            <a:chExt cx="558179" cy="409838"/>
          </a:xfrm>
        </p:grpSpPr>
        <p:sp>
          <p:nvSpPr>
            <p:cNvPr id="41" name="Elipse 40" descr="Círculo pequeño">
              <a:extLst>
                <a:ext uri="{FF2B5EF4-FFF2-40B4-BE49-F238E27FC236}">
                  <a16:creationId xmlns:a16="http://schemas.microsoft.com/office/drawing/2014/main" id="{54513040-6372-4861-969F-49B0D1059FB3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42" name="Cuadro de texto 38" descr="Número 4">
              <a:extLst>
                <a:ext uri="{FF2B5EF4-FFF2-40B4-BE49-F238E27FC236}">
                  <a16:creationId xmlns:a16="http://schemas.microsoft.com/office/drawing/2014/main" id="{66201BBC-FCAC-47B9-A0A7-D54F564D4D0D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4</a:t>
              </a: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8352013A-FFCE-419A-A147-00499EF06763}"/>
              </a:ext>
            </a:extLst>
          </p:cNvPr>
          <p:cNvSpPr txBox="1"/>
          <p:nvPr/>
        </p:nvSpPr>
        <p:spPr>
          <a:xfrm>
            <a:off x="1161374" y="5710081"/>
            <a:ext cx="10746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More vs. </a:t>
            </a:r>
            <a:r>
              <a:rPr lang="es-ES" sz="1200" b="1" dirty="0" err="1"/>
              <a:t>less</a:t>
            </a:r>
            <a:r>
              <a:rPr lang="es-ES" sz="1200" b="1" dirty="0"/>
              <a:t> </a:t>
            </a:r>
            <a:r>
              <a:rPr lang="es-ES" sz="1200" b="1" dirty="0" err="1"/>
              <a:t>confidence</a:t>
            </a:r>
            <a:endParaRPr lang="es-ES" sz="1200" b="1" dirty="0"/>
          </a:p>
          <a:p>
            <a:endParaRPr lang="es-ES" sz="1200" dirty="0"/>
          </a:p>
          <a:p>
            <a:r>
              <a:rPr lang="es-ES" sz="1200" i="1" dirty="0"/>
              <a:t>I </a:t>
            </a:r>
            <a:r>
              <a:rPr lang="es-ES" sz="1200" i="1" dirty="0" err="1"/>
              <a:t>expect</a:t>
            </a:r>
            <a:r>
              <a:rPr lang="es-ES" sz="1200" i="1" dirty="0"/>
              <a:t> </a:t>
            </a:r>
            <a:r>
              <a:rPr lang="es-ES" sz="1200" i="1" dirty="0" err="1"/>
              <a:t>to</a:t>
            </a:r>
            <a:r>
              <a:rPr lang="es-ES" sz="1200" i="1" dirty="0"/>
              <a:t> </a:t>
            </a:r>
            <a:r>
              <a:rPr lang="es-ES" sz="1200" i="1" dirty="0" err="1"/>
              <a:t>pass</a:t>
            </a:r>
            <a:r>
              <a:rPr lang="es-ES" sz="1200" i="1" dirty="0"/>
              <a:t> </a:t>
            </a:r>
            <a:r>
              <a:rPr lang="es-ES" sz="1200" i="1" dirty="0" err="1"/>
              <a:t>the</a:t>
            </a:r>
            <a:r>
              <a:rPr lang="es-ES" sz="1200" i="1" dirty="0"/>
              <a:t> English C2 </a:t>
            </a:r>
            <a:r>
              <a:rPr lang="es-ES" sz="1200" i="1" dirty="0" err="1"/>
              <a:t>exam</a:t>
            </a:r>
            <a:r>
              <a:rPr lang="es-ES" sz="1200" i="1" dirty="0"/>
              <a:t> vs. </a:t>
            </a:r>
            <a:r>
              <a:rPr lang="es-ES" sz="1200" i="1" dirty="0" err="1"/>
              <a:t>I’m</a:t>
            </a:r>
            <a:r>
              <a:rPr lang="es-ES" sz="1200" i="1" dirty="0"/>
              <a:t> </a:t>
            </a:r>
            <a:r>
              <a:rPr lang="es-ES" sz="1200" i="1" dirty="0" err="1"/>
              <a:t>expecting</a:t>
            </a:r>
            <a:r>
              <a:rPr lang="es-ES" sz="1200" i="1" dirty="0"/>
              <a:t> </a:t>
            </a:r>
            <a:r>
              <a:rPr lang="es-ES" sz="1200" i="1" dirty="0" err="1"/>
              <a:t>to</a:t>
            </a:r>
            <a:r>
              <a:rPr lang="es-ES" sz="1200" i="1" dirty="0"/>
              <a:t> </a:t>
            </a:r>
            <a:r>
              <a:rPr lang="es-ES" sz="1200" i="1" dirty="0" err="1"/>
              <a:t>pass</a:t>
            </a:r>
            <a:r>
              <a:rPr lang="es-ES" sz="1200" i="1" dirty="0"/>
              <a:t> </a:t>
            </a:r>
            <a:r>
              <a:rPr lang="es-ES" sz="1200" i="1" dirty="0" err="1"/>
              <a:t>the</a:t>
            </a:r>
            <a:r>
              <a:rPr lang="es-ES" sz="1200" i="1" dirty="0"/>
              <a:t> English C2 </a:t>
            </a:r>
            <a:r>
              <a:rPr lang="es-ES" sz="1200" i="1" dirty="0" err="1"/>
              <a:t>exam</a:t>
            </a:r>
            <a:r>
              <a:rPr lang="es-ES" sz="12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0700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lvl="0" rtl="0"/>
            <a:r>
              <a:rPr lang="es-ES" dirty="0">
                <a:latin typeface="Segoe UI Light" panose="020B0502040204020203" pitchFamily="34" charset="0"/>
                <a:cs typeface="Segoe UI Light" panose="020B0502040204020203" pitchFamily="34" charset="0"/>
              </a:rPr>
              <a:t>NARRATIVES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sz="half" idx="4294967295"/>
          </p:nvPr>
        </p:nvSpPr>
        <p:spPr>
          <a:xfrm>
            <a:off x="558723" y="2013358"/>
            <a:ext cx="10529580" cy="270125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rtl="0">
              <a:lnSpc>
                <a:spcPts val="1800"/>
              </a:lnSpc>
              <a:spcBef>
                <a:spcPts val="1000"/>
              </a:spcBef>
              <a:spcAft>
                <a:spcPts val="2000"/>
              </a:spcAft>
              <a:buNone/>
            </a:pPr>
            <a:br>
              <a:rPr lang="es-E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es-E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es-E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3" name="Grupo 32" descr="Círculo pequeño con el número 1 en su interior para indicar que se encuentra en el paso 1"/>
          <p:cNvGrpSpPr/>
          <p:nvPr/>
        </p:nvGrpSpPr>
        <p:grpSpPr bwMode="blackWhite">
          <a:xfrm>
            <a:off x="277110" y="1820596"/>
            <a:ext cx="563226" cy="409838"/>
            <a:chOff x="6599949" y="-1807064"/>
            <a:chExt cx="558179" cy="409838"/>
          </a:xfrm>
        </p:grpSpPr>
        <p:sp>
          <p:nvSpPr>
            <p:cNvPr id="34" name="Elipse 33" descr="Círculo pequeño"/>
            <p:cNvSpPr/>
            <p:nvPr/>
          </p:nvSpPr>
          <p:spPr bwMode="blackWhite">
            <a:xfrm>
              <a:off x="6674119" y="-180706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35" name="Cuadro de texto 34" descr="Número 1"/>
            <p:cNvSpPr txBox="1"/>
            <p:nvPr/>
          </p:nvSpPr>
          <p:spPr bwMode="blackWhite">
            <a:xfrm>
              <a:off x="6599949" y="-1789248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grpSp>
        <p:nvGrpSpPr>
          <p:cNvPr id="36" name="Grupo 35" descr="Círculo pequeño con el número 2 en su interior para indicar que se encuentra en el paso 2"/>
          <p:cNvGrpSpPr/>
          <p:nvPr/>
        </p:nvGrpSpPr>
        <p:grpSpPr bwMode="blackWhite">
          <a:xfrm>
            <a:off x="4323348" y="1847366"/>
            <a:ext cx="486536" cy="409838"/>
            <a:chOff x="7007599" y="-1782766"/>
            <a:chExt cx="486536" cy="409838"/>
          </a:xfrm>
        </p:grpSpPr>
        <p:sp>
          <p:nvSpPr>
            <p:cNvPr id="37" name="Elipse 36" descr="Círculo pequeño"/>
            <p:cNvSpPr/>
            <p:nvPr/>
          </p:nvSpPr>
          <p:spPr bwMode="blackWhite">
            <a:xfrm>
              <a:off x="7033616" y="-1782766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38" name="Cuadro de texto 37" descr="Número 2"/>
            <p:cNvSpPr txBox="1"/>
            <p:nvPr/>
          </p:nvSpPr>
          <p:spPr bwMode="blackWhite">
            <a:xfrm>
              <a:off x="7007599" y="-1751711"/>
              <a:ext cx="4865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grpSp>
        <p:nvGrpSpPr>
          <p:cNvPr id="39" name="Grupo 38" descr="Círculo pequeño con el número 3 en su interior para indicar que se encuentra en el paso 3"/>
          <p:cNvGrpSpPr/>
          <p:nvPr/>
        </p:nvGrpSpPr>
        <p:grpSpPr bwMode="blackWhite">
          <a:xfrm>
            <a:off x="7899419" y="1873088"/>
            <a:ext cx="558179" cy="1240533"/>
            <a:chOff x="6921924" y="-1947270"/>
            <a:chExt cx="558179" cy="1240533"/>
          </a:xfrm>
        </p:grpSpPr>
        <p:sp>
          <p:nvSpPr>
            <p:cNvPr id="40" name="Elipse 39" descr="Círculo pequeño"/>
            <p:cNvSpPr/>
            <p:nvPr/>
          </p:nvSpPr>
          <p:spPr bwMode="blackWhite">
            <a:xfrm>
              <a:off x="6931580" y="-1947270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r>
                <a:rPr lang="es-ES" b="1" dirty="0"/>
                <a:t>3</a:t>
              </a:r>
            </a:p>
          </p:txBody>
        </p:sp>
        <p:sp>
          <p:nvSpPr>
            <p:cNvPr id="41" name="Cuadro de texto 40" descr="Número 3"/>
            <p:cNvSpPr txBox="1"/>
            <p:nvPr/>
          </p:nvSpPr>
          <p:spPr bwMode="blackWhite">
            <a:xfrm>
              <a:off x="6921924" y="-1076069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46F2B44F-60E0-4883-9754-ED45ED8752CA}"/>
              </a:ext>
            </a:extLst>
          </p:cNvPr>
          <p:cNvSpPr txBox="1"/>
          <p:nvPr/>
        </p:nvSpPr>
        <p:spPr>
          <a:xfrm>
            <a:off x="1640541" y="1386003"/>
            <a:ext cx="109681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  <a:spcAft>
                <a:spcPts val="2000"/>
              </a:spcAft>
            </a:pPr>
            <a:r>
              <a:rPr lang="es-ES" b="1" dirty="0" err="1">
                <a:latin typeface="Segoe UI" panose="020B0502040204020203" pitchFamily="34" charset="0"/>
                <a:cs typeface="Segoe UI" panose="020B0502040204020203" pitchFamily="34" charset="0"/>
              </a:rPr>
              <a:t>Present</a:t>
            </a:r>
            <a:r>
              <a:rPr lang="es-ES" b="1" dirty="0">
                <a:latin typeface="Segoe UI" panose="020B0502040204020203" pitchFamily="34" charset="0"/>
                <a:cs typeface="Segoe UI" panose="020B0502040204020203" pitchFamily="34" charset="0"/>
              </a:rPr>
              <a:t> simple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quicker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actions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 VS. </a:t>
            </a:r>
            <a:r>
              <a:rPr lang="es-ES" b="1" dirty="0" err="1">
                <a:latin typeface="Segoe UI" panose="020B0502040204020203" pitchFamily="34" charset="0"/>
                <a:cs typeface="Segoe UI" panose="020B0502040204020203" pitchFamily="34" charset="0"/>
              </a:rPr>
              <a:t>Present</a:t>
            </a:r>
            <a:r>
              <a:rPr lang="es-ES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b="1" dirty="0" err="1">
                <a:latin typeface="Segoe UI" panose="020B0502040204020203" pitchFamily="34" charset="0"/>
                <a:cs typeface="Segoe UI" panose="020B0502040204020203" pitchFamily="34" charset="0"/>
              </a:rPr>
              <a:t>continuous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longer</a:t>
            </a: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dirty="0" err="1">
                <a:latin typeface="Segoe UI" panose="020B0502040204020203" pitchFamily="34" charset="0"/>
                <a:cs typeface="Segoe UI" panose="020B0502040204020203" pitchFamily="34" charset="0"/>
              </a:rPr>
              <a:t>actions</a:t>
            </a:r>
            <a:endParaRPr lang="es-E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43CA166-3163-46D6-8B17-FD7BF2A12BC4}"/>
              </a:ext>
            </a:extLst>
          </p:cNvPr>
          <p:cNvSpPr txBox="1"/>
          <p:nvPr/>
        </p:nvSpPr>
        <p:spPr>
          <a:xfrm>
            <a:off x="791512" y="1916531"/>
            <a:ext cx="333587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Storytelling</a:t>
            </a:r>
            <a:r>
              <a:rPr lang="es-ES" b="1" dirty="0"/>
              <a:t>: more vivid </a:t>
            </a:r>
            <a:r>
              <a:rPr lang="es-ES" b="1" dirty="0" err="1"/>
              <a:t>story</a:t>
            </a:r>
            <a:endParaRPr lang="es-ES" b="1" dirty="0"/>
          </a:p>
          <a:p>
            <a:endParaRPr lang="es-ES" dirty="0"/>
          </a:p>
          <a:p>
            <a:r>
              <a:rPr lang="en-US" i="1" dirty="0"/>
              <a:t>The train </a:t>
            </a:r>
            <a:r>
              <a:rPr lang="en-US" b="1" i="1" dirty="0"/>
              <a:t>stops</a:t>
            </a:r>
            <a:r>
              <a:rPr lang="en-US" i="1" dirty="0"/>
              <a:t> at the station. Passengers </a:t>
            </a:r>
            <a:r>
              <a:rPr lang="en-US" b="1" i="1" dirty="0"/>
              <a:t>get off</a:t>
            </a:r>
            <a:r>
              <a:rPr lang="en-US" i="1" dirty="0"/>
              <a:t> and </a:t>
            </a:r>
            <a:r>
              <a:rPr lang="en-US" b="1" i="1" dirty="0"/>
              <a:t>hurry</a:t>
            </a:r>
            <a:r>
              <a:rPr lang="en-US" i="1" dirty="0"/>
              <a:t> to find their way out. A young woman </a:t>
            </a:r>
            <a:r>
              <a:rPr lang="en-US" b="1" i="1" dirty="0"/>
              <a:t>is waiting</a:t>
            </a:r>
            <a:r>
              <a:rPr lang="en-US" i="1" dirty="0"/>
              <a:t> for her friend and </a:t>
            </a:r>
            <a:r>
              <a:rPr lang="en-US" b="1" i="1" dirty="0"/>
              <a:t>looking</a:t>
            </a:r>
            <a:r>
              <a:rPr lang="en-US" i="1" dirty="0"/>
              <a:t> around nervously, when suddenly someone bumps into her.</a:t>
            </a:r>
            <a:endParaRPr lang="es-ES" i="1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6E04F1E-A594-4EAA-BF95-A690EB98A7C9}"/>
              </a:ext>
            </a:extLst>
          </p:cNvPr>
          <p:cNvSpPr txBox="1"/>
          <p:nvPr/>
        </p:nvSpPr>
        <p:spPr>
          <a:xfrm>
            <a:off x="4977360" y="1873088"/>
            <a:ext cx="2732123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Summaries</a:t>
            </a:r>
            <a:r>
              <a:rPr lang="es-ES" b="1" dirty="0"/>
              <a:t> (</a:t>
            </a:r>
            <a:r>
              <a:rPr lang="es-ES" b="1" dirty="0" err="1"/>
              <a:t>books</a:t>
            </a:r>
            <a:r>
              <a:rPr lang="es-ES" b="1" dirty="0"/>
              <a:t>, films, etc.: </a:t>
            </a:r>
            <a:r>
              <a:rPr lang="es-ES" b="1" dirty="0" err="1"/>
              <a:t>immediacy</a:t>
            </a:r>
            <a:endParaRPr lang="es-ES" b="1" dirty="0"/>
          </a:p>
          <a:p>
            <a:endParaRPr lang="es-ES" b="1" dirty="0"/>
          </a:p>
          <a:p>
            <a:r>
              <a:rPr lang="en-US" sz="1600" i="1" dirty="0"/>
              <a:t>Fiona Maye, a leading High Court judge, </a:t>
            </a:r>
            <a:r>
              <a:rPr lang="en-US" sz="1600" b="1" i="1" dirty="0"/>
              <a:t>is called </a:t>
            </a:r>
            <a:r>
              <a:rPr lang="en-US" sz="1600" i="1" dirty="0"/>
              <a:t>on to try an urgent case. For religious reasons, a seventeen-year-old boy </a:t>
            </a:r>
            <a:r>
              <a:rPr lang="en-US" sz="1600" b="1" i="1" dirty="0"/>
              <a:t>is refusing </a:t>
            </a:r>
            <a:r>
              <a:rPr lang="en-US" sz="1600" i="1" dirty="0"/>
              <a:t>the medical treatment that could save his life. Time </a:t>
            </a:r>
            <a:r>
              <a:rPr lang="en-US" sz="1600" b="1" i="1" dirty="0"/>
              <a:t>is running </a:t>
            </a:r>
            <a:r>
              <a:rPr lang="en-US" sz="1600" i="1" dirty="0"/>
              <a:t>out. She </a:t>
            </a:r>
            <a:r>
              <a:rPr lang="en-US" sz="1600" b="1" i="1" dirty="0"/>
              <a:t>visits</a:t>
            </a:r>
            <a:r>
              <a:rPr lang="en-US" sz="1600" i="1" dirty="0"/>
              <a:t> the boy in hospital – an encounter which </a:t>
            </a:r>
            <a:r>
              <a:rPr lang="en-US" sz="1600" b="1" i="1" dirty="0"/>
              <a:t>stirs</a:t>
            </a:r>
            <a:r>
              <a:rPr lang="en-US" sz="1600" i="1" dirty="0"/>
              <a:t> long-buried feelings in her and powerful new emotions in the boy</a:t>
            </a:r>
            <a:endParaRPr lang="es-ES" sz="1600" b="1" i="1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6786B7F-089F-47EA-B683-7E2B29409543}"/>
              </a:ext>
            </a:extLst>
          </p:cNvPr>
          <p:cNvSpPr txBox="1"/>
          <p:nvPr/>
        </p:nvSpPr>
        <p:spPr>
          <a:xfrm>
            <a:off x="8585160" y="1916531"/>
            <a:ext cx="28153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Directions</a:t>
            </a:r>
            <a:r>
              <a:rPr lang="es-ES" b="1" dirty="0"/>
              <a:t>, </a:t>
            </a:r>
            <a:r>
              <a:rPr lang="es-ES" b="1" dirty="0" err="1"/>
              <a:t>instructions</a:t>
            </a:r>
            <a:r>
              <a:rPr lang="es-ES" b="1" dirty="0"/>
              <a:t>, </a:t>
            </a:r>
            <a:r>
              <a:rPr lang="es-ES" b="1" dirty="0" err="1"/>
              <a:t>demonstrations</a:t>
            </a:r>
            <a:endParaRPr lang="es-ES" b="1" dirty="0"/>
          </a:p>
          <a:p>
            <a:endParaRPr lang="es-ES" dirty="0"/>
          </a:p>
          <a:p>
            <a:r>
              <a:rPr lang="es-ES" i="1" dirty="0" err="1"/>
              <a:t>First</a:t>
            </a:r>
            <a:r>
              <a:rPr lang="es-ES" i="1" dirty="0"/>
              <a:t> </a:t>
            </a:r>
            <a:r>
              <a:rPr lang="es-ES" i="1" dirty="0" err="1"/>
              <a:t>you</a:t>
            </a:r>
            <a:r>
              <a:rPr lang="es-ES" i="1" dirty="0"/>
              <a:t> </a:t>
            </a:r>
            <a:r>
              <a:rPr lang="es-ES" b="1" i="1" dirty="0" err="1"/>
              <a:t>close</a:t>
            </a:r>
            <a:r>
              <a:rPr lang="es-ES" i="1" dirty="0"/>
              <a:t> </a:t>
            </a:r>
            <a:r>
              <a:rPr lang="es-ES" i="1" dirty="0" err="1"/>
              <a:t>the</a:t>
            </a:r>
            <a:r>
              <a:rPr lang="es-ES" i="1" dirty="0"/>
              <a:t> </a:t>
            </a:r>
            <a:r>
              <a:rPr lang="es-ES" i="1" dirty="0" err="1"/>
              <a:t>windows</a:t>
            </a:r>
            <a:r>
              <a:rPr lang="es-ES" i="1" dirty="0"/>
              <a:t>, </a:t>
            </a:r>
            <a:r>
              <a:rPr lang="es-ES" i="1" dirty="0" err="1"/>
              <a:t>then</a:t>
            </a:r>
            <a:r>
              <a:rPr lang="es-ES" i="1" dirty="0"/>
              <a:t> </a:t>
            </a:r>
            <a:r>
              <a:rPr lang="es-ES" i="1" dirty="0" err="1"/>
              <a:t>you</a:t>
            </a:r>
            <a:r>
              <a:rPr lang="es-ES" i="1" dirty="0"/>
              <a:t> </a:t>
            </a:r>
            <a:r>
              <a:rPr lang="es-ES" i="1" dirty="0" err="1"/>
              <a:t>slowly</a:t>
            </a:r>
            <a:r>
              <a:rPr lang="es-ES" i="1" dirty="0"/>
              <a:t> </a:t>
            </a:r>
            <a:r>
              <a:rPr lang="es-ES" b="1" i="1" dirty="0" err="1"/>
              <a:t>leave</a:t>
            </a:r>
            <a:r>
              <a:rPr lang="es-ES" i="1" dirty="0"/>
              <a:t> </a:t>
            </a:r>
            <a:r>
              <a:rPr lang="es-ES" i="1" dirty="0" err="1"/>
              <a:t>the</a:t>
            </a:r>
            <a:r>
              <a:rPr lang="es-ES" i="1" dirty="0"/>
              <a:t> </a:t>
            </a:r>
            <a:r>
              <a:rPr lang="es-ES" i="1" dirty="0" err="1"/>
              <a:t>building</a:t>
            </a:r>
            <a:r>
              <a:rPr lang="es-ES" i="1" dirty="0"/>
              <a:t>…</a:t>
            </a:r>
          </a:p>
        </p:txBody>
      </p:sp>
      <p:grpSp>
        <p:nvGrpSpPr>
          <p:cNvPr id="24" name="Grupo 23" descr="Círculo pequeño con el número 3 en su interior para indicar que se encuentra en el paso 3">
            <a:extLst>
              <a:ext uri="{FF2B5EF4-FFF2-40B4-BE49-F238E27FC236}">
                <a16:creationId xmlns:a16="http://schemas.microsoft.com/office/drawing/2014/main" id="{65D9378A-C35A-4EA4-B260-AB50638F6D95}"/>
              </a:ext>
            </a:extLst>
          </p:cNvPr>
          <p:cNvGrpSpPr/>
          <p:nvPr/>
        </p:nvGrpSpPr>
        <p:grpSpPr bwMode="blackWhite">
          <a:xfrm>
            <a:off x="7976486" y="3935442"/>
            <a:ext cx="558179" cy="1240533"/>
            <a:chOff x="6921924" y="-1947270"/>
            <a:chExt cx="558179" cy="1240533"/>
          </a:xfrm>
        </p:grpSpPr>
        <p:sp>
          <p:nvSpPr>
            <p:cNvPr id="25" name="Elipse 24" descr="Círculo pequeño">
              <a:extLst>
                <a:ext uri="{FF2B5EF4-FFF2-40B4-BE49-F238E27FC236}">
                  <a16:creationId xmlns:a16="http://schemas.microsoft.com/office/drawing/2014/main" id="{B74BFCFE-66E5-472C-A12C-D3882F525EF0}"/>
                </a:ext>
              </a:extLst>
            </p:cNvPr>
            <p:cNvSpPr/>
            <p:nvPr/>
          </p:nvSpPr>
          <p:spPr bwMode="blackWhite">
            <a:xfrm>
              <a:off x="6931580" y="-1947270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r>
                <a:rPr lang="es-ES" b="1" dirty="0"/>
                <a:t>4</a:t>
              </a:r>
            </a:p>
          </p:txBody>
        </p:sp>
        <p:sp>
          <p:nvSpPr>
            <p:cNvPr id="26" name="Cuadro de texto 40" descr="Número 3">
              <a:extLst>
                <a:ext uri="{FF2B5EF4-FFF2-40B4-BE49-F238E27FC236}">
                  <a16:creationId xmlns:a16="http://schemas.microsoft.com/office/drawing/2014/main" id="{C3E96429-A27C-47B9-8948-4F553002586F}"/>
                </a:ext>
              </a:extLst>
            </p:cNvPr>
            <p:cNvSpPr txBox="1"/>
            <p:nvPr/>
          </p:nvSpPr>
          <p:spPr bwMode="blackWhite">
            <a:xfrm>
              <a:off x="6921924" y="-1076069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10" name="CuadroTexto 9">
            <a:extLst>
              <a:ext uri="{FF2B5EF4-FFF2-40B4-BE49-F238E27FC236}">
                <a16:creationId xmlns:a16="http://schemas.microsoft.com/office/drawing/2014/main" id="{27E67503-EB9C-4FAB-8A33-C7231BA753D1}"/>
              </a:ext>
            </a:extLst>
          </p:cNvPr>
          <p:cNvSpPr txBox="1"/>
          <p:nvPr/>
        </p:nvSpPr>
        <p:spPr>
          <a:xfrm>
            <a:off x="8739372" y="4008068"/>
            <a:ext cx="23749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Headlines</a:t>
            </a:r>
            <a:r>
              <a:rPr lang="es-ES" b="1" dirty="0"/>
              <a:t>: short, </a:t>
            </a:r>
            <a:r>
              <a:rPr lang="es-ES" b="1" dirty="0" err="1"/>
              <a:t>direct</a:t>
            </a:r>
            <a:r>
              <a:rPr lang="es-ES" b="1" dirty="0"/>
              <a:t>, </a:t>
            </a:r>
            <a:r>
              <a:rPr lang="es-ES" b="1" dirty="0" err="1"/>
              <a:t>dramatic</a:t>
            </a:r>
            <a:endParaRPr lang="es-ES" b="1" dirty="0"/>
          </a:p>
          <a:p>
            <a:endParaRPr lang="es-ES" dirty="0"/>
          </a:p>
          <a:p>
            <a:r>
              <a:rPr lang="es-ES" i="1" dirty="0"/>
              <a:t>Man </a:t>
            </a:r>
            <a:r>
              <a:rPr lang="es-ES" b="1" i="1" dirty="0"/>
              <a:t>bites</a:t>
            </a:r>
            <a:r>
              <a:rPr lang="es-ES" i="1" dirty="0"/>
              <a:t> </a:t>
            </a:r>
            <a:r>
              <a:rPr lang="es-ES" i="1" dirty="0" err="1"/>
              <a:t>dog</a:t>
            </a:r>
            <a:endParaRPr lang="es-ES" i="1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2867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>
                <a:latin typeface="Segoe UI Light" panose="020B0502040204020203" pitchFamily="34" charset="0"/>
                <a:cs typeface="Segoe UI Light" panose="020B0502040204020203" pitchFamily="34" charset="0"/>
              </a:rPr>
              <a:t>STATIVE VERBS</a:t>
            </a:r>
          </a:p>
        </p:txBody>
      </p:sp>
      <p:sp>
        <p:nvSpPr>
          <p:cNvPr id="38" name="Marcador de contenido 17"/>
          <p:cNvSpPr txBox="1">
            <a:spLocks/>
          </p:cNvSpPr>
          <p:nvPr/>
        </p:nvSpPr>
        <p:spPr>
          <a:xfrm>
            <a:off x="2398602" y="1209782"/>
            <a:ext cx="5476392" cy="1236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Usually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present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simple,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not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continuous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forms</a:t>
            </a:r>
            <a:endParaRPr lang="es-ES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" name="Grupo 3" descr="Círculo pequeño con el número 1 en su interior para indicar que se encuentra en el paso 1"/>
          <p:cNvGrpSpPr/>
          <p:nvPr/>
        </p:nvGrpSpPr>
        <p:grpSpPr bwMode="blackWhite">
          <a:xfrm>
            <a:off x="628962" y="1631487"/>
            <a:ext cx="558179" cy="409838"/>
            <a:chOff x="6953426" y="711274"/>
            <a:chExt cx="558179" cy="409838"/>
          </a:xfrm>
        </p:grpSpPr>
        <p:sp>
          <p:nvSpPr>
            <p:cNvPr id="2" name="Elipse 1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3" name="Cuadro de texto 2" descr="Número 1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29" name="Marcador de contenido 17"/>
          <p:cNvSpPr txBox="1">
            <a:spLocks/>
          </p:cNvSpPr>
          <p:nvPr/>
        </p:nvSpPr>
        <p:spPr>
          <a:xfrm>
            <a:off x="1342876" y="1647777"/>
            <a:ext cx="3457467" cy="4676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512763" rtl="0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Senses</a:t>
            </a:r>
            <a:r>
              <a:rPr lang="es-E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feel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hear</a:t>
            </a:r>
            <a:r>
              <a:rPr lang="es-E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…</a:t>
            </a:r>
          </a:p>
        </p:txBody>
      </p:sp>
      <p:grpSp>
        <p:nvGrpSpPr>
          <p:cNvPr id="19" name="Grupo 18" descr="Círculo pequeño con el número 2 en su interior para indicar que se encuentra en el paso 2"/>
          <p:cNvGrpSpPr/>
          <p:nvPr/>
        </p:nvGrpSpPr>
        <p:grpSpPr bwMode="blackWhite">
          <a:xfrm>
            <a:off x="609524" y="2328749"/>
            <a:ext cx="575230" cy="417132"/>
            <a:chOff x="7004227" y="-272970"/>
            <a:chExt cx="575230" cy="417132"/>
          </a:xfrm>
        </p:grpSpPr>
        <p:sp>
          <p:nvSpPr>
            <p:cNvPr id="20" name="Elipse 19" descr="Círculo pequeño"/>
            <p:cNvSpPr/>
            <p:nvPr/>
          </p:nvSpPr>
          <p:spPr bwMode="blackWhite">
            <a:xfrm>
              <a:off x="7095308" y="-265676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21" name="Cuadro de texto 20" descr="Número 2"/>
            <p:cNvSpPr txBox="1">
              <a:spLocks noChangeAspect="1"/>
            </p:cNvSpPr>
            <p:nvPr/>
          </p:nvSpPr>
          <p:spPr bwMode="blackWhite">
            <a:xfrm>
              <a:off x="7004227" y="-272970"/>
              <a:ext cx="575230" cy="380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22" name="Marcador de contenido 17"/>
          <p:cNvSpPr txBox="1">
            <a:spLocks/>
          </p:cNvSpPr>
          <p:nvPr/>
        </p:nvSpPr>
        <p:spPr>
          <a:xfrm>
            <a:off x="1342876" y="2230758"/>
            <a:ext cx="3504072" cy="5151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es-ES" b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Appearance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es-ES" i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seem, look, resemble..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es-ES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1" name="Grupo 30" descr="Círculo pequeño con el número 3 en su interior para indicar que se encuentra en el paso 3"/>
          <p:cNvGrpSpPr/>
          <p:nvPr/>
        </p:nvGrpSpPr>
        <p:grpSpPr bwMode="blackWhite">
          <a:xfrm>
            <a:off x="609524" y="3021003"/>
            <a:ext cx="558179" cy="409838"/>
            <a:chOff x="6953426" y="711274"/>
            <a:chExt cx="558179" cy="409838"/>
          </a:xfrm>
        </p:grpSpPr>
        <p:sp>
          <p:nvSpPr>
            <p:cNvPr id="32" name="Elipse 31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33" name="Cuadro de texto 32" descr="Número 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34" name="Marcador de contenido 17"/>
          <p:cNvSpPr txBox="1">
            <a:spLocks/>
          </p:cNvSpPr>
          <p:nvPr/>
        </p:nvSpPr>
        <p:spPr>
          <a:xfrm>
            <a:off x="1342876" y="2996786"/>
            <a:ext cx="2591560" cy="4098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12763" rtl="0">
              <a:spcAft>
                <a:spcPts val="2000"/>
              </a:spcAft>
              <a:buNone/>
            </a:pP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Possession</a:t>
            </a:r>
            <a:r>
              <a:rPr lang="es-E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es-ES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own</a:t>
            </a:r>
            <a:r>
              <a:rPr lang="es-E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s-ES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have</a:t>
            </a:r>
            <a:r>
              <a:rPr lang="es-E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…</a:t>
            </a:r>
          </a:p>
        </p:txBody>
      </p:sp>
      <p:grpSp>
        <p:nvGrpSpPr>
          <p:cNvPr id="26" name="Grupo 25" descr="Círculo pequeño con el número 3 en su interior para indicar que se encuentra en el paso 3">
            <a:extLst>
              <a:ext uri="{FF2B5EF4-FFF2-40B4-BE49-F238E27FC236}">
                <a16:creationId xmlns:a16="http://schemas.microsoft.com/office/drawing/2014/main" id="{4F87EC4C-E813-47D9-B69D-9A0FB2116A4B}"/>
              </a:ext>
            </a:extLst>
          </p:cNvPr>
          <p:cNvGrpSpPr/>
          <p:nvPr/>
        </p:nvGrpSpPr>
        <p:grpSpPr bwMode="blackWhite">
          <a:xfrm>
            <a:off x="4567858" y="1606030"/>
            <a:ext cx="558179" cy="409838"/>
            <a:chOff x="6953426" y="711274"/>
            <a:chExt cx="558179" cy="409838"/>
          </a:xfrm>
        </p:grpSpPr>
        <p:sp>
          <p:nvSpPr>
            <p:cNvPr id="27" name="Elipse 26" descr="Círculo pequeño">
              <a:extLst>
                <a:ext uri="{FF2B5EF4-FFF2-40B4-BE49-F238E27FC236}">
                  <a16:creationId xmlns:a16="http://schemas.microsoft.com/office/drawing/2014/main" id="{424CB08D-67FF-49B6-9A71-23CF2D9ADF3A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28" name="Cuadro de texto 32" descr="Número 3">
              <a:extLst>
                <a:ext uri="{FF2B5EF4-FFF2-40B4-BE49-F238E27FC236}">
                  <a16:creationId xmlns:a16="http://schemas.microsoft.com/office/drawing/2014/main" id="{59EBCD5F-31D0-4A46-BB87-0E3333AE6EEE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8321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4</a:t>
              </a:r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E12FAE73-4FBE-4034-9183-0577B0DE2919}"/>
              </a:ext>
            </a:extLst>
          </p:cNvPr>
          <p:cNvSpPr txBox="1"/>
          <p:nvPr/>
        </p:nvSpPr>
        <p:spPr>
          <a:xfrm>
            <a:off x="5461233" y="1596580"/>
            <a:ext cx="3993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Mental </a:t>
            </a:r>
            <a:r>
              <a:rPr lang="es-ES" sz="12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states</a:t>
            </a:r>
            <a:r>
              <a:rPr lang="es-E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12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or</a:t>
            </a:r>
            <a:r>
              <a:rPr lang="es-E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12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processes</a:t>
            </a:r>
            <a:r>
              <a:rPr lang="es-E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es-ES" sz="12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agree</a:t>
            </a:r>
            <a:r>
              <a:rPr lang="es-ES" sz="12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s-ES" sz="12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deny</a:t>
            </a:r>
            <a:r>
              <a:rPr lang="es-ES" sz="12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s-ES" sz="12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guess</a:t>
            </a:r>
            <a:r>
              <a:rPr lang="es-ES" sz="12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….</a:t>
            </a:r>
            <a:endParaRPr lang="es-ES" sz="1200" i="1" dirty="0"/>
          </a:p>
        </p:txBody>
      </p:sp>
      <p:grpSp>
        <p:nvGrpSpPr>
          <p:cNvPr id="30" name="Grupo 29" descr="Círculo pequeño con el número 3 en su interior para indicar que se encuentra en el paso 3">
            <a:extLst>
              <a:ext uri="{FF2B5EF4-FFF2-40B4-BE49-F238E27FC236}">
                <a16:creationId xmlns:a16="http://schemas.microsoft.com/office/drawing/2014/main" id="{E8F8105D-EE06-483E-BF84-6869401C70CE}"/>
              </a:ext>
            </a:extLst>
          </p:cNvPr>
          <p:cNvGrpSpPr/>
          <p:nvPr/>
        </p:nvGrpSpPr>
        <p:grpSpPr bwMode="blackWhite">
          <a:xfrm>
            <a:off x="4578619" y="2265227"/>
            <a:ext cx="558179" cy="409838"/>
            <a:chOff x="6955499" y="711274"/>
            <a:chExt cx="558179" cy="409838"/>
          </a:xfrm>
        </p:grpSpPr>
        <p:sp>
          <p:nvSpPr>
            <p:cNvPr id="35" name="Elipse 34" descr="Círculo pequeño">
              <a:extLst>
                <a:ext uri="{FF2B5EF4-FFF2-40B4-BE49-F238E27FC236}">
                  <a16:creationId xmlns:a16="http://schemas.microsoft.com/office/drawing/2014/main" id="{20F8EF7C-7473-453D-B7FB-612D27EE3331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36" name="Cuadro de texto 32" descr="Número 3">
              <a:extLst>
                <a:ext uri="{FF2B5EF4-FFF2-40B4-BE49-F238E27FC236}">
                  <a16:creationId xmlns:a16="http://schemas.microsoft.com/office/drawing/2014/main" id="{5162C7B2-9D24-4A37-9D60-0367E8A0A468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5499" y="71524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5</a:t>
              </a:r>
            </a:p>
          </p:txBody>
        </p:sp>
      </p:grpSp>
      <p:sp>
        <p:nvSpPr>
          <p:cNvPr id="10" name="CuadroTexto 9">
            <a:extLst>
              <a:ext uri="{FF2B5EF4-FFF2-40B4-BE49-F238E27FC236}">
                <a16:creationId xmlns:a16="http://schemas.microsoft.com/office/drawing/2014/main" id="{CD841D89-DF5C-4AF2-B172-C58FD85CD18D}"/>
              </a:ext>
            </a:extLst>
          </p:cNvPr>
          <p:cNvSpPr txBox="1"/>
          <p:nvPr/>
        </p:nvSpPr>
        <p:spPr>
          <a:xfrm>
            <a:off x="5461233" y="2260377"/>
            <a:ext cx="5387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err="1"/>
              <a:t>Attitudes</a:t>
            </a:r>
            <a:r>
              <a:rPr lang="es-ES" sz="1200" b="1" dirty="0"/>
              <a:t> and </a:t>
            </a:r>
            <a:r>
              <a:rPr lang="es-ES" sz="1200" b="1" dirty="0" err="1"/>
              <a:t>emotional</a:t>
            </a:r>
            <a:r>
              <a:rPr lang="es-ES" sz="1200" b="1" dirty="0"/>
              <a:t> </a:t>
            </a:r>
            <a:r>
              <a:rPr lang="es-ES" sz="1200" b="1" dirty="0" err="1"/>
              <a:t>states</a:t>
            </a:r>
            <a:r>
              <a:rPr lang="es-ES" sz="1200" i="1" dirty="0"/>
              <a:t>: </a:t>
            </a:r>
            <a:r>
              <a:rPr lang="es-ES" sz="1200" i="1" dirty="0" err="1"/>
              <a:t>desire</a:t>
            </a:r>
            <a:r>
              <a:rPr lang="es-ES" sz="1200" i="1" dirty="0"/>
              <a:t>, </a:t>
            </a:r>
            <a:r>
              <a:rPr lang="es-ES" sz="1200" i="1" dirty="0" err="1"/>
              <a:t>envy</a:t>
            </a:r>
            <a:r>
              <a:rPr lang="es-ES" sz="1200" i="1" dirty="0"/>
              <a:t> (</a:t>
            </a:r>
            <a:r>
              <a:rPr lang="es-ES" sz="1200" dirty="0" err="1"/>
              <a:t>exceptions</a:t>
            </a:r>
            <a:r>
              <a:rPr lang="es-ES" sz="1200" dirty="0"/>
              <a:t>:</a:t>
            </a:r>
            <a:r>
              <a:rPr lang="es-ES" sz="1200" i="1" dirty="0"/>
              <a:t> </a:t>
            </a:r>
            <a:r>
              <a:rPr lang="es-ES" sz="1200" i="1" dirty="0" err="1"/>
              <a:t>enjoy</a:t>
            </a:r>
            <a:r>
              <a:rPr lang="es-ES" sz="1200" i="1" dirty="0"/>
              <a:t>, </a:t>
            </a:r>
            <a:r>
              <a:rPr lang="es-ES" sz="1200" i="1" dirty="0" err="1"/>
              <a:t>long</a:t>
            </a:r>
            <a:r>
              <a:rPr lang="es-ES" sz="1200" i="1" dirty="0"/>
              <a:t> </a:t>
            </a:r>
            <a:r>
              <a:rPr lang="es-ES" sz="1200" i="1" dirty="0" err="1"/>
              <a:t>for</a:t>
            </a:r>
            <a:endParaRPr lang="es-ES" sz="1200" i="1" dirty="0"/>
          </a:p>
        </p:txBody>
      </p:sp>
      <p:grpSp>
        <p:nvGrpSpPr>
          <p:cNvPr id="37" name="Grupo 36" descr="Círculo pequeño con el número 3 en su interior para indicar que se encuentra en el paso 3">
            <a:extLst>
              <a:ext uri="{FF2B5EF4-FFF2-40B4-BE49-F238E27FC236}">
                <a16:creationId xmlns:a16="http://schemas.microsoft.com/office/drawing/2014/main" id="{79C2679F-8C9F-412E-A2D2-EA434E595BC7}"/>
              </a:ext>
            </a:extLst>
          </p:cNvPr>
          <p:cNvGrpSpPr/>
          <p:nvPr/>
        </p:nvGrpSpPr>
        <p:grpSpPr bwMode="blackWhite">
          <a:xfrm>
            <a:off x="4565330" y="2884252"/>
            <a:ext cx="558179" cy="409838"/>
            <a:chOff x="6955499" y="711274"/>
            <a:chExt cx="558179" cy="409838"/>
          </a:xfrm>
        </p:grpSpPr>
        <p:sp>
          <p:nvSpPr>
            <p:cNvPr id="39" name="Elipse 38" descr="Círculo pequeño">
              <a:extLst>
                <a:ext uri="{FF2B5EF4-FFF2-40B4-BE49-F238E27FC236}">
                  <a16:creationId xmlns:a16="http://schemas.microsoft.com/office/drawing/2014/main" id="{4D0FFB52-54A4-4E29-AED7-9E1BCF6DBB8C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40" name="Cuadro de texto 32" descr="Número 3">
              <a:extLst>
                <a:ext uri="{FF2B5EF4-FFF2-40B4-BE49-F238E27FC236}">
                  <a16:creationId xmlns:a16="http://schemas.microsoft.com/office/drawing/2014/main" id="{F7766F3D-B452-4148-9D07-3ABE64BB7195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5499" y="71524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6</a:t>
              </a:r>
            </a:p>
          </p:txBody>
        </p:sp>
      </p:grp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B26613E-9FAD-41DE-8E8A-43E565E2C93C}"/>
              </a:ext>
            </a:extLst>
          </p:cNvPr>
          <p:cNvSpPr txBox="1"/>
          <p:nvPr/>
        </p:nvSpPr>
        <p:spPr>
          <a:xfrm>
            <a:off x="5507590" y="2998589"/>
            <a:ext cx="50845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err="1"/>
              <a:t>Other</a:t>
            </a:r>
            <a:r>
              <a:rPr lang="es-ES" sz="1200" dirty="0"/>
              <a:t>: </a:t>
            </a:r>
            <a:r>
              <a:rPr lang="es-ES" sz="1200" i="1" dirty="0" err="1"/>
              <a:t>contain</a:t>
            </a:r>
            <a:r>
              <a:rPr lang="es-ES" sz="1200" i="1" dirty="0"/>
              <a:t>, </a:t>
            </a:r>
            <a:r>
              <a:rPr lang="es-ES" sz="1200" i="1" dirty="0" err="1"/>
              <a:t>depend</a:t>
            </a:r>
            <a:r>
              <a:rPr lang="es-ES" sz="1200" i="1" dirty="0"/>
              <a:t>, </a:t>
            </a:r>
            <a:r>
              <a:rPr lang="es-ES" sz="1200" i="1" dirty="0" err="1"/>
              <a:t>consist</a:t>
            </a:r>
            <a:r>
              <a:rPr lang="es-ES" sz="1200" i="1" dirty="0"/>
              <a:t> </a:t>
            </a:r>
            <a:r>
              <a:rPr lang="es-ES" sz="1200" dirty="0"/>
              <a:t>(similar </a:t>
            </a:r>
            <a:r>
              <a:rPr lang="es-ES" sz="1200" dirty="0" err="1"/>
              <a:t>to</a:t>
            </a:r>
            <a:r>
              <a:rPr lang="es-ES" sz="1200" dirty="0"/>
              <a:t> </a:t>
            </a:r>
            <a:r>
              <a:rPr lang="es-ES" sz="1200" dirty="0" err="1"/>
              <a:t>Spanish</a:t>
            </a:r>
            <a:r>
              <a:rPr lang="es-ES" sz="1200" dirty="0"/>
              <a:t> </a:t>
            </a:r>
            <a:r>
              <a:rPr lang="es-ES" sz="1200" dirty="0" err="1"/>
              <a:t>verbs</a:t>
            </a:r>
            <a:r>
              <a:rPr lang="es-ES" sz="1200" dirty="0"/>
              <a:t>)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38347F5-68CC-4B4E-A8F3-BA650D9AFD63}"/>
              </a:ext>
            </a:extLst>
          </p:cNvPr>
          <p:cNvSpPr txBox="1"/>
          <p:nvPr/>
        </p:nvSpPr>
        <p:spPr>
          <a:xfrm>
            <a:off x="1091005" y="3805296"/>
            <a:ext cx="8833171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CAREFUL</a:t>
            </a:r>
            <a:r>
              <a:rPr lang="es-ES" dirty="0"/>
              <a:t>: </a:t>
            </a:r>
            <a:r>
              <a:rPr lang="es-ES" dirty="0" err="1"/>
              <a:t>Some</a:t>
            </a:r>
            <a:r>
              <a:rPr lang="es-ES" dirty="0"/>
              <a:t> can </a:t>
            </a:r>
            <a:r>
              <a:rPr lang="es-ES" dirty="0" err="1"/>
              <a:t>have</a:t>
            </a:r>
            <a:r>
              <a:rPr lang="es-ES" dirty="0"/>
              <a:t> </a:t>
            </a:r>
            <a:r>
              <a:rPr lang="es-ES" dirty="0" err="1"/>
              <a:t>both</a:t>
            </a:r>
            <a:r>
              <a:rPr lang="es-ES" dirty="0"/>
              <a:t> </a:t>
            </a:r>
            <a:r>
              <a:rPr lang="es-ES" dirty="0" err="1"/>
              <a:t>stative</a:t>
            </a:r>
            <a:r>
              <a:rPr lang="es-ES" dirty="0"/>
              <a:t> and </a:t>
            </a:r>
            <a:r>
              <a:rPr lang="es-ES" dirty="0" err="1"/>
              <a:t>dynamic</a:t>
            </a:r>
            <a:r>
              <a:rPr lang="es-ES" dirty="0"/>
              <a:t> uses</a:t>
            </a:r>
          </a:p>
          <a:p>
            <a:endParaRPr lang="es-ES" dirty="0"/>
          </a:p>
          <a:p>
            <a:r>
              <a:rPr lang="es-ES" sz="1200" i="1" dirty="0"/>
              <a:t>I </a:t>
            </a:r>
            <a:r>
              <a:rPr lang="es-ES" sz="1200" i="1" dirty="0" err="1"/>
              <a:t>have</a:t>
            </a:r>
            <a:r>
              <a:rPr lang="es-ES" sz="1200" i="1" dirty="0"/>
              <a:t> </a:t>
            </a:r>
            <a:r>
              <a:rPr lang="es-ES" sz="1200" i="1" dirty="0" err="1"/>
              <a:t>money</a:t>
            </a:r>
            <a:r>
              <a:rPr lang="es-ES" sz="1200" i="1" dirty="0"/>
              <a:t> </a:t>
            </a:r>
            <a:r>
              <a:rPr lang="es-ES" sz="1200" dirty="0"/>
              <a:t>vs</a:t>
            </a:r>
            <a:r>
              <a:rPr lang="es-ES" sz="1200" i="1" dirty="0"/>
              <a:t>. </a:t>
            </a:r>
            <a:r>
              <a:rPr lang="es-ES" sz="1200" i="1" dirty="0" err="1"/>
              <a:t>I’m</a:t>
            </a:r>
            <a:r>
              <a:rPr lang="es-ES" sz="1200" i="1" dirty="0"/>
              <a:t> </a:t>
            </a:r>
            <a:r>
              <a:rPr lang="es-ES" sz="1200" i="1" dirty="0" err="1"/>
              <a:t>having</a:t>
            </a:r>
            <a:r>
              <a:rPr lang="es-ES" sz="1200" i="1" dirty="0"/>
              <a:t> a </a:t>
            </a:r>
            <a:r>
              <a:rPr lang="es-ES" sz="1200" i="1" dirty="0" err="1"/>
              <a:t>shower</a:t>
            </a:r>
            <a:endParaRPr lang="es-ES" sz="1200" i="1" dirty="0"/>
          </a:p>
          <a:p>
            <a:r>
              <a:rPr lang="es-ES" sz="1200" i="1" dirty="0"/>
              <a:t>I </a:t>
            </a:r>
            <a:r>
              <a:rPr lang="es-ES" sz="1200" i="1" dirty="0" err="1"/>
              <a:t>think</a:t>
            </a:r>
            <a:r>
              <a:rPr lang="es-ES" sz="1200" i="1" dirty="0"/>
              <a:t> </a:t>
            </a:r>
            <a:r>
              <a:rPr lang="es-ES" sz="1200" i="1" dirty="0" err="1"/>
              <a:t>he’s</a:t>
            </a:r>
            <a:r>
              <a:rPr lang="es-ES" sz="1200" i="1" dirty="0"/>
              <a:t> </a:t>
            </a:r>
            <a:r>
              <a:rPr lang="es-ES" sz="1200" i="1" dirty="0" err="1"/>
              <a:t>boring</a:t>
            </a:r>
            <a:r>
              <a:rPr lang="es-ES" sz="1200" i="1" dirty="0"/>
              <a:t> </a:t>
            </a:r>
            <a:r>
              <a:rPr lang="es-ES" sz="1200" dirty="0"/>
              <a:t>vs.</a:t>
            </a:r>
            <a:r>
              <a:rPr lang="es-ES" sz="1200" i="1" dirty="0"/>
              <a:t> </a:t>
            </a:r>
            <a:r>
              <a:rPr lang="es-ES" sz="1200" i="1" dirty="0" err="1"/>
              <a:t>I’m</a:t>
            </a:r>
            <a:r>
              <a:rPr lang="es-ES" sz="1200" i="1" dirty="0"/>
              <a:t> </a:t>
            </a:r>
            <a:r>
              <a:rPr lang="es-ES" sz="1200" i="1" dirty="0" err="1"/>
              <a:t>thinking</a:t>
            </a:r>
            <a:r>
              <a:rPr lang="es-ES" sz="1200" i="1" dirty="0"/>
              <a:t> </a:t>
            </a:r>
            <a:r>
              <a:rPr lang="es-ES" sz="1200" i="1" dirty="0" err="1"/>
              <a:t>of</a:t>
            </a:r>
            <a:r>
              <a:rPr lang="es-ES" sz="1200" i="1" dirty="0"/>
              <a:t> </a:t>
            </a:r>
            <a:r>
              <a:rPr lang="es-ES" sz="1200" i="1" dirty="0" err="1"/>
              <a:t>skipping</a:t>
            </a:r>
            <a:r>
              <a:rPr lang="es-ES" sz="1200" i="1" dirty="0"/>
              <a:t> </a:t>
            </a:r>
            <a:r>
              <a:rPr lang="es-ES" sz="1200" i="1" dirty="0" err="1"/>
              <a:t>the</a:t>
            </a:r>
            <a:r>
              <a:rPr lang="es-ES" sz="1200" i="1" dirty="0"/>
              <a:t> English </a:t>
            </a:r>
            <a:r>
              <a:rPr lang="es-ES" sz="1200" i="1" dirty="0" err="1"/>
              <a:t>class</a:t>
            </a:r>
            <a:r>
              <a:rPr lang="es-ES" sz="1200" i="1" dirty="0"/>
              <a:t>…</a:t>
            </a:r>
          </a:p>
          <a:p>
            <a:endParaRPr lang="es-ES" sz="1200" i="1" u="sng" dirty="0"/>
          </a:p>
          <a:p>
            <a:r>
              <a:rPr lang="es-ES" sz="1200" dirty="0" err="1"/>
              <a:t>Less</a:t>
            </a:r>
            <a:r>
              <a:rPr lang="es-ES" sz="1200" dirty="0"/>
              <a:t> </a:t>
            </a:r>
            <a:r>
              <a:rPr lang="es-ES" sz="1200" dirty="0" err="1"/>
              <a:t>common</a:t>
            </a:r>
            <a:r>
              <a:rPr lang="es-ES" sz="1200" dirty="0"/>
              <a:t> uses:</a:t>
            </a:r>
          </a:p>
          <a:p>
            <a:r>
              <a:rPr lang="es-ES" sz="1200" i="1" u="sng" dirty="0" err="1"/>
              <a:t>I’m</a:t>
            </a:r>
            <a:r>
              <a:rPr lang="es-ES" sz="1200" i="1" u="sng" dirty="0"/>
              <a:t> </a:t>
            </a:r>
            <a:r>
              <a:rPr lang="es-ES" sz="1200" i="1" u="sng" dirty="0" err="1"/>
              <a:t>loving</a:t>
            </a:r>
            <a:r>
              <a:rPr lang="es-ES" sz="1200" i="1" u="sng" dirty="0"/>
              <a:t> </a:t>
            </a:r>
            <a:r>
              <a:rPr lang="es-ES" sz="1200" i="1" dirty="0" err="1"/>
              <a:t>it</a:t>
            </a:r>
            <a:r>
              <a:rPr lang="es-ES" sz="1200" i="1" dirty="0"/>
              <a:t> </a:t>
            </a:r>
            <a:r>
              <a:rPr lang="es-ES" sz="1200" dirty="0"/>
              <a:t>(</a:t>
            </a:r>
            <a:r>
              <a:rPr lang="es-ES" sz="1200" dirty="0" err="1"/>
              <a:t>emphasis</a:t>
            </a:r>
            <a:r>
              <a:rPr lang="es-ES" sz="1200" dirty="0"/>
              <a:t>)</a:t>
            </a:r>
          </a:p>
          <a:p>
            <a:r>
              <a:rPr lang="es-ES" sz="1200" i="1" dirty="0" err="1"/>
              <a:t>He’</a:t>
            </a:r>
            <a:r>
              <a:rPr lang="es-ES" sz="1200" i="1" u="sng" dirty="0" err="1"/>
              <a:t>s</a:t>
            </a:r>
            <a:r>
              <a:rPr lang="es-ES" sz="1200" i="1" dirty="0"/>
              <a:t> </a:t>
            </a:r>
            <a:r>
              <a:rPr lang="es-ES" sz="1200" i="1" dirty="0" err="1"/>
              <a:t>always</a:t>
            </a:r>
            <a:r>
              <a:rPr lang="es-ES" sz="1200" i="1" dirty="0"/>
              <a:t> </a:t>
            </a:r>
            <a:r>
              <a:rPr lang="es-ES" sz="1200" i="1" u="sng" dirty="0" err="1"/>
              <a:t>needing</a:t>
            </a:r>
            <a:r>
              <a:rPr lang="es-ES" sz="1200" i="1" dirty="0"/>
              <a:t> </a:t>
            </a:r>
            <a:r>
              <a:rPr lang="es-ES" sz="1200" i="1" dirty="0" err="1"/>
              <a:t>money</a:t>
            </a:r>
            <a:r>
              <a:rPr lang="es-ES" sz="1200" dirty="0"/>
              <a:t> (</a:t>
            </a:r>
            <a:r>
              <a:rPr lang="es-ES" sz="1200" dirty="0" err="1"/>
              <a:t>annoyance</a:t>
            </a:r>
            <a:r>
              <a:rPr lang="es-ES" sz="1200" dirty="0"/>
              <a:t>)</a:t>
            </a:r>
            <a:endParaRPr lang="es-ES" sz="1200" i="1" dirty="0"/>
          </a:p>
          <a:p>
            <a:r>
              <a:rPr lang="es-ES" sz="1200" i="1" dirty="0" err="1"/>
              <a:t>I’</a:t>
            </a:r>
            <a:r>
              <a:rPr lang="es-ES" sz="1200" i="1" u="sng" dirty="0" err="1"/>
              <a:t>m</a:t>
            </a:r>
            <a:r>
              <a:rPr lang="es-ES" sz="1200" i="1" dirty="0"/>
              <a:t> </a:t>
            </a:r>
            <a:r>
              <a:rPr lang="es-ES" sz="1200" i="1" dirty="0" err="1"/>
              <a:t>constantly</a:t>
            </a:r>
            <a:r>
              <a:rPr lang="es-ES" sz="1200" i="1" dirty="0"/>
              <a:t> </a:t>
            </a:r>
            <a:r>
              <a:rPr lang="es-ES" sz="1200" i="1" u="sng" dirty="0" err="1"/>
              <a:t>wanting</a:t>
            </a:r>
            <a:r>
              <a:rPr lang="es-ES" sz="1200" i="1" dirty="0"/>
              <a:t> a </a:t>
            </a:r>
            <a:r>
              <a:rPr lang="es-ES" sz="1200" i="1" dirty="0" err="1"/>
              <a:t>cigarette</a:t>
            </a:r>
            <a:r>
              <a:rPr lang="es-ES" sz="1200" i="1" dirty="0"/>
              <a:t> </a:t>
            </a:r>
            <a:r>
              <a:rPr lang="es-ES" sz="1200" dirty="0"/>
              <a:t>(</a:t>
            </a:r>
            <a:r>
              <a:rPr lang="es-ES" sz="1200" dirty="0" err="1"/>
              <a:t>habit</a:t>
            </a:r>
            <a:r>
              <a:rPr lang="es-ES" sz="1200" dirty="0"/>
              <a:t>)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766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7876173" cy="640080"/>
          </a:xfrm>
        </p:spPr>
        <p:txBody>
          <a:bodyPr rtlCol="0">
            <a:normAutofit/>
          </a:bodyPr>
          <a:lstStyle/>
          <a:p>
            <a:pPr rtl="0"/>
            <a:r>
              <a:rPr lang="es-ES" dirty="0">
                <a:latin typeface="Segoe UI Light" panose="020B0502040204020203" pitchFamily="34" charset="0"/>
                <a:cs typeface="Segoe UI Light" panose="020B0502040204020203" pitchFamily="34" charset="0"/>
              </a:rPr>
              <a:t>PERFORMATIVE VERBS (</a:t>
            </a:r>
            <a:r>
              <a:rPr lang="es-ES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usually</a:t>
            </a:r>
            <a:r>
              <a:rPr lang="es-ES" dirty="0">
                <a:latin typeface="Segoe UI Light" panose="020B0502040204020203" pitchFamily="34" charset="0"/>
                <a:cs typeface="Segoe UI Light" panose="020B0502040204020203" pitchFamily="34" charset="0"/>
              </a:rPr>
              <a:t> in </a:t>
            </a:r>
            <a:r>
              <a:rPr lang="es-ES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present</a:t>
            </a:r>
            <a:r>
              <a:rPr lang="es-ES" dirty="0">
                <a:latin typeface="Segoe UI Light" panose="020B0502040204020203" pitchFamily="34" charset="0"/>
                <a:cs typeface="Segoe UI Light" panose="020B0502040204020203" pitchFamily="34" charset="0"/>
              </a:rPr>
              <a:t> simple)</a:t>
            </a:r>
          </a:p>
        </p:txBody>
      </p:sp>
      <p:sp>
        <p:nvSpPr>
          <p:cNvPr id="16" name="Marcador de contenido 17"/>
          <p:cNvSpPr txBox="1">
            <a:spLocks/>
          </p:cNvSpPr>
          <p:nvPr/>
        </p:nvSpPr>
        <p:spPr>
          <a:xfrm>
            <a:off x="630366" y="1296100"/>
            <a:ext cx="10493436" cy="926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endParaRPr lang="es-E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5B99B3D-2A6A-48FC-BB8A-8CB4192F9D1F}"/>
              </a:ext>
            </a:extLst>
          </p:cNvPr>
          <p:cNvSpPr txBox="1"/>
          <p:nvPr/>
        </p:nvSpPr>
        <p:spPr>
          <a:xfrm>
            <a:off x="2155971" y="1526796"/>
            <a:ext cx="7961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/>
              <a:t>             TO PERFORM AN ACTION BY SAYING THEM</a:t>
            </a:r>
          </a:p>
          <a:p>
            <a:endParaRPr lang="es-ES" sz="1600" dirty="0"/>
          </a:p>
          <a:p>
            <a:r>
              <a:rPr lang="es-ES" sz="1600" dirty="0"/>
              <a:t>ACKNOWLEDGE, ASSURE, CONGRATULATE, DECLARE, PROMISE, THANK…..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4F5FE66-3AB0-4E2E-984C-6A46B30A2810}"/>
              </a:ext>
            </a:extLst>
          </p:cNvPr>
          <p:cNvSpPr txBox="1"/>
          <p:nvPr/>
        </p:nvSpPr>
        <p:spPr>
          <a:xfrm>
            <a:off x="1476463" y="3716323"/>
            <a:ext cx="77682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WITH MODAL VERBS: MORE POLITE OR UNCERTAIN</a:t>
            </a:r>
          </a:p>
          <a:p>
            <a:endParaRPr lang="es-ES" dirty="0"/>
          </a:p>
          <a:p>
            <a:r>
              <a:rPr lang="es-ES" i="1" dirty="0"/>
              <a:t>I </a:t>
            </a:r>
            <a:r>
              <a:rPr lang="es-ES" b="1" i="1" dirty="0" err="1"/>
              <a:t>must</a:t>
            </a:r>
            <a:r>
              <a:rPr lang="es-ES" b="1" i="1" dirty="0"/>
              <a:t> </a:t>
            </a:r>
            <a:r>
              <a:rPr lang="es-ES" b="1" i="1" dirty="0" err="1"/>
              <a:t>apologise</a:t>
            </a:r>
            <a:r>
              <a:rPr lang="es-ES" b="1" i="1" dirty="0"/>
              <a:t> </a:t>
            </a:r>
            <a:r>
              <a:rPr lang="es-ES" i="1" dirty="0" err="1"/>
              <a:t>for</a:t>
            </a:r>
            <a:r>
              <a:rPr lang="es-ES" i="1" dirty="0"/>
              <a:t> </a:t>
            </a:r>
            <a:r>
              <a:rPr lang="es-ES" i="1" dirty="0" err="1"/>
              <a:t>my</a:t>
            </a:r>
            <a:r>
              <a:rPr lang="es-ES" i="1" dirty="0"/>
              <a:t> </a:t>
            </a:r>
            <a:r>
              <a:rPr lang="es-ES" i="1" dirty="0" err="1"/>
              <a:t>rude</a:t>
            </a:r>
            <a:r>
              <a:rPr lang="es-ES" i="1" dirty="0"/>
              <a:t> </a:t>
            </a:r>
            <a:r>
              <a:rPr lang="es-ES" i="1" dirty="0" err="1"/>
              <a:t>behaviour</a:t>
            </a:r>
            <a:r>
              <a:rPr lang="es-ES" i="1" dirty="0"/>
              <a:t> </a:t>
            </a:r>
            <a:r>
              <a:rPr lang="es-ES" i="1" dirty="0" err="1"/>
              <a:t>during</a:t>
            </a:r>
            <a:r>
              <a:rPr lang="es-ES" i="1" dirty="0"/>
              <a:t> </a:t>
            </a:r>
            <a:r>
              <a:rPr lang="es-ES" i="1" dirty="0" err="1"/>
              <a:t>the</a:t>
            </a:r>
            <a:r>
              <a:rPr lang="es-ES" i="1" dirty="0"/>
              <a:t> meeting.</a:t>
            </a:r>
          </a:p>
          <a:p>
            <a:r>
              <a:rPr lang="es-ES" i="1" dirty="0"/>
              <a:t>I </a:t>
            </a:r>
            <a:r>
              <a:rPr lang="es-ES" b="1" i="1" dirty="0" err="1"/>
              <a:t>might</a:t>
            </a:r>
            <a:r>
              <a:rPr lang="es-ES" b="1" i="1" dirty="0"/>
              <a:t> </a:t>
            </a:r>
            <a:r>
              <a:rPr lang="es-ES" b="1" i="1" dirty="0" err="1"/>
              <a:t>promise</a:t>
            </a:r>
            <a:r>
              <a:rPr lang="es-ES" b="1" i="1" dirty="0"/>
              <a:t> </a:t>
            </a:r>
            <a:r>
              <a:rPr lang="es-ES" i="1" dirty="0" err="1"/>
              <a:t>to</a:t>
            </a:r>
            <a:r>
              <a:rPr lang="es-ES" i="1" dirty="0"/>
              <a:t> </a:t>
            </a:r>
            <a:r>
              <a:rPr lang="es-ES" i="1" dirty="0" err="1"/>
              <a:t>help</a:t>
            </a:r>
            <a:r>
              <a:rPr lang="es-ES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6932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8824129" cy="640080"/>
          </a:xfrm>
        </p:spPr>
        <p:txBody>
          <a:bodyPr rtlCol="0">
            <a:normAutofit fontScale="90000"/>
          </a:bodyPr>
          <a:lstStyle/>
          <a:p>
            <a:pPr rtl="0"/>
            <a:r>
              <a:rPr lang="es-ES" dirty="0">
                <a:latin typeface="Segoe UI Light" panose="020B0502040204020203" pitchFamily="34" charset="0"/>
                <a:cs typeface="Segoe UI Light" panose="020B0502040204020203" pitchFamily="34" charset="0"/>
              </a:rPr>
              <a:t>PRESENT PERFECT SIMPLE VS. PRESENT PERFECT CONTINUOUS</a:t>
            </a:r>
          </a:p>
        </p:txBody>
      </p:sp>
      <p:sp>
        <p:nvSpPr>
          <p:cNvPr id="25" name="Marcador de contenido 17"/>
          <p:cNvSpPr txBox="1">
            <a:spLocks/>
          </p:cNvSpPr>
          <p:nvPr/>
        </p:nvSpPr>
        <p:spPr>
          <a:xfrm>
            <a:off x="1308683" y="1319237"/>
            <a:ext cx="10377181" cy="4098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2000"/>
              </a:spcAft>
              <a:buNone/>
            </a:pPr>
            <a:r>
              <a:rPr lang="en-US" b="1" dirty="0"/>
              <a:t>BOTH: to talk about something that started in the past and is still true now</a:t>
            </a:r>
            <a:endParaRPr lang="es-ES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8" name="Grupo 17" descr="Círculo pequeño con el número 1 en su interior para indicar que se encuentra en el paso 1"/>
          <p:cNvGrpSpPr/>
          <p:nvPr/>
        </p:nvGrpSpPr>
        <p:grpSpPr bwMode="blackWhite">
          <a:xfrm>
            <a:off x="531552" y="1764998"/>
            <a:ext cx="558179" cy="409838"/>
            <a:chOff x="6953426" y="711274"/>
            <a:chExt cx="558179" cy="409838"/>
          </a:xfrm>
        </p:grpSpPr>
        <p:sp>
          <p:nvSpPr>
            <p:cNvPr id="19" name="Elipse 18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20" name="Cuadro de texto 19" descr="Número 1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21" name="Marcador de contenido 17"/>
          <p:cNvSpPr txBox="1">
            <a:spLocks/>
          </p:cNvSpPr>
          <p:nvPr/>
        </p:nvSpPr>
        <p:spPr>
          <a:xfrm>
            <a:off x="1056513" y="1745365"/>
            <a:ext cx="10922966" cy="830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Focus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on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action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vs. Focus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on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duration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0" lvl="0" indent="0">
              <a:spcAft>
                <a:spcPts val="600"/>
              </a:spcAft>
              <a:buNone/>
              <a:defRPr/>
            </a:pPr>
            <a:r>
              <a:rPr lang="en-US" i="1" dirty="0"/>
              <a:t>I’ve painted my house/I’ve been painting my house for days.</a:t>
            </a:r>
            <a:endParaRPr lang="es-ES" i="1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 rtl="0">
              <a:spcAft>
                <a:spcPts val="600"/>
              </a:spcAft>
              <a:buNone/>
              <a:defRPr/>
            </a:pPr>
            <a:endParaRPr lang="es-ES" i="1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 rtl="0">
              <a:spcAft>
                <a:spcPts val="600"/>
              </a:spcAft>
              <a:buNone/>
              <a:defRPr/>
            </a:pPr>
            <a:endParaRPr lang="es-ES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grpSp>
        <p:nvGrpSpPr>
          <p:cNvPr id="33" name="Grupo 32" descr="Círculo pequeño con el número 2 en su interior para indicar que se encuentra en el paso 2"/>
          <p:cNvGrpSpPr/>
          <p:nvPr/>
        </p:nvGrpSpPr>
        <p:grpSpPr bwMode="blackWhite">
          <a:xfrm>
            <a:off x="521207" y="2554302"/>
            <a:ext cx="558179" cy="436671"/>
            <a:chOff x="6953426" y="711274"/>
            <a:chExt cx="558179" cy="409838"/>
          </a:xfrm>
        </p:grpSpPr>
        <p:sp>
          <p:nvSpPr>
            <p:cNvPr id="34" name="Elipse 33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35" name="Cuadro de texto 34" descr="Número 2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36" name="Marcador de contenido 17"/>
          <p:cNvSpPr txBox="1">
            <a:spLocks/>
          </p:cNvSpPr>
          <p:nvPr/>
        </p:nvSpPr>
        <p:spPr>
          <a:xfrm>
            <a:off x="1056512" y="2491531"/>
            <a:ext cx="10746797" cy="11043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2000"/>
              </a:spcAft>
              <a:buNone/>
              <a:defRPr/>
            </a:pP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Single vs.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repeated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actions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(</a:t>
            </a:r>
            <a:r>
              <a:rPr lang="en-US" b="1" dirty="0"/>
              <a:t>especially with time expressions like recently, all day, </a:t>
            </a:r>
            <a:r>
              <a:rPr lang="en-US" b="1" dirty="0" err="1"/>
              <a:t>etc</a:t>
            </a:r>
            <a:r>
              <a:rPr lang="en-US" b="1" dirty="0"/>
              <a:t>, where the duration of an action is emphasized, often expressing annoyance)</a:t>
            </a:r>
            <a:r>
              <a:rPr lang="en-US" dirty="0"/>
              <a:t>:</a:t>
            </a:r>
            <a:endParaRPr lang="es-ES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>
              <a:spcAft>
                <a:spcPts val="2000"/>
              </a:spcAft>
              <a:buNone/>
              <a:defRPr/>
            </a:pP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I’ve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painted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my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house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/</a:t>
            </a:r>
            <a:r>
              <a:rPr lang="en-US" dirty="0"/>
              <a:t>I’ve been waiting here all day. </a:t>
            </a:r>
            <a:endParaRPr lang="es-ES" i="1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2" name="Grupo 21" descr="Círculo pequeño con el número 3 en su interior para indicar que se encuentra en el paso 3"/>
          <p:cNvGrpSpPr/>
          <p:nvPr/>
        </p:nvGrpSpPr>
        <p:grpSpPr bwMode="blackWhite">
          <a:xfrm>
            <a:off x="531552" y="3574627"/>
            <a:ext cx="558179" cy="409838"/>
            <a:chOff x="6953426" y="711274"/>
            <a:chExt cx="558179" cy="409838"/>
          </a:xfrm>
        </p:grpSpPr>
        <p:sp>
          <p:nvSpPr>
            <p:cNvPr id="24" name="Elipse 23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30" name="Cuadro de texto 29" descr="Número 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32" name="Marcador de contenido 17"/>
          <p:cNvSpPr txBox="1">
            <a:spLocks/>
          </p:cNvSpPr>
          <p:nvPr/>
        </p:nvSpPr>
        <p:spPr>
          <a:xfrm>
            <a:off x="1056512" y="3601997"/>
            <a:ext cx="11032024" cy="937628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600"/>
              </a:spcAft>
              <a:buNone/>
              <a:defRPr/>
            </a:pPr>
            <a:r>
              <a:rPr lang="en-US" sz="2500" b="1" dirty="0"/>
              <a:t>Non-action verbs vs. action</a:t>
            </a:r>
            <a:r>
              <a:rPr lang="en-US" sz="2500" dirty="0"/>
              <a:t>: </a:t>
            </a:r>
          </a:p>
          <a:p>
            <a:pPr marL="0" lvl="0" indent="0">
              <a:spcAft>
                <a:spcPts val="600"/>
              </a:spcAft>
              <a:buNone/>
              <a:defRPr/>
            </a:pPr>
            <a:r>
              <a:rPr lang="en-US" sz="2500" i="1" dirty="0"/>
              <a:t>I’ve had a Visa Gold for ten years vs. I’ve been studying all day </a:t>
            </a:r>
            <a:r>
              <a:rPr lang="en-US" sz="1800" i="1" dirty="0"/>
              <a:t>(</a:t>
            </a:r>
            <a:r>
              <a:rPr lang="en-US" sz="1800" dirty="0"/>
              <a:t>some verbs can be action and non-action </a:t>
            </a:r>
            <a:r>
              <a:rPr lang="en-US" sz="1800" i="1" dirty="0"/>
              <a:t>He’s been having a shower for ages </a:t>
            </a:r>
            <a:r>
              <a:rPr lang="en-US" sz="1800" dirty="0"/>
              <a:t>vs. </a:t>
            </a:r>
            <a:r>
              <a:rPr lang="en-US" sz="1800" i="1" dirty="0"/>
              <a:t>He’s had this house for years </a:t>
            </a:r>
            <a:r>
              <a:rPr lang="en-US" sz="1800" dirty="0"/>
              <a:t>(possession)</a:t>
            </a:r>
            <a:endParaRPr lang="es-ES" sz="1800" b="1" i="1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grpSp>
        <p:nvGrpSpPr>
          <p:cNvPr id="37" name="Grupo 36" descr="Círculo pequeño con el número 4 en su interior para indicar que se encuentra en el paso 4"/>
          <p:cNvGrpSpPr/>
          <p:nvPr/>
        </p:nvGrpSpPr>
        <p:grpSpPr bwMode="blackWhite">
          <a:xfrm>
            <a:off x="531552" y="5774372"/>
            <a:ext cx="558179" cy="409838"/>
            <a:chOff x="6953426" y="781687"/>
            <a:chExt cx="558179" cy="409838"/>
          </a:xfrm>
        </p:grpSpPr>
        <p:sp>
          <p:nvSpPr>
            <p:cNvPr id="38" name="Elipse 37" descr="Círculo pequeño"/>
            <p:cNvSpPr/>
            <p:nvPr/>
          </p:nvSpPr>
          <p:spPr bwMode="blackWhite">
            <a:xfrm>
              <a:off x="7025069" y="781687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39" name="Cuadro de texto 38" descr="Número 4"/>
            <p:cNvSpPr txBox="1">
              <a:spLocks noChangeAspect="1"/>
            </p:cNvSpPr>
            <p:nvPr/>
          </p:nvSpPr>
          <p:spPr bwMode="blackWhite">
            <a:xfrm>
              <a:off x="6953426" y="822193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5</a:t>
              </a:r>
            </a:p>
          </p:txBody>
        </p:sp>
      </p:grpSp>
      <p:sp>
        <p:nvSpPr>
          <p:cNvPr id="40" name="Marcador de contenido 17"/>
          <p:cNvSpPr txBox="1">
            <a:spLocks/>
          </p:cNvSpPr>
          <p:nvPr/>
        </p:nvSpPr>
        <p:spPr>
          <a:xfrm>
            <a:off x="1056512" y="4525773"/>
            <a:ext cx="10839077" cy="11781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2000"/>
              </a:spcAft>
              <a:buNone/>
              <a:defRPr/>
            </a:pP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Completed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actions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vs.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Completed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actions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with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focus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on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result</a:t>
            </a:r>
            <a:endParaRPr lang="es-ES" b="1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>
              <a:spcAft>
                <a:spcPts val="2000"/>
              </a:spcAft>
              <a:buNone/>
              <a:defRPr/>
            </a:pPr>
            <a:r>
              <a:rPr lang="es-ES" i="1" dirty="0" err="1"/>
              <a:t>I’ve</a:t>
            </a:r>
            <a:r>
              <a:rPr lang="es-ES" i="1" dirty="0"/>
              <a:t> </a:t>
            </a:r>
            <a:r>
              <a:rPr lang="es-ES" i="1" dirty="0" err="1"/>
              <a:t>cut</a:t>
            </a:r>
            <a:r>
              <a:rPr lang="es-ES" i="1" dirty="0"/>
              <a:t> </a:t>
            </a:r>
            <a:r>
              <a:rPr lang="es-ES" i="1" dirty="0" err="1"/>
              <a:t>my</a:t>
            </a:r>
            <a:r>
              <a:rPr lang="es-ES" i="1" dirty="0"/>
              <a:t> </a:t>
            </a:r>
            <a:r>
              <a:rPr lang="es-ES" i="1" dirty="0" err="1"/>
              <a:t>finger</a:t>
            </a:r>
            <a:r>
              <a:rPr lang="es-ES" i="1" dirty="0"/>
              <a:t> </a:t>
            </a:r>
            <a:r>
              <a:rPr lang="es-ES" dirty="0"/>
              <a:t>vs</a:t>
            </a:r>
            <a:r>
              <a:rPr lang="es-ES" i="1" dirty="0"/>
              <a:t>. </a:t>
            </a:r>
            <a:r>
              <a:rPr lang="en-US" i="1" dirty="0"/>
              <a:t>I’ve been running all morning. I’m exhausted</a:t>
            </a:r>
            <a:r>
              <a:rPr lang="en-US" dirty="0"/>
              <a:t>.</a:t>
            </a:r>
            <a:endParaRPr lang="es-ES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1" name="Grupo 30" descr="Círculo pequeño con el número 4 en su interior para indicar que se encuentra en el paso 4">
            <a:extLst>
              <a:ext uri="{FF2B5EF4-FFF2-40B4-BE49-F238E27FC236}">
                <a16:creationId xmlns:a16="http://schemas.microsoft.com/office/drawing/2014/main" id="{F746715C-DC88-4696-970C-56A9DA40475A}"/>
              </a:ext>
            </a:extLst>
          </p:cNvPr>
          <p:cNvGrpSpPr/>
          <p:nvPr/>
        </p:nvGrpSpPr>
        <p:grpSpPr bwMode="blackWhite">
          <a:xfrm>
            <a:off x="531552" y="4460167"/>
            <a:ext cx="558179" cy="409838"/>
            <a:chOff x="6953426" y="711274"/>
            <a:chExt cx="558179" cy="409838"/>
          </a:xfrm>
        </p:grpSpPr>
        <p:sp>
          <p:nvSpPr>
            <p:cNvPr id="41" name="Elipse 40" descr="Círculo pequeño">
              <a:extLst>
                <a:ext uri="{FF2B5EF4-FFF2-40B4-BE49-F238E27FC236}">
                  <a16:creationId xmlns:a16="http://schemas.microsoft.com/office/drawing/2014/main" id="{54513040-6372-4861-969F-49B0D1059FB3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42" name="Cuadro de texto 38" descr="Número 4">
              <a:extLst>
                <a:ext uri="{FF2B5EF4-FFF2-40B4-BE49-F238E27FC236}">
                  <a16:creationId xmlns:a16="http://schemas.microsoft.com/office/drawing/2014/main" id="{66201BBC-FCAC-47B9-A0A7-D54F564D4D0D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4</a:t>
              </a: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8352013A-FFCE-419A-A147-00499EF06763}"/>
              </a:ext>
            </a:extLst>
          </p:cNvPr>
          <p:cNvSpPr txBox="1"/>
          <p:nvPr/>
        </p:nvSpPr>
        <p:spPr>
          <a:xfrm>
            <a:off x="1069094" y="5710081"/>
            <a:ext cx="10839077" cy="902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2000"/>
              </a:spcAft>
              <a:defRPr/>
            </a:pPr>
            <a:r>
              <a:rPr lang="es-ES" sz="12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Completion</a:t>
            </a:r>
            <a:r>
              <a:rPr lang="es-E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12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</a:t>
            </a:r>
            <a:r>
              <a:rPr lang="es-E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12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action</a:t>
            </a:r>
            <a:r>
              <a:rPr lang="es-E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vs. (no </a:t>
            </a:r>
            <a:r>
              <a:rPr lang="es-ES" sz="12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completion</a:t>
            </a:r>
            <a:r>
              <a:rPr lang="es-E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12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or</a:t>
            </a:r>
            <a:r>
              <a:rPr lang="es-E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12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lack</a:t>
            </a:r>
            <a:r>
              <a:rPr lang="es-E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12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</a:t>
            </a:r>
            <a:r>
              <a:rPr lang="es-E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12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information</a:t>
            </a:r>
            <a:r>
              <a:rPr lang="es-E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12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about</a:t>
            </a:r>
            <a:r>
              <a:rPr lang="es-E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12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its</a:t>
            </a:r>
            <a:r>
              <a:rPr lang="es-E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12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completion</a:t>
            </a:r>
            <a:r>
              <a:rPr lang="es-E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</a:p>
          <a:p>
            <a:endParaRPr lang="es-ES" sz="1200" dirty="0"/>
          </a:p>
          <a:p>
            <a:r>
              <a:rPr lang="en-US" sz="1200" i="1" dirty="0"/>
              <a:t>I’ve cleaned the house vs. I’ve been cleaning the house.</a:t>
            </a:r>
            <a:endParaRPr lang="es-ES" sz="1200" i="1" dirty="0"/>
          </a:p>
        </p:txBody>
      </p:sp>
    </p:spTree>
    <p:extLst>
      <p:ext uri="{BB962C8B-B14F-4D97-AF65-F5344CB8AC3E}">
        <p14:creationId xmlns:p14="http://schemas.microsoft.com/office/powerpoint/2010/main" val="166110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1207" y="448056"/>
            <a:ext cx="9713362" cy="640080"/>
          </a:xfrm>
        </p:spPr>
        <p:txBody>
          <a:bodyPr rtlCol="0">
            <a:normAutofit fontScale="90000"/>
          </a:bodyPr>
          <a:lstStyle/>
          <a:p>
            <a:pPr lvl="0" algn="ctr" rtl="0"/>
            <a:r>
              <a:rPr lang="es-ES" dirty="0">
                <a:latin typeface="Segoe UI Light" panose="020B0502040204020203" pitchFamily="34" charset="0"/>
                <a:cs typeface="Segoe UI Light" panose="020B0502040204020203" pitchFamily="34" charset="0"/>
              </a:rPr>
              <a:t>COMMON ADVERBS AND EXPRESSIONS WITH PERFECT TENSES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sz="half" idx="4294967295"/>
          </p:nvPr>
        </p:nvSpPr>
        <p:spPr>
          <a:xfrm>
            <a:off x="558723" y="2013358"/>
            <a:ext cx="10529580" cy="270125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rtl="0">
              <a:lnSpc>
                <a:spcPts val="1800"/>
              </a:lnSpc>
              <a:spcBef>
                <a:spcPts val="1000"/>
              </a:spcBef>
              <a:spcAft>
                <a:spcPts val="2000"/>
              </a:spcAft>
              <a:buNone/>
            </a:pPr>
            <a:br>
              <a:rPr lang="es-E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es-E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es-E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3" name="Grupo 32" descr="Círculo pequeño con el número 1 en su interior para indicar que se encuentra en el paso 1"/>
          <p:cNvGrpSpPr/>
          <p:nvPr/>
        </p:nvGrpSpPr>
        <p:grpSpPr bwMode="blackWhite">
          <a:xfrm>
            <a:off x="277110" y="1820596"/>
            <a:ext cx="563226" cy="409838"/>
            <a:chOff x="6599949" y="-1807064"/>
            <a:chExt cx="558179" cy="409838"/>
          </a:xfrm>
        </p:grpSpPr>
        <p:sp>
          <p:nvSpPr>
            <p:cNvPr id="34" name="Elipse 33" descr="Círculo pequeño"/>
            <p:cNvSpPr/>
            <p:nvPr/>
          </p:nvSpPr>
          <p:spPr bwMode="blackWhite">
            <a:xfrm>
              <a:off x="6674119" y="-180706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35" name="Cuadro de texto 34" descr="Número 1"/>
            <p:cNvSpPr txBox="1"/>
            <p:nvPr/>
          </p:nvSpPr>
          <p:spPr bwMode="blackWhite">
            <a:xfrm>
              <a:off x="6599949" y="-1789248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grpSp>
        <p:nvGrpSpPr>
          <p:cNvPr id="36" name="Grupo 35" descr="Círculo pequeño con el número 2 en su interior para indicar que se encuentra en el paso 2"/>
          <p:cNvGrpSpPr/>
          <p:nvPr/>
        </p:nvGrpSpPr>
        <p:grpSpPr bwMode="blackWhite">
          <a:xfrm>
            <a:off x="5539557" y="1873088"/>
            <a:ext cx="486536" cy="414207"/>
            <a:chOff x="8223808" y="-1757044"/>
            <a:chExt cx="486536" cy="414207"/>
          </a:xfrm>
        </p:grpSpPr>
        <p:sp>
          <p:nvSpPr>
            <p:cNvPr id="37" name="Elipse 36" descr="Círculo pequeño"/>
            <p:cNvSpPr/>
            <p:nvPr/>
          </p:nvSpPr>
          <p:spPr bwMode="blackWhite">
            <a:xfrm>
              <a:off x="8255894" y="-1752675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38" name="Cuadro de texto 37" descr="Número 2"/>
            <p:cNvSpPr txBox="1"/>
            <p:nvPr/>
          </p:nvSpPr>
          <p:spPr bwMode="blackWhite">
            <a:xfrm>
              <a:off x="8223808" y="-1757044"/>
              <a:ext cx="4865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41" name="Cuadro de texto 40" descr="Número 3"/>
          <p:cNvSpPr txBox="1"/>
          <p:nvPr/>
        </p:nvSpPr>
        <p:spPr bwMode="blackWhite">
          <a:xfrm>
            <a:off x="7899419" y="2744289"/>
            <a:ext cx="558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s-E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3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43CA166-3163-46D6-8B17-FD7BF2A12BC4}"/>
              </a:ext>
            </a:extLst>
          </p:cNvPr>
          <p:cNvSpPr txBox="1"/>
          <p:nvPr/>
        </p:nvSpPr>
        <p:spPr>
          <a:xfrm>
            <a:off x="1172075" y="1873088"/>
            <a:ext cx="396090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PRESENT PERFECT SIMPLE</a:t>
            </a:r>
          </a:p>
          <a:p>
            <a:endParaRPr lang="es-ES" dirty="0"/>
          </a:p>
          <a:p>
            <a:r>
              <a:rPr lang="en-US" b="1" dirty="0"/>
              <a:t>Adverbs</a:t>
            </a:r>
            <a:r>
              <a:rPr lang="en-US" i="1" dirty="0"/>
              <a:t>: already, ever, never, just </a:t>
            </a:r>
            <a:r>
              <a:rPr lang="en-US" dirty="0"/>
              <a:t>(before the main verb), </a:t>
            </a:r>
            <a:r>
              <a:rPr lang="en-US" i="1" dirty="0"/>
              <a:t>for, once, twice.., recently, yet </a:t>
            </a:r>
            <a:r>
              <a:rPr lang="en-US" dirty="0"/>
              <a:t>(at the end)</a:t>
            </a:r>
            <a:r>
              <a:rPr lang="en-US" i="1" dirty="0"/>
              <a:t> , </a:t>
            </a:r>
            <a:r>
              <a:rPr lang="en-US" i="1" dirty="0" err="1"/>
              <a:t>since+</a:t>
            </a:r>
            <a:r>
              <a:rPr lang="en-US" dirty="0" err="1"/>
              <a:t>time</a:t>
            </a:r>
            <a:endParaRPr lang="en-US" dirty="0"/>
          </a:p>
          <a:p>
            <a:r>
              <a:rPr lang="en-US" b="1" dirty="0"/>
              <a:t>Phrases</a:t>
            </a:r>
            <a:r>
              <a:rPr lang="en-US" i="1" dirty="0"/>
              <a:t>: for a long time, for ages, until now, so far (at the end)</a:t>
            </a:r>
          </a:p>
          <a:p>
            <a:endParaRPr lang="en-US" i="1" dirty="0"/>
          </a:p>
          <a:p>
            <a:endParaRPr lang="en-US" i="1" dirty="0"/>
          </a:p>
          <a:p>
            <a:r>
              <a:rPr lang="en-US" b="1" i="1" dirty="0"/>
              <a:t>Have</a:t>
            </a:r>
            <a:r>
              <a:rPr lang="en-US" i="1" dirty="0"/>
              <a:t> you </a:t>
            </a:r>
            <a:r>
              <a:rPr lang="en-US" b="1" i="1" dirty="0"/>
              <a:t>ever been </a:t>
            </a:r>
            <a:r>
              <a:rPr lang="en-US" i="1" dirty="0"/>
              <a:t>to Carabanchel? Yes, </a:t>
            </a:r>
            <a:r>
              <a:rPr lang="en-US" b="1" i="1" dirty="0"/>
              <a:t>I’ve been </a:t>
            </a:r>
            <a:r>
              <a:rPr lang="en-US" i="1" dirty="0"/>
              <a:t>there </a:t>
            </a:r>
            <a:r>
              <a:rPr lang="en-US" b="1" dirty="0"/>
              <a:t>recently</a:t>
            </a:r>
            <a:r>
              <a:rPr lang="en-US" i="1" dirty="0"/>
              <a:t>. </a:t>
            </a:r>
          </a:p>
          <a:p>
            <a:endParaRPr lang="en-US" i="1" dirty="0"/>
          </a:p>
          <a:p>
            <a:r>
              <a:rPr lang="en-US" b="1" i="1" dirty="0"/>
              <a:t>Have</a:t>
            </a:r>
            <a:r>
              <a:rPr lang="en-US" i="1" dirty="0"/>
              <a:t> you </a:t>
            </a:r>
            <a:r>
              <a:rPr lang="en-US" b="1" i="1" dirty="0"/>
              <a:t>done</a:t>
            </a:r>
            <a:r>
              <a:rPr lang="en-US" i="1" dirty="0"/>
              <a:t> the work on Aula Virtual </a:t>
            </a:r>
            <a:r>
              <a:rPr lang="en-US" b="1" i="1" dirty="0"/>
              <a:t>yet</a:t>
            </a:r>
            <a:r>
              <a:rPr lang="en-US" i="1" dirty="0"/>
              <a:t>?, Yes, I’ve </a:t>
            </a:r>
            <a:r>
              <a:rPr lang="en-US" b="1" i="1" dirty="0"/>
              <a:t>already </a:t>
            </a:r>
            <a:r>
              <a:rPr lang="en-US" i="1" dirty="0"/>
              <a:t>done it. </a:t>
            </a:r>
            <a:endParaRPr lang="es-ES" i="1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6E04F1E-A594-4EAA-BF95-A690EB98A7C9}"/>
              </a:ext>
            </a:extLst>
          </p:cNvPr>
          <p:cNvSpPr txBox="1"/>
          <p:nvPr/>
        </p:nvSpPr>
        <p:spPr>
          <a:xfrm>
            <a:off x="6165908" y="1873088"/>
            <a:ext cx="475655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PRESENT PERFECT CONTINUOUS</a:t>
            </a:r>
          </a:p>
          <a:p>
            <a:endParaRPr lang="es-ES" b="1" dirty="0"/>
          </a:p>
          <a:p>
            <a:r>
              <a:rPr lang="en-US" sz="1600" b="1" dirty="0"/>
              <a:t>Adverbs</a:t>
            </a:r>
            <a:r>
              <a:rPr lang="en-US" sz="1600" b="1" i="1" dirty="0"/>
              <a:t>: </a:t>
            </a:r>
            <a:r>
              <a:rPr lang="en-US" sz="1600" i="1" dirty="0"/>
              <a:t>lately, recently </a:t>
            </a:r>
            <a:r>
              <a:rPr lang="en-US" sz="1600" dirty="0"/>
              <a:t>(at the end), </a:t>
            </a:r>
            <a:r>
              <a:rPr lang="en-US" sz="1600" i="1" dirty="0" err="1"/>
              <a:t>since+</a:t>
            </a:r>
            <a:r>
              <a:rPr lang="en-US" sz="1600" dirty="0" err="1"/>
              <a:t>time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Phrases: all day/night/morning, </a:t>
            </a:r>
            <a:r>
              <a:rPr lang="en-US" sz="1600" dirty="0" err="1"/>
              <a:t>etc</a:t>
            </a:r>
            <a:r>
              <a:rPr lang="en-US" sz="1600" dirty="0"/>
              <a:t>, for years, for a long time, for ages (at the end) </a:t>
            </a:r>
          </a:p>
          <a:p>
            <a:endParaRPr lang="en-US" sz="1600" dirty="0"/>
          </a:p>
          <a:p>
            <a:r>
              <a:rPr lang="es-ES" sz="1600" b="1" i="1" dirty="0" err="1"/>
              <a:t>I’ve</a:t>
            </a:r>
            <a:r>
              <a:rPr lang="es-ES" sz="1600" b="1" i="1" dirty="0"/>
              <a:t> </a:t>
            </a:r>
            <a:r>
              <a:rPr lang="es-ES" sz="1600" b="1" i="1" dirty="0" err="1"/>
              <a:t>been</a:t>
            </a:r>
            <a:r>
              <a:rPr lang="es-ES" sz="1600" b="1" i="1" dirty="0"/>
              <a:t> </a:t>
            </a:r>
            <a:r>
              <a:rPr lang="es-ES" sz="1600" b="1" i="1" dirty="0" err="1"/>
              <a:t>studying</a:t>
            </a:r>
            <a:r>
              <a:rPr lang="es-ES" sz="1600" b="1" i="1" dirty="0"/>
              <a:t> </a:t>
            </a:r>
            <a:r>
              <a:rPr lang="es-ES" sz="1600" i="1" dirty="0"/>
              <a:t>English </a:t>
            </a:r>
            <a:r>
              <a:rPr lang="es-ES" sz="1600" b="1" i="1" dirty="0" err="1"/>
              <a:t>for</a:t>
            </a:r>
            <a:r>
              <a:rPr lang="es-ES" sz="1600" b="1" i="1" dirty="0"/>
              <a:t> </a:t>
            </a:r>
            <a:r>
              <a:rPr lang="es-ES" sz="1600" b="1" i="1" dirty="0" err="1"/>
              <a:t>ages</a:t>
            </a:r>
            <a:r>
              <a:rPr lang="es-ES" sz="1600" b="1" i="1" dirty="0"/>
              <a:t>.</a:t>
            </a:r>
          </a:p>
          <a:p>
            <a:endParaRPr lang="es-ES" sz="1600" b="1" i="1" dirty="0"/>
          </a:p>
          <a:p>
            <a:r>
              <a:rPr lang="es-ES" sz="1600" b="1" i="1" dirty="0" err="1"/>
              <a:t>I’ve</a:t>
            </a:r>
            <a:r>
              <a:rPr lang="es-ES" sz="1600" b="1" i="1" dirty="0"/>
              <a:t> </a:t>
            </a:r>
            <a:r>
              <a:rPr lang="es-ES" sz="1600" b="1" i="1" dirty="0" err="1"/>
              <a:t>been</a:t>
            </a:r>
            <a:r>
              <a:rPr lang="es-ES" sz="1600" b="1" i="1" dirty="0"/>
              <a:t> </a:t>
            </a:r>
            <a:r>
              <a:rPr lang="es-ES" sz="1600" b="1" i="1" dirty="0" err="1"/>
              <a:t>working</a:t>
            </a:r>
            <a:r>
              <a:rPr lang="es-ES" sz="1600" b="1" i="1" dirty="0"/>
              <a:t> </a:t>
            </a:r>
            <a:r>
              <a:rPr lang="es-ES" sz="1600" i="1" dirty="0" err="1"/>
              <a:t>on</a:t>
            </a:r>
            <a:r>
              <a:rPr lang="es-ES" sz="1600" i="1" dirty="0"/>
              <a:t> Aula Virtual </a:t>
            </a:r>
            <a:r>
              <a:rPr lang="es-ES" sz="1600" b="1" i="1" dirty="0" err="1"/>
              <a:t>all</a:t>
            </a:r>
            <a:r>
              <a:rPr lang="es-ES" sz="1600" b="1" i="1" dirty="0"/>
              <a:t> </a:t>
            </a:r>
            <a:r>
              <a:rPr lang="es-ES" sz="1600" b="1" i="1" dirty="0" err="1"/>
              <a:t>day</a:t>
            </a:r>
            <a:r>
              <a:rPr lang="es-ES" sz="1600" b="1" i="1" dirty="0"/>
              <a:t> </a:t>
            </a:r>
            <a:r>
              <a:rPr lang="es-ES" sz="1600" b="1" i="1" dirty="0" err="1"/>
              <a:t>long</a:t>
            </a:r>
            <a:r>
              <a:rPr lang="es-ES" sz="1600" b="1" i="1" dirty="0"/>
              <a:t>, </a:t>
            </a:r>
            <a:r>
              <a:rPr lang="es-ES" sz="1600" b="1" i="1" dirty="0" err="1"/>
              <a:t>for</a:t>
            </a:r>
            <a:r>
              <a:rPr lang="es-ES" sz="1600" b="1" i="1" dirty="0"/>
              <a:t> a </a:t>
            </a:r>
            <a:r>
              <a:rPr lang="es-ES" sz="1600" b="1" i="1" dirty="0" err="1"/>
              <a:t>very</a:t>
            </a:r>
            <a:r>
              <a:rPr lang="es-ES" sz="1600" b="1" i="1" dirty="0"/>
              <a:t> </a:t>
            </a:r>
            <a:r>
              <a:rPr lang="es-ES" sz="1600" b="1" i="1" dirty="0" err="1"/>
              <a:t>long</a:t>
            </a:r>
            <a:r>
              <a:rPr lang="es-ES" sz="1600" b="1" i="1" dirty="0"/>
              <a:t> time</a:t>
            </a:r>
            <a:r>
              <a:rPr lang="es-ES" sz="1600" i="1" dirty="0"/>
              <a:t>. 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99582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715158_TF10001108.potx" id="{3068D4C4-799F-4D37-B4B4-23B54CC64B2C}" vid="{0428EABF-2A66-4C1D-8919-2064943E471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la oficin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8a52e8c320b9a064ae3583ae3861c9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8020cb39231a0945110f9cd888b521a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7EE8C63A-4744-4DE4-BB49-0FF0B5375C6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D7FC771-7DFE-49DA-B577-71181BFBCB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50072C5-DDE0-4258-BA7A-4D4B80DFA632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16c05727-aa75-4e4a-9b5f-8a80a1165891"/>
    <ds:schemaRef ds:uri="71af3243-3dd4-4a8d-8c0d-dd76da1f02a5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Le damos la bienvenida a PowerPoint</Template>
  <TotalTime>0</TotalTime>
  <Words>974</Words>
  <Application>Microsoft Office PowerPoint</Application>
  <PresentationFormat>Panorámica</PresentationFormat>
  <Paragraphs>124</Paragraphs>
  <Slides>7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3" baseType="lpstr">
      <vt:lpstr>Arial</vt:lpstr>
      <vt:lpstr>Calibri</vt:lpstr>
      <vt:lpstr>Segoe UI</vt:lpstr>
      <vt:lpstr>Segoe UI Light</vt:lpstr>
      <vt:lpstr>Segoe UI Semibold</vt:lpstr>
      <vt:lpstr>WelcomeDoc</vt:lpstr>
      <vt:lpstr>THE PRESENT AND PERFECT TENSES</vt:lpstr>
      <vt:lpstr>PRESENT SIMPLE VS. PRESENT CONTINUOUS</vt:lpstr>
      <vt:lpstr>NARRATIVES</vt:lpstr>
      <vt:lpstr>STATIVE VERBS</vt:lpstr>
      <vt:lpstr>PERFORMATIVE VERBS (usually in present simple)</vt:lpstr>
      <vt:lpstr>PRESENT PERFECT SIMPLE VS. PRESENT PERFECT CONTINUOUS</vt:lpstr>
      <vt:lpstr>COMMON ADVERBS AND EXPRESSIONS WITH PERFECT TENSES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2024-09-26T17:10:54Z</dcterms:created>
  <dcterms:modified xsi:type="dcterms:W3CDTF">2026-09-17T17:38:08Z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