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</p:sldIdLst>
  <p:sldSz cx="12192000" cy="6858000"/>
  <p:notesSz cx="6858000" cy="9144000"/>
  <p:defaultTextStyle>
    <a:defPPr>
      <a:defRPr lang="es-E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384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Estilo medio 2 - Énfasis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902" autoAdjust="0"/>
    <p:restoredTop sz="94660"/>
  </p:normalViewPr>
  <p:slideViewPr>
    <p:cSldViewPr snapToGrid="0">
      <p:cViewPr varScale="1">
        <p:scale>
          <a:sx n="87" d="100"/>
          <a:sy n="87" d="100"/>
        </p:scale>
        <p:origin x="246" y="90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a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154955" y="1447800"/>
            <a:ext cx="8825658" cy="3329581"/>
          </a:xfrm>
        </p:spPr>
        <p:txBody>
          <a:bodyPr anchor="b"/>
          <a:lstStyle>
            <a:lvl1pPr>
              <a:defRPr sz="7200"/>
            </a:lvl1pPr>
          </a:lstStyle>
          <a:p>
            <a:r>
              <a:rPr lang="es-ES" smtClean="0"/>
              <a:t>Haga clic para modificar el estilo de título del patrón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54955" y="4777380"/>
            <a:ext cx="8825658" cy="861420"/>
          </a:xfrm>
        </p:spPr>
        <p:txBody>
          <a:bodyPr anchor="t"/>
          <a:lstStyle>
            <a:lvl1pPr marL="0" indent="0" algn="l">
              <a:buNone/>
              <a:defRPr cap="all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s-ES" smtClean="0"/>
              <a:t>Haga clic para modificar el estilo de subtítulo del patrón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0DECEE1-2DEE-4A77-AA16-233E29DE423D}" type="datetimeFigureOut">
              <a:rPr lang="es-ES" smtClean="0"/>
              <a:t>14/10/2019</a:t>
            </a:fld>
            <a:endParaRPr lang="es-E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7583958-E9D1-4D4D-AEAF-6C49EB3E8980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333367269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y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n-US" dirty="0"/>
          </a:p>
        </p:txBody>
      </p:sp>
      <p:sp>
        <p:nvSpPr>
          <p:cNvPr id="7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0DECEE1-2DEE-4A77-AA16-233E29DE423D}" type="datetimeFigureOut">
              <a:rPr lang="es-ES" smtClean="0"/>
              <a:t>14/10/2019</a:t>
            </a:fld>
            <a:endParaRPr lang="es-E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7583958-E9D1-4D4D-AEAF-6C49EB3E8980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2448725369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Encabezado de sec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4956" y="2861733"/>
            <a:ext cx="8825657" cy="1915647"/>
          </a:xfrm>
        </p:spPr>
        <p:txBody>
          <a:bodyPr anchor="b"/>
          <a:lstStyle>
            <a:lvl1pPr algn="l">
              <a:defRPr sz="4000" b="0" cap="none"/>
            </a:lvl1pPr>
          </a:lstStyle>
          <a:p>
            <a:r>
              <a:rPr lang="es-ES" smtClean="0"/>
              <a:t>Haga clic para modificar el estilo de título del patrón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54955" y="4777381"/>
            <a:ext cx="8825658" cy="860400"/>
          </a:xfrm>
        </p:spPr>
        <p:txBody>
          <a:bodyPr anchor="t"/>
          <a:lstStyle>
            <a:lvl1pPr marL="0" indent="0" algn="l">
              <a:buNone/>
              <a:defRPr sz="2000" cap="all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0DECEE1-2DEE-4A77-AA16-233E29DE423D}" type="datetimeFigureOut">
              <a:rPr lang="es-ES" smtClean="0"/>
              <a:t>14/10/2019</a:t>
            </a:fld>
            <a:endParaRPr lang="es-E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7583958-E9D1-4D4D-AEAF-6C49EB3E8980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1962551647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os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103312" y="2060575"/>
            <a:ext cx="4396339" cy="4195763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654493" y="2056092"/>
            <a:ext cx="4396341" cy="4200245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0DECEE1-2DEE-4A77-AA16-233E29DE423D}" type="datetimeFigureOut">
              <a:rPr lang="es-ES" smtClean="0"/>
              <a:t>14/10/2019</a:t>
            </a:fld>
            <a:endParaRPr lang="es-E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7583958-E9D1-4D4D-AEAF-6C49EB3E8980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2445484753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s-ES" smtClean="0"/>
              <a:t>Haga clic para modificar el estilo de título del patrón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03313" y="1905000"/>
            <a:ext cx="4396338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103312" y="2514600"/>
            <a:ext cx="4396339" cy="3741738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5654495" y="1905000"/>
            <a:ext cx="4396339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5654495" y="2514600"/>
            <a:ext cx="4396339" cy="3741738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0DECEE1-2DEE-4A77-AA16-233E29DE423D}" type="datetimeFigureOut">
              <a:rPr lang="es-ES" smtClean="0"/>
              <a:t>14/10/2019</a:t>
            </a:fld>
            <a:endParaRPr lang="es-E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7583958-E9D1-4D4D-AEAF-6C49EB3E8980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414957994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lo el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n-US" dirty="0"/>
          </a:p>
        </p:txBody>
      </p:sp>
      <p:sp>
        <p:nvSpPr>
          <p:cNvPr id="7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0DECEE1-2DEE-4A77-AA16-233E29DE423D}" type="datetimeFigureOut">
              <a:rPr lang="es-ES" smtClean="0"/>
              <a:t>14/10/2019</a:t>
            </a:fld>
            <a:endParaRPr lang="es-ES"/>
          </a:p>
        </p:txBody>
      </p:sp>
      <p:sp>
        <p:nvSpPr>
          <p:cNvPr id="5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7583958-E9D1-4D4D-AEAF-6C49EB3E8980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1192168730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n bl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0DECEE1-2DEE-4A77-AA16-233E29DE423D}" type="datetimeFigureOut">
              <a:rPr lang="es-ES" smtClean="0"/>
              <a:t>14/10/2019</a:t>
            </a:fld>
            <a:endParaRPr lang="es-ES"/>
          </a:p>
        </p:txBody>
      </p:sp>
      <p:sp>
        <p:nvSpPr>
          <p:cNvPr id="5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7583958-E9D1-4D4D-AEAF-6C49EB3E8980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4224777540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ido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4953" y="1447800"/>
            <a:ext cx="3401064" cy="1447800"/>
          </a:xfrm>
        </p:spPr>
        <p:txBody>
          <a:bodyPr anchor="b"/>
          <a:lstStyle>
            <a:lvl1pPr algn="l">
              <a:defRPr sz="2400" b="0"/>
            </a:lvl1pPr>
          </a:lstStyle>
          <a:p>
            <a:r>
              <a:rPr lang="es-ES" smtClean="0"/>
              <a:t>Haga clic para modificar el estilo de título del patrón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784616" y="1447800"/>
            <a:ext cx="5195997" cy="4572000"/>
          </a:xfrm>
        </p:spPr>
        <p:txBody>
          <a:bodyPr anchor="ctr">
            <a:normAutofit/>
          </a:bodyPr>
          <a:lstStyle>
            <a:lvl1pPr>
              <a:defRPr sz="2000"/>
            </a:lvl1pPr>
            <a:lvl2pPr>
              <a:defRPr sz="1800"/>
            </a:lvl2pPr>
            <a:lvl3pPr>
              <a:defRPr sz="1600"/>
            </a:lvl3pPr>
            <a:lvl4pPr>
              <a:defRPr sz="1400"/>
            </a:lvl4pPr>
            <a:lvl5pPr>
              <a:defRPr sz="1400"/>
            </a:lvl5pPr>
            <a:lvl6pPr>
              <a:defRPr sz="1400"/>
            </a:lvl6pPr>
            <a:lvl7pPr>
              <a:defRPr sz="1400"/>
            </a:lvl7pPr>
            <a:lvl8pPr>
              <a:defRPr sz="1400"/>
            </a:lvl8pPr>
            <a:lvl9pPr>
              <a:defRPr sz="14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154953" y="3129280"/>
            <a:ext cx="3401063" cy="2895599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7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0DECEE1-2DEE-4A77-AA16-233E29DE423D}" type="datetimeFigureOut">
              <a:rPr lang="es-ES" smtClean="0"/>
              <a:t>14/10/2019</a:t>
            </a:fld>
            <a:endParaRPr lang="es-ES"/>
          </a:p>
        </p:txBody>
      </p:sp>
      <p:sp>
        <p:nvSpPr>
          <p:cNvPr id="5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7583958-E9D1-4D4D-AEAF-6C49EB3E8980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2349050161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n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3907" y="1854192"/>
            <a:ext cx="5092906" cy="1574808"/>
          </a:xfrm>
        </p:spPr>
        <p:txBody>
          <a:bodyPr anchor="b">
            <a:normAutofit/>
          </a:bodyPr>
          <a:lstStyle>
            <a:lvl1pPr algn="l">
              <a:defRPr sz="3600" b="0"/>
            </a:lvl1pPr>
          </a:lstStyle>
          <a:p>
            <a:r>
              <a:rPr lang="es-ES" smtClean="0"/>
              <a:t>Haga clic para modificar el estilo de título del patrón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6949546" y="1143000"/>
            <a:ext cx="3200400" cy="4572000"/>
          </a:xfrm>
          <a:prstGeom prst="roundRect">
            <a:avLst>
              <a:gd name="adj" fmla="val 1858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s-ES" smtClean="0"/>
              <a:t>Haga clic en el icono para agregar una imagen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154954" y="3657600"/>
            <a:ext cx="5084979" cy="1371600"/>
          </a:xfrm>
        </p:spPr>
        <p:txBody>
          <a:bodyPr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0DECEE1-2DEE-4A77-AA16-233E29DE423D}" type="datetimeFigureOut">
              <a:rPr lang="es-ES" smtClean="0"/>
              <a:t>14/10/2019</a:t>
            </a:fld>
            <a:endParaRPr lang="es-E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7583958-E9D1-4D4D-AEAF-6C49EB3E8980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669774577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Imagen panorámica con descrip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4956" y="4800587"/>
            <a:ext cx="8825657" cy="566738"/>
          </a:xfrm>
        </p:spPr>
        <p:txBody>
          <a:bodyPr anchor="b">
            <a:normAutofit/>
          </a:bodyPr>
          <a:lstStyle>
            <a:lvl1pPr algn="l">
              <a:defRPr sz="2400" b="0"/>
            </a:lvl1pPr>
          </a:lstStyle>
          <a:p>
            <a:r>
              <a:rPr lang="es-ES" smtClean="0"/>
              <a:t>Haga clic para modificar el estilo de título del patrón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1154955" y="685800"/>
            <a:ext cx="8825658" cy="3640666"/>
          </a:xfrm>
          <a:prstGeom prst="roundRect">
            <a:avLst>
              <a:gd name="adj" fmla="val 1858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s-ES" smtClean="0"/>
              <a:t>Haga clic en el icono para agregar una imagen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154956" y="5367325"/>
            <a:ext cx="8825656" cy="493712"/>
          </a:xfrm>
        </p:spPr>
        <p:txBody>
          <a:bodyPr>
            <a:normAutofit/>
          </a:bodyPr>
          <a:lstStyle>
            <a:lvl1pPr marL="0" indent="0">
              <a:buNone/>
              <a:defRPr sz="12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0DECEE1-2DEE-4A77-AA16-233E29DE423D}" type="datetimeFigureOut">
              <a:rPr lang="es-ES" smtClean="0"/>
              <a:t>14/10/2019</a:t>
            </a:fld>
            <a:endParaRPr lang="es-E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7583958-E9D1-4D4D-AEAF-6C49EB3E8980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3484368310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ítulo y descrip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4954" y="1447800"/>
            <a:ext cx="8825659" cy="1981200"/>
          </a:xfrm>
        </p:spPr>
        <p:txBody>
          <a:bodyPr/>
          <a:lstStyle>
            <a:lvl1pPr>
              <a:defRPr sz="4800"/>
            </a:lvl1pPr>
          </a:lstStyle>
          <a:p>
            <a:r>
              <a:rPr lang="es-ES" smtClean="0"/>
              <a:t>Haga clic para modificar el estilo de título del patrón</a:t>
            </a:r>
            <a:endParaRPr lang="en-US" dirty="0"/>
          </a:p>
        </p:txBody>
      </p:sp>
      <p:sp>
        <p:nvSpPr>
          <p:cNvPr id="8" name="Text Placeholder 3"/>
          <p:cNvSpPr>
            <a:spLocks noGrp="1"/>
          </p:cNvSpPr>
          <p:nvPr>
            <p:ph type="body" sz="half" idx="2"/>
          </p:nvPr>
        </p:nvSpPr>
        <p:spPr>
          <a:xfrm>
            <a:off x="1154954" y="3657600"/>
            <a:ext cx="8825659" cy="2362200"/>
          </a:xfrm>
        </p:spPr>
        <p:txBody>
          <a:bodyPr anchor="ctr">
            <a:normAutofit/>
          </a:bodyPr>
          <a:lstStyle>
            <a:lvl1pPr marL="0" indent="0">
              <a:buNone/>
              <a:defRPr sz="18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0DECEE1-2DEE-4A77-AA16-233E29DE423D}" type="datetimeFigureOut">
              <a:rPr lang="es-ES" smtClean="0"/>
              <a:t>14/10/2019</a:t>
            </a:fld>
            <a:endParaRPr lang="es-E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7583958-E9D1-4D4D-AEAF-6C49EB3E8980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3986219520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Cita con descrip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574801" y="1447800"/>
            <a:ext cx="7999315" cy="2323374"/>
          </a:xfrm>
        </p:spPr>
        <p:txBody>
          <a:bodyPr/>
          <a:lstStyle>
            <a:lvl1pPr>
              <a:defRPr sz="4800"/>
            </a:lvl1pPr>
          </a:lstStyle>
          <a:p>
            <a:r>
              <a:rPr lang="es-ES" smtClean="0"/>
              <a:t>Haga clic para modificar el estilo de título del patrón</a:t>
            </a:r>
            <a:endParaRPr lang="en-US" dirty="0"/>
          </a:p>
        </p:txBody>
      </p:sp>
      <p:sp>
        <p:nvSpPr>
          <p:cNvPr id="11" name="Text Placeholder 3"/>
          <p:cNvSpPr>
            <a:spLocks noGrp="1"/>
          </p:cNvSpPr>
          <p:nvPr>
            <p:ph type="body" sz="half" idx="14"/>
          </p:nvPr>
        </p:nvSpPr>
        <p:spPr>
          <a:xfrm>
            <a:off x="1930400" y="3771174"/>
            <a:ext cx="7279649" cy="342174"/>
          </a:xfrm>
        </p:spPr>
        <p:txBody>
          <a:bodyPr vert="horz" lIns="91440" tIns="45720" rIns="91440" bIns="45720" rtlCol="0" anchor="t">
            <a:normAutofit/>
          </a:bodyPr>
          <a:lstStyle>
            <a:lvl1pPr marL="0" indent="0">
              <a:buNone/>
              <a:defRPr lang="en-US" sz="1400" b="0" i="0" kern="1200" cap="small" dirty="0">
                <a:solidFill>
                  <a:schemeClr val="bg2">
                    <a:lumMod val="40000"/>
                    <a:lumOff val="60000"/>
                  </a:schemeClr>
                </a:solidFill>
                <a:latin typeface="+mj-lt"/>
                <a:ea typeface="+mj-ea"/>
                <a:cs typeface="+mj-cs"/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marL="0" lvl="0" indent="0">
              <a:buNone/>
            </a:pPr>
            <a:r>
              <a:rPr lang="es-ES" smtClean="0"/>
              <a:t>Haga clic para modificar el estilo de texto del patrón</a:t>
            </a:r>
          </a:p>
        </p:txBody>
      </p:sp>
      <p:sp>
        <p:nvSpPr>
          <p:cNvPr id="10" name="Text Placeholder 3"/>
          <p:cNvSpPr>
            <a:spLocks noGrp="1"/>
          </p:cNvSpPr>
          <p:nvPr>
            <p:ph type="body" sz="half" idx="2"/>
          </p:nvPr>
        </p:nvSpPr>
        <p:spPr>
          <a:xfrm>
            <a:off x="1154954" y="4350657"/>
            <a:ext cx="8825659" cy="1676400"/>
          </a:xfrm>
        </p:spPr>
        <p:txBody>
          <a:bodyPr anchor="ctr">
            <a:normAutofit/>
          </a:bodyPr>
          <a:lstStyle>
            <a:lvl1pPr marL="0" indent="0">
              <a:buNone/>
              <a:defRPr sz="18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0DECEE1-2DEE-4A77-AA16-233E29DE423D}" type="datetimeFigureOut">
              <a:rPr lang="es-ES" smtClean="0"/>
              <a:t>14/10/2019</a:t>
            </a:fld>
            <a:endParaRPr lang="es-E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7583958-E9D1-4D4D-AEAF-6C49EB3E8980}" type="slidenum">
              <a:rPr lang="es-ES" smtClean="0"/>
              <a:t>‹Nº›</a:t>
            </a:fld>
            <a:endParaRPr lang="es-ES"/>
          </a:p>
        </p:txBody>
      </p:sp>
      <p:sp>
        <p:nvSpPr>
          <p:cNvPr id="12" name="TextBox 11"/>
          <p:cNvSpPr txBox="1"/>
          <p:nvPr/>
        </p:nvSpPr>
        <p:spPr>
          <a:xfrm>
            <a:off x="898295" y="971253"/>
            <a:ext cx="801912" cy="196977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en-US"/>
            </a:defPPr>
            <a:lvl1pPr algn="r">
              <a:defRPr sz="12200" b="0" i="0">
                <a:solidFill>
                  <a:schemeClr val="bg2">
                    <a:lumMod val="40000"/>
                    <a:lumOff val="60000"/>
                  </a:schemeClr>
                </a:solidFill>
                <a:latin typeface="Arial"/>
                <a:ea typeface="+mj-ea"/>
                <a:cs typeface="+mj-cs"/>
              </a:defRPr>
            </a:lvl1pPr>
          </a:lstStyle>
          <a:p>
            <a:pPr lvl="0"/>
            <a:r>
              <a:rPr lang="en-US" dirty="0"/>
              <a:t>“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9330490" y="2613787"/>
            <a:ext cx="801912" cy="196977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en-US"/>
            </a:defPPr>
            <a:lvl1pPr algn="r">
              <a:defRPr sz="12200" b="0" i="0">
                <a:solidFill>
                  <a:schemeClr val="bg2">
                    <a:lumMod val="40000"/>
                    <a:lumOff val="60000"/>
                  </a:schemeClr>
                </a:solidFill>
                <a:latin typeface="Arial"/>
                <a:ea typeface="+mj-ea"/>
                <a:cs typeface="+mj-cs"/>
              </a:defRPr>
            </a:lvl1pPr>
          </a:lstStyle>
          <a:p>
            <a:pPr lvl="0"/>
            <a:r>
              <a:rPr lang="en-US" dirty="0"/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val="157422366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arjeta de nomb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4954" y="3124201"/>
            <a:ext cx="8825660" cy="1653180"/>
          </a:xfrm>
        </p:spPr>
        <p:txBody>
          <a:bodyPr anchor="b"/>
          <a:lstStyle>
            <a:lvl1pPr algn="l">
              <a:defRPr sz="4000" b="0" cap="none"/>
            </a:lvl1pPr>
          </a:lstStyle>
          <a:p>
            <a:r>
              <a:rPr lang="es-ES" smtClean="0"/>
              <a:t>Haga clic para modificar el estilo de título del patrón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54954" y="4777381"/>
            <a:ext cx="8825659" cy="860400"/>
          </a:xfrm>
        </p:spPr>
        <p:txBody>
          <a:bodyPr anchor="t"/>
          <a:lstStyle>
            <a:lvl1pPr marL="0" indent="0" algn="l">
              <a:buNone/>
              <a:defRPr sz="2000" cap="none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0DECEE1-2DEE-4A77-AA16-233E29DE423D}" type="datetimeFigureOut">
              <a:rPr lang="es-ES" smtClean="0"/>
              <a:t>14/10/2019</a:t>
            </a:fld>
            <a:endParaRPr lang="es-E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7583958-E9D1-4D4D-AEAF-6C49EB3E8980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1624698857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Columna 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 sz="4200"/>
            </a:lvl1pPr>
          </a:lstStyle>
          <a:p>
            <a:r>
              <a:rPr lang="es-ES" smtClean="0"/>
              <a:t>Haga clic para modificar el estilo de título del patrón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32947" y="1981200"/>
            <a:ext cx="2946866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16" name="Text Placeholder 3"/>
          <p:cNvSpPr>
            <a:spLocks noGrp="1"/>
          </p:cNvSpPr>
          <p:nvPr>
            <p:ph type="body" sz="half" idx="15"/>
          </p:nvPr>
        </p:nvSpPr>
        <p:spPr>
          <a:xfrm>
            <a:off x="652463" y="2667000"/>
            <a:ext cx="2927350" cy="3589338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3883659" y="1981200"/>
            <a:ext cx="2936241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19" name="Text Placeholder 3"/>
          <p:cNvSpPr>
            <a:spLocks noGrp="1"/>
          </p:cNvSpPr>
          <p:nvPr>
            <p:ph type="body" sz="half" idx="16"/>
          </p:nvPr>
        </p:nvSpPr>
        <p:spPr>
          <a:xfrm>
            <a:off x="3873106" y="2667000"/>
            <a:ext cx="2946794" cy="3589338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14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7124700" y="1981200"/>
            <a:ext cx="2932113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20" name="Text Placeholder 3"/>
          <p:cNvSpPr>
            <a:spLocks noGrp="1"/>
          </p:cNvSpPr>
          <p:nvPr>
            <p:ph type="body" sz="half" idx="17"/>
          </p:nvPr>
        </p:nvSpPr>
        <p:spPr>
          <a:xfrm>
            <a:off x="7124700" y="2667000"/>
            <a:ext cx="2932113" cy="3589338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cxnSp>
        <p:nvCxnSpPr>
          <p:cNvPr id="17" name="Straight Connector 16"/>
          <p:cNvCxnSpPr/>
          <p:nvPr/>
        </p:nvCxnSpPr>
        <p:spPr>
          <a:xfrm>
            <a:off x="3726142" y="2133600"/>
            <a:ext cx="0" cy="3962400"/>
          </a:xfrm>
          <a:prstGeom prst="line">
            <a:avLst/>
          </a:prstGeom>
          <a:ln w="12700" cmpd="sng">
            <a:solidFill>
              <a:schemeClr val="bg2">
                <a:lumMod val="40000"/>
                <a:lumOff val="60000"/>
                <a:alpha val="40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8" name="Straight Connector 17"/>
          <p:cNvCxnSpPr/>
          <p:nvPr/>
        </p:nvCxnSpPr>
        <p:spPr>
          <a:xfrm>
            <a:off x="6962227" y="2133600"/>
            <a:ext cx="0" cy="3966882"/>
          </a:xfrm>
          <a:prstGeom prst="line">
            <a:avLst/>
          </a:prstGeom>
          <a:ln w="12700" cmpd="sng">
            <a:solidFill>
              <a:schemeClr val="bg2">
                <a:lumMod val="40000"/>
                <a:lumOff val="60000"/>
                <a:alpha val="40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7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0DECEE1-2DEE-4A77-AA16-233E29DE423D}" type="datetimeFigureOut">
              <a:rPr lang="es-ES" smtClean="0"/>
              <a:t>14/10/2019</a:t>
            </a:fld>
            <a:endParaRPr lang="es-ES"/>
          </a:p>
        </p:txBody>
      </p:sp>
      <p:sp>
        <p:nvSpPr>
          <p:cNvPr id="4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7583958-E9D1-4D4D-AEAF-6C49EB3E8980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1849990117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Columna de imagen 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 sz="4200"/>
            </a:lvl1pPr>
          </a:lstStyle>
          <a:p>
            <a:r>
              <a:rPr lang="es-ES" smtClean="0"/>
              <a:t>Haga clic para modificar el estilo de título del patrón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52463" y="4250949"/>
            <a:ext cx="2940050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29" name="Picture Placeholder 2"/>
          <p:cNvSpPr>
            <a:spLocks noGrp="1" noChangeAspect="1"/>
          </p:cNvSpPr>
          <p:nvPr>
            <p:ph type="pic" idx="15"/>
          </p:nvPr>
        </p:nvSpPr>
        <p:spPr>
          <a:xfrm>
            <a:off x="652463" y="2209800"/>
            <a:ext cx="2940050" cy="1524000"/>
          </a:xfrm>
          <a:prstGeom prst="roundRect">
            <a:avLst>
              <a:gd name="adj" fmla="val 1858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s-ES" smtClean="0"/>
              <a:t>Haga clic en el icono para agregar una imagen</a:t>
            </a:r>
            <a:endParaRPr lang="en-US" dirty="0"/>
          </a:p>
        </p:txBody>
      </p:sp>
      <p:sp>
        <p:nvSpPr>
          <p:cNvPr id="22" name="Text Placeholder 3"/>
          <p:cNvSpPr>
            <a:spLocks noGrp="1"/>
          </p:cNvSpPr>
          <p:nvPr>
            <p:ph type="body" sz="half" idx="18"/>
          </p:nvPr>
        </p:nvSpPr>
        <p:spPr>
          <a:xfrm>
            <a:off x="652463" y="4827211"/>
            <a:ext cx="2940050" cy="659189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3889375" y="4250949"/>
            <a:ext cx="2930525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30" name="Picture Placeholder 2"/>
          <p:cNvSpPr>
            <a:spLocks noGrp="1" noChangeAspect="1"/>
          </p:cNvSpPr>
          <p:nvPr>
            <p:ph type="pic" idx="21"/>
          </p:nvPr>
        </p:nvSpPr>
        <p:spPr>
          <a:xfrm>
            <a:off x="3889374" y="2209800"/>
            <a:ext cx="2930525" cy="1524000"/>
          </a:xfrm>
          <a:prstGeom prst="roundRect">
            <a:avLst>
              <a:gd name="adj" fmla="val 1858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s-ES" smtClean="0"/>
              <a:t>Haga clic en el icono para agregar una imagen</a:t>
            </a:r>
            <a:endParaRPr lang="en-US" dirty="0"/>
          </a:p>
        </p:txBody>
      </p:sp>
      <p:sp>
        <p:nvSpPr>
          <p:cNvPr id="23" name="Text Placeholder 3"/>
          <p:cNvSpPr>
            <a:spLocks noGrp="1"/>
          </p:cNvSpPr>
          <p:nvPr>
            <p:ph type="body" sz="half" idx="19"/>
          </p:nvPr>
        </p:nvSpPr>
        <p:spPr>
          <a:xfrm>
            <a:off x="3888022" y="4827210"/>
            <a:ext cx="2934406" cy="659189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14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7124700" y="4250949"/>
            <a:ext cx="2932113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31" name="Picture Placeholder 2"/>
          <p:cNvSpPr>
            <a:spLocks noGrp="1" noChangeAspect="1"/>
          </p:cNvSpPr>
          <p:nvPr>
            <p:ph type="pic" idx="22"/>
          </p:nvPr>
        </p:nvSpPr>
        <p:spPr>
          <a:xfrm>
            <a:off x="7124699" y="2209800"/>
            <a:ext cx="2932113" cy="1524000"/>
          </a:xfrm>
          <a:prstGeom prst="roundRect">
            <a:avLst>
              <a:gd name="adj" fmla="val 1858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s-ES" smtClean="0"/>
              <a:t>Haga clic en el icono para agregar una imagen</a:t>
            </a:r>
            <a:endParaRPr lang="en-US" dirty="0"/>
          </a:p>
        </p:txBody>
      </p:sp>
      <p:sp>
        <p:nvSpPr>
          <p:cNvPr id="24" name="Text Placeholder 3"/>
          <p:cNvSpPr>
            <a:spLocks noGrp="1"/>
          </p:cNvSpPr>
          <p:nvPr>
            <p:ph type="body" sz="half" idx="20"/>
          </p:nvPr>
        </p:nvSpPr>
        <p:spPr>
          <a:xfrm>
            <a:off x="7124575" y="4827208"/>
            <a:ext cx="2935997" cy="659189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cxnSp>
        <p:nvCxnSpPr>
          <p:cNvPr id="19" name="Straight Connector 18"/>
          <p:cNvCxnSpPr/>
          <p:nvPr/>
        </p:nvCxnSpPr>
        <p:spPr>
          <a:xfrm>
            <a:off x="3726142" y="2133600"/>
            <a:ext cx="0" cy="3962400"/>
          </a:xfrm>
          <a:prstGeom prst="line">
            <a:avLst/>
          </a:prstGeom>
          <a:ln w="12700" cmpd="sng">
            <a:solidFill>
              <a:schemeClr val="bg2">
                <a:lumMod val="40000"/>
                <a:lumOff val="60000"/>
                <a:alpha val="40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0" name="Straight Connector 19"/>
          <p:cNvCxnSpPr/>
          <p:nvPr/>
        </p:nvCxnSpPr>
        <p:spPr>
          <a:xfrm>
            <a:off x="6962227" y="2133600"/>
            <a:ext cx="0" cy="3966882"/>
          </a:xfrm>
          <a:prstGeom prst="line">
            <a:avLst/>
          </a:prstGeom>
          <a:ln w="12700" cmpd="sng">
            <a:solidFill>
              <a:schemeClr val="bg2">
                <a:lumMod val="40000"/>
                <a:lumOff val="60000"/>
                <a:alpha val="40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7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0DECEE1-2DEE-4A77-AA16-233E29DE423D}" type="datetimeFigureOut">
              <a:rPr lang="es-ES" smtClean="0"/>
              <a:t>14/10/2019</a:t>
            </a:fld>
            <a:endParaRPr lang="es-ES"/>
          </a:p>
        </p:txBody>
      </p:sp>
      <p:sp>
        <p:nvSpPr>
          <p:cNvPr id="4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7583958-E9D1-4D4D-AEAF-6C49EB3E8980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676330966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y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 anchor="t" anchorCtr="0"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0DECEE1-2DEE-4A77-AA16-233E29DE423D}" type="datetimeFigureOut">
              <a:rPr lang="es-ES" smtClean="0"/>
              <a:t>14/10/2019</a:t>
            </a:fld>
            <a:endParaRPr lang="es-E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7583958-E9D1-4D4D-AEAF-6C49EB3E8980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825426648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ítulo vertical y tex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304212" y="430213"/>
            <a:ext cx="1752601" cy="5826125"/>
          </a:xfrm>
        </p:spPr>
        <p:txBody>
          <a:bodyPr vert="eaVert" anchor="b" anchorCtr="0"/>
          <a:lstStyle/>
          <a:p>
            <a:r>
              <a:rPr lang="es-ES" smtClean="0"/>
              <a:t>Haga clic para modificar el estilo de título del patrón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52463" y="887414"/>
            <a:ext cx="7423149" cy="5368924"/>
          </a:xfrm>
        </p:spPr>
        <p:txBody>
          <a:bodyPr vert="eaVert"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0DECEE1-2DEE-4A77-AA16-233E29DE423D}" type="datetimeFigureOut">
              <a:rPr lang="es-ES" smtClean="0"/>
              <a:t>14/10/2019</a:t>
            </a:fld>
            <a:endParaRPr lang="es-E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7583958-E9D1-4D4D-AEAF-6C49EB3E8980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2940511850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21" Type="http://schemas.openxmlformats.org/officeDocument/2006/relationships/image" Target="../media/image4.png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20" Type="http://schemas.openxmlformats.org/officeDocument/2006/relationships/image" Target="../media/image3.png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19" Type="http://schemas.openxmlformats.org/officeDocument/2006/relationships/image" Target="../media/image2.png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Relationship Id="rId22" Type="http://schemas.openxmlformats.org/officeDocument/2006/relationships/image" Target="../media/image5.pn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/>
          <p:cNvPicPr>
            <a:picLocks noChangeAspect="1"/>
          </p:cNvPicPr>
          <p:nvPr/>
        </p:nvPicPr>
        <p:blipFill rotWithShape="1">
          <a:blip r:embed="rId1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613"/>
          <a:stretch/>
        </p:blipFill>
        <p:spPr>
          <a:xfrm>
            <a:off x="0" y="2669685"/>
            <a:ext cx="4037012" cy="4188315"/>
          </a:xfrm>
          <a:prstGeom prst="rect">
            <a:avLst/>
          </a:prstGeom>
        </p:spPr>
      </p:pic>
      <p:pic>
        <p:nvPicPr>
          <p:cNvPr id="7" name="Picture 6"/>
          <p:cNvPicPr>
            <a:picLocks noChangeAspect="1"/>
          </p:cNvPicPr>
          <p:nvPr/>
        </p:nvPicPr>
        <p:blipFill rotWithShape="1">
          <a:blip r:embed="rId2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5640"/>
          <a:stretch/>
        </p:blipFill>
        <p:spPr>
          <a:xfrm>
            <a:off x="0" y="2892347"/>
            <a:ext cx="1522412" cy="2365453"/>
          </a:xfrm>
          <a:prstGeom prst="rect">
            <a:avLst/>
          </a:prstGeom>
        </p:spPr>
      </p:pic>
      <p:sp>
        <p:nvSpPr>
          <p:cNvPr id="16" name="Oval 15"/>
          <p:cNvSpPr/>
          <p:nvPr/>
        </p:nvSpPr>
        <p:spPr>
          <a:xfrm>
            <a:off x="8609012" y="1676400"/>
            <a:ext cx="2819400" cy="2819400"/>
          </a:xfrm>
          <a:prstGeom prst="ellipse">
            <a:avLst/>
          </a:prstGeom>
          <a:gradFill flip="none" rotWithShape="1">
            <a:gsLst>
              <a:gs pos="0">
                <a:schemeClr val="bg2">
                  <a:lumMod val="60000"/>
                  <a:lumOff val="40000"/>
                  <a:alpha val="7000"/>
                </a:schemeClr>
              </a:gs>
              <a:gs pos="69000">
                <a:schemeClr val="bg2">
                  <a:lumMod val="60000"/>
                  <a:lumOff val="40000"/>
                  <a:alpha val="0"/>
                </a:schemeClr>
              </a:gs>
              <a:gs pos="36000">
                <a:schemeClr val="bg2">
                  <a:lumMod val="60000"/>
                  <a:lumOff val="40000"/>
                  <a:alpha val="600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pic>
        <p:nvPicPr>
          <p:cNvPr id="9" name="Picture 8"/>
          <p:cNvPicPr>
            <a:picLocks noChangeAspect="1"/>
          </p:cNvPicPr>
          <p:nvPr/>
        </p:nvPicPr>
        <p:blipFill rotWithShape="1">
          <a:blip r:embed="rId2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8813"/>
          <a:stretch/>
        </p:blipFill>
        <p:spPr>
          <a:xfrm>
            <a:off x="7999412" y="0"/>
            <a:ext cx="1603387" cy="1141407"/>
          </a:xfrm>
          <a:prstGeom prst="rect">
            <a:avLst/>
          </a:prstGeom>
        </p:spPr>
      </p:pic>
      <p:pic>
        <p:nvPicPr>
          <p:cNvPr id="10" name="Picture 9"/>
          <p:cNvPicPr>
            <a:picLocks noChangeAspect="1"/>
          </p:cNvPicPr>
          <p:nvPr/>
        </p:nvPicPr>
        <p:blipFill rotWithShape="1">
          <a:blip r:embed="rId2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23320"/>
          <a:stretch/>
        </p:blipFill>
        <p:spPr>
          <a:xfrm>
            <a:off x="8605878" y="6096000"/>
            <a:ext cx="993734" cy="762000"/>
          </a:xfrm>
          <a:prstGeom prst="rect">
            <a:avLst/>
          </a:prstGeom>
        </p:spPr>
      </p:pic>
      <p:sp>
        <p:nvSpPr>
          <p:cNvPr id="14" name="Rectangle 13"/>
          <p:cNvSpPr/>
          <p:nvPr/>
        </p:nvSpPr>
        <p:spPr>
          <a:xfrm>
            <a:off x="10437812" y="0"/>
            <a:ext cx="685800" cy="1143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46111" y="452718"/>
            <a:ext cx="9404723" cy="1400530"/>
          </a:xfrm>
          <a:prstGeom prst="rect">
            <a:avLst/>
          </a:prstGeom>
        </p:spPr>
        <p:txBody>
          <a:bodyPr vert="horz" lIns="91440" tIns="45720" rIns="91440" bIns="45720" rtlCol="0" anchor="t">
            <a:noAutofit/>
          </a:bodyPr>
          <a:lstStyle/>
          <a:p>
            <a:r>
              <a:rPr lang="es-ES" smtClean="0"/>
              <a:t>Haga clic para modificar el estilo de título del patrón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03312" y="2052918"/>
            <a:ext cx="8946541" cy="4195481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 rot="5400000">
            <a:off x="10155639" y="1790701"/>
            <a:ext cx="990599" cy="304799"/>
          </a:xfrm>
          <a:prstGeom prst="rect">
            <a:avLst/>
          </a:prstGeom>
        </p:spPr>
        <p:txBody>
          <a:bodyPr vert="horz" lIns="91440" tIns="45720" rIns="91440" bIns="45720" rtlCol="0" anchor="t"/>
          <a:lstStyle>
            <a:lvl1pPr algn="l">
              <a:defRPr sz="1100" b="0" i="0">
                <a:solidFill>
                  <a:schemeClr val="tx1">
                    <a:tint val="75000"/>
                    <a:alpha val="60000"/>
                  </a:schemeClr>
                </a:solidFill>
              </a:defRPr>
            </a:lvl1pPr>
          </a:lstStyle>
          <a:p>
            <a:fld id="{D0DECEE1-2DEE-4A77-AA16-233E29DE423D}" type="datetimeFigureOut">
              <a:rPr lang="es-ES" smtClean="0"/>
              <a:t>14/10/2019</a:t>
            </a:fld>
            <a:endParaRPr lang="es-E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 rot="5400000">
            <a:off x="8951573" y="3225297"/>
            <a:ext cx="3859795" cy="304801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100" b="0" i="0">
                <a:solidFill>
                  <a:schemeClr val="tx1">
                    <a:tint val="75000"/>
                    <a:alpha val="60000"/>
                  </a:schemeClr>
                </a:solidFill>
              </a:defRPr>
            </a:lvl1pPr>
          </a:lstStyle>
          <a:p>
            <a:endParaRPr lang="es-E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 bwMode="gray">
          <a:xfrm>
            <a:off x="10352540" y="295729"/>
            <a:ext cx="838199" cy="7676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ctr">
              <a:defRPr sz="2800" b="0" i="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7583958-E9D1-4D4D-AEAF-6C49EB3E8980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1290434692"/>
      </p:ext>
    </p:extLst>
  </p:cSld>
  <p:clrMap bg1="dk1" tx1="lt1" bg2="dk2" tx2="lt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  <p:sldLayoutId id="2147483674" r:id="rId14"/>
    <p:sldLayoutId id="2147483675" r:id="rId15"/>
    <p:sldLayoutId id="2147483676" r:id="rId16"/>
    <p:sldLayoutId id="2147483677" r:id="rId17"/>
  </p:sldLayoutIdLst>
  <p:txStyles>
    <p:titleStyle>
      <a:lvl1pPr algn="l" defTabSz="457200" rtl="0" eaLnBrk="1" latinLnBrk="0" hangingPunct="1">
        <a:spcBef>
          <a:spcPct val="0"/>
        </a:spcBef>
        <a:buNone/>
        <a:defRPr sz="4200" b="0" i="0" kern="1200">
          <a:solidFill>
            <a:schemeClr val="tx2"/>
          </a:solidFill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342900" indent="-342900" algn="l" defTabSz="457200" rtl="0" eaLnBrk="1" latinLnBrk="0" hangingPunct="1">
        <a:spcBef>
          <a:spcPts val="1000"/>
        </a:spcBef>
        <a:spcAft>
          <a:spcPts val="0"/>
        </a:spcAft>
        <a:buClr>
          <a:schemeClr val="bg2">
            <a:lumMod val="40000"/>
            <a:lumOff val="60000"/>
          </a:schemeClr>
        </a:buClr>
        <a:buSzPct val="80000"/>
        <a:buFont typeface="Wingdings 3" charset="2"/>
        <a:buChar char=""/>
        <a:defRPr sz="2000" b="0" i="0" kern="1200">
          <a:solidFill>
            <a:schemeClr val="tx1"/>
          </a:solidFill>
          <a:latin typeface="+mj-lt"/>
          <a:ea typeface="+mj-ea"/>
          <a:cs typeface="+mj-cs"/>
        </a:defRPr>
      </a:lvl1pPr>
      <a:lvl2pPr marL="742950" indent="-285750" algn="l" defTabSz="457200" rtl="0" eaLnBrk="1" latinLnBrk="0" hangingPunct="1">
        <a:spcBef>
          <a:spcPts val="1000"/>
        </a:spcBef>
        <a:spcAft>
          <a:spcPts val="0"/>
        </a:spcAft>
        <a:buClr>
          <a:schemeClr val="bg2">
            <a:lumMod val="40000"/>
            <a:lumOff val="60000"/>
          </a:schemeClr>
        </a:buClr>
        <a:buSzPct val="80000"/>
        <a:buFont typeface="Wingdings 3" charset="2"/>
        <a:buChar char=""/>
        <a:defRPr sz="1800" b="0" i="0" kern="1200">
          <a:solidFill>
            <a:schemeClr val="tx1"/>
          </a:solidFill>
          <a:latin typeface="+mj-lt"/>
          <a:ea typeface="+mj-ea"/>
          <a:cs typeface="+mj-cs"/>
        </a:defRPr>
      </a:lvl2pPr>
      <a:lvl3pPr marL="1143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bg2">
            <a:lumMod val="40000"/>
            <a:lumOff val="60000"/>
          </a:schemeClr>
        </a:buClr>
        <a:buSzPct val="80000"/>
        <a:buFont typeface="Wingdings 3" charset="2"/>
        <a:buChar char=""/>
        <a:defRPr sz="1600" b="0" i="0" kern="1200">
          <a:solidFill>
            <a:schemeClr val="tx1"/>
          </a:solidFill>
          <a:latin typeface="+mj-lt"/>
          <a:ea typeface="+mj-ea"/>
          <a:cs typeface="+mj-cs"/>
        </a:defRPr>
      </a:lvl3pPr>
      <a:lvl4pPr marL="1600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bg2">
            <a:lumMod val="40000"/>
            <a:lumOff val="60000"/>
          </a:schemeClr>
        </a:buClr>
        <a:buSzPct val="80000"/>
        <a:buFont typeface="Wingdings 3" charset="2"/>
        <a:buChar char=""/>
        <a:defRPr sz="1400" b="0" i="0" kern="1200">
          <a:solidFill>
            <a:schemeClr val="tx1"/>
          </a:solidFill>
          <a:latin typeface="+mj-lt"/>
          <a:ea typeface="+mj-ea"/>
          <a:cs typeface="+mj-cs"/>
        </a:defRPr>
      </a:lvl4pPr>
      <a:lvl5pPr marL="20574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bg2">
            <a:lumMod val="40000"/>
            <a:lumOff val="60000"/>
          </a:schemeClr>
        </a:buClr>
        <a:buSzPct val="80000"/>
        <a:buFont typeface="Wingdings 3" charset="2"/>
        <a:buChar char=""/>
        <a:defRPr sz="1400" b="0" i="0" kern="1200">
          <a:solidFill>
            <a:schemeClr val="tx1"/>
          </a:solidFill>
          <a:latin typeface="+mj-lt"/>
          <a:ea typeface="+mj-ea"/>
          <a:cs typeface="+mj-cs"/>
        </a:defRPr>
      </a:lvl5pPr>
      <a:lvl6pPr marL="2506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bg2">
            <a:lumMod val="40000"/>
            <a:lumOff val="60000"/>
          </a:schemeClr>
        </a:buClr>
        <a:buSzPct val="80000"/>
        <a:buFont typeface="Wingdings 3" charset="2"/>
        <a:buChar char=""/>
        <a:defRPr sz="1400" b="0" i="0" kern="1200">
          <a:solidFill>
            <a:schemeClr val="tx1"/>
          </a:solidFill>
          <a:latin typeface="+mj-lt"/>
          <a:ea typeface="+mj-ea"/>
          <a:cs typeface="+mj-cs"/>
        </a:defRPr>
      </a:lvl6pPr>
      <a:lvl7pPr marL="29718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bg2">
            <a:lumMod val="40000"/>
            <a:lumOff val="60000"/>
          </a:schemeClr>
        </a:buClr>
        <a:buSzPct val="80000"/>
        <a:buFont typeface="Wingdings 3" charset="2"/>
        <a:buChar char=""/>
        <a:defRPr sz="1400" b="0" i="0" kern="1200">
          <a:solidFill>
            <a:schemeClr val="tx1"/>
          </a:solidFill>
          <a:latin typeface="+mj-lt"/>
          <a:ea typeface="+mj-ea"/>
          <a:cs typeface="+mj-cs"/>
        </a:defRPr>
      </a:lvl7pPr>
      <a:lvl8pPr marL="3429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bg2">
            <a:lumMod val="40000"/>
            <a:lumOff val="60000"/>
          </a:schemeClr>
        </a:buClr>
        <a:buSzPct val="80000"/>
        <a:buFont typeface="Wingdings 3" charset="2"/>
        <a:buChar char=""/>
        <a:defRPr sz="1400" b="0" i="0" kern="1200">
          <a:solidFill>
            <a:schemeClr val="tx1"/>
          </a:solidFill>
          <a:latin typeface="+mj-lt"/>
          <a:ea typeface="+mj-ea"/>
          <a:cs typeface="+mj-cs"/>
        </a:defRPr>
      </a:lvl8pPr>
      <a:lvl9pPr marL="3886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bg2">
            <a:lumMod val="40000"/>
            <a:lumOff val="60000"/>
          </a:schemeClr>
        </a:buClr>
        <a:buSzPct val="80000"/>
        <a:buFont typeface="Wingdings 3" charset="2"/>
        <a:buChar char=""/>
        <a:defRPr sz="1400" b="0" i="0" kern="1200">
          <a:solidFill>
            <a:schemeClr val="tx1"/>
          </a:solidFill>
          <a:latin typeface="+mj-lt"/>
          <a:ea typeface="+mj-ea"/>
          <a:cs typeface="+mj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s-ES" dirty="0" smtClean="0"/>
              <a:t>Tema 2: Los recursos naturales y el desarrollo económico. </a:t>
            </a:r>
            <a:endParaRPr lang="es-ES" dirty="0"/>
          </a:p>
        </p:txBody>
      </p:sp>
      <p:sp>
        <p:nvSpPr>
          <p:cNvPr id="3" name="Subtítulo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134852330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dirty="0" smtClean="0"/>
              <a:t>Los recursos naturales. </a:t>
            </a:r>
            <a:endParaRPr lang="es-ES" dirty="0"/>
          </a:p>
        </p:txBody>
      </p:sp>
      <p:sp>
        <p:nvSpPr>
          <p:cNvPr id="3" name="Marcador de contenido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s-ES" sz="2800" dirty="0" smtClean="0"/>
              <a:t>Son aquellos elementos proporcionados por la naturaleza sin la intervención del hombre y que pueden ser aprovechados. </a:t>
            </a:r>
          </a:p>
          <a:p>
            <a:r>
              <a:rPr lang="es-ES" sz="2800" dirty="0" smtClean="0"/>
              <a:t>Podemos clasificarlos en renovables y no renovables. </a:t>
            </a:r>
            <a:endParaRPr lang="es-ES" sz="2400" dirty="0" smtClean="0"/>
          </a:p>
        </p:txBody>
      </p:sp>
    </p:spTree>
    <p:extLst>
      <p:ext uri="{BB962C8B-B14F-4D97-AF65-F5344CB8AC3E}">
        <p14:creationId xmlns:p14="http://schemas.microsoft.com/office/powerpoint/2010/main" val="110871678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dirty="0" smtClean="0"/>
              <a:t>Los recursos renovables. </a:t>
            </a:r>
            <a:endParaRPr lang="es-ES" dirty="0"/>
          </a:p>
        </p:txBody>
      </p:sp>
      <p:sp>
        <p:nvSpPr>
          <p:cNvPr id="3" name="Marcador de contenido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s-ES" sz="2800" dirty="0" smtClean="0"/>
              <a:t>Su utilización no modifica su stock o su estado (Luz solar, viento)</a:t>
            </a:r>
          </a:p>
          <a:p>
            <a:r>
              <a:rPr lang="es-ES" sz="2800" dirty="0" smtClean="0"/>
              <a:t>Se regeneran lo bastante rápido como para asegurar su flujo ilimitado si están bien gestionados (Bosques, pesca</a:t>
            </a:r>
            <a:r>
              <a:rPr lang="es-ES" dirty="0" smtClean="0"/>
              <a:t>). </a:t>
            </a:r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398892540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dirty="0" smtClean="0"/>
              <a:t>Los recursos no renovables</a:t>
            </a:r>
            <a:endParaRPr lang="es-ES" dirty="0"/>
          </a:p>
        </p:txBody>
      </p:sp>
      <p:sp>
        <p:nvSpPr>
          <p:cNvPr id="3" name="2 Marcador de contenido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s-ES" sz="2800" dirty="0" smtClean="0"/>
              <a:t>Existen en cantidades fijas o bien su tasa de renovación es tan alta que no es viable esperar a que se regeneren (el carbón tarda millones de años en crearse). </a:t>
            </a:r>
          </a:p>
          <a:p>
            <a:r>
              <a:rPr lang="es-ES" sz="2800" dirty="0" smtClean="0"/>
              <a:t>A medida que se usan se van agotando y son finitos. </a:t>
            </a:r>
            <a:endParaRPr lang="es-ES" sz="2800" dirty="0"/>
          </a:p>
        </p:txBody>
      </p:sp>
    </p:spTree>
    <p:extLst>
      <p:ext uri="{BB962C8B-B14F-4D97-AF65-F5344CB8AC3E}">
        <p14:creationId xmlns:p14="http://schemas.microsoft.com/office/powerpoint/2010/main" val="319300933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3" name="2 Marcador de contenido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s-ES"/>
          </a:p>
        </p:txBody>
      </p:sp>
      <p:pic>
        <p:nvPicPr>
          <p:cNvPr id="1026" name="Picture 2" descr="Resultado de imagen de recursos renovables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51708" y="-8010"/>
            <a:ext cx="8922327" cy="686600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17057178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3" name="2 Marcador de contenido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s-ES"/>
          </a:p>
        </p:txBody>
      </p:sp>
      <p:pic>
        <p:nvPicPr>
          <p:cNvPr id="2050" name="Picture 2" descr="Imagen relacionada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19339" y="-1"/>
            <a:ext cx="10548794" cy="703252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66398936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dirty="0" smtClean="0"/>
              <a:t>Recursos y economía</a:t>
            </a:r>
            <a:endParaRPr lang="es-ES" dirty="0"/>
          </a:p>
        </p:txBody>
      </p:sp>
      <p:sp>
        <p:nvSpPr>
          <p:cNvPr id="3" name="2 Marcador de contenido"/>
          <p:cNvSpPr>
            <a:spLocks noGrp="1"/>
          </p:cNvSpPr>
          <p:nvPr>
            <p:ph idx="1"/>
          </p:nvPr>
        </p:nvSpPr>
        <p:spPr>
          <a:xfrm>
            <a:off x="803565" y="1607127"/>
            <a:ext cx="9440252" cy="4585853"/>
          </a:xfrm>
        </p:spPr>
        <p:txBody>
          <a:bodyPr>
            <a:noAutofit/>
          </a:bodyPr>
          <a:lstStyle/>
          <a:p>
            <a:r>
              <a:rPr lang="es-ES" sz="2800" dirty="0" smtClean="0"/>
              <a:t>Son importantes para la economía global y local ya que determinan las industrias que se pueden desarrollar y las actividades económicas que se pueden establecer. Por ejemplo, es imposible producir losas de mármol si no existen canteras de mármol. </a:t>
            </a:r>
          </a:p>
          <a:p>
            <a:r>
              <a:rPr lang="es-ES" sz="2800" dirty="0" smtClean="0"/>
              <a:t>El uso o mal uso de los recursos provoca una importante cuestión ambiental que hay que resolver. El actual modelo económico y la sobrepoblación de determinados continentes amenaza el equilibrio de los recursos. </a:t>
            </a:r>
            <a:endParaRPr lang="es-ES" sz="2800" dirty="0"/>
          </a:p>
        </p:txBody>
      </p:sp>
    </p:spTree>
    <p:extLst>
      <p:ext uri="{BB962C8B-B14F-4D97-AF65-F5344CB8AC3E}">
        <p14:creationId xmlns:p14="http://schemas.microsoft.com/office/powerpoint/2010/main" val="42797422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dirty="0" smtClean="0"/>
              <a:t>Agotamiento de los recursos</a:t>
            </a:r>
            <a:endParaRPr lang="es-ES" dirty="0"/>
          </a:p>
        </p:txBody>
      </p:sp>
      <p:sp>
        <p:nvSpPr>
          <p:cNvPr id="3" name="2 Marcador de contenido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s-ES" sz="2800" dirty="0" smtClean="0"/>
              <a:t>En el caso de los renovables no es problemático. </a:t>
            </a:r>
          </a:p>
          <a:p>
            <a:r>
              <a:rPr lang="es-ES" sz="2800" dirty="0" smtClean="0"/>
              <a:t>Pero para los recursos no renovables provoca enormes problemas a largo plazo. </a:t>
            </a:r>
          </a:p>
          <a:p>
            <a:r>
              <a:rPr lang="es-ES" sz="2800" dirty="0" smtClean="0"/>
              <a:t>Es necesario adoptar medidas como reducir el consumo de productos superfluos, reciclar y realizar un desarrollo sostenible</a:t>
            </a:r>
            <a:r>
              <a:rPr lang="es-ES" dirty="0" smtClean="0"/>
              <a:t>. </a:t>
            </a:r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3360905563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dirty="0" smtClean="0"/>
              <a:t>Las fuentes de energía</a:t>
            </a:r>
            <a:endParaRPr lang="es-ES" dirty="0"/>
          </a:p>
        </p:txBody>
      </p:sp>
      <p:sp>
        <p:nvSpPr>
          <p:cNvPr id="3" name="2 Marcador de contenido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s-ES" dirty="0"/>
          </a:p>
        </p:txBody>
      </p:sp>
      <p:pic>
        <p:nvPicPr>
          <p:cNvPr id="3074" name="Picture 2" descr="Resultado de imagen de fuentes de energÃ­a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2011938"/>
            <a:ext cx="12148628" cy="261547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77597110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dirty="0" smtClean="0"/>
              <a:t>Industrialización y regiones industriales</a:t>
            </a:r>
            <a:endParaRPr lang="es-ES" dirty="0"/>
          </a:p>
        </p:txBody>
      </p:sp>
      <p:sp>
        <p:nvSpPr>
          <p:cNvPr id="3" name="2 Marcador de contenido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1587128529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s-ES"/>
          </a:p>
        </p:txBody>
      </p:sp>
      <p:pic>
        <p:nvPicPr>
          <p:cNvPr id="6" name="Marcador de contenido 5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59807" y="-1"/>
            <a:ext cx="10472382" cy="6830635"/>
          </a:xfrm>
        </p:spPr>
      </p:pic>
    </p:spTree>
    <p:extLst>
      <p:ext uri="{BB962C8B-B14F-4D97-AF65-F5344CB8AC3E}">
        <p14:creationId xmlns:p14="http://schemas.microsoft.com/office/powerpoint/2010/main" val="1424064966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dirty="0" smtClean="0"/>
              <a:t>Globalización</a:t>
            </a:r>
            <a:endParaRPr lang="es-ES" dirty="0"/>
          </a:p>
        </p:txBody>
      </p:sp>
      <p:pic>
        <p:nvPicPr>
          <p:cNvPr id="4" name="Marcador de contenido 3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85648" y="0"/>
            <a:ext cx="7606352" cy="5704764"/>
          </a:xfrm>
        </p:spPr>
      </p:pic>
    </p:spTree>
    <p:extLst>
      <p:ext uri="{BB962C8B-B14F-4D97-AF65-F5344CB8AC3E}">
        <p14:creationId xmlns:p14="http://schemas.microsoft.com/office/powerpoint/2010/main" val="3656090170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dirty="0" smtClean="0"/>
              <a:t>Repercusiones</a:t>
            </a:r>
            <a:endParaRPr lang="es-ES" dirty="0"/>
          </a:p>
        </p:txBody>
      </p:sp>
      <p:sp>
        <p:nvSpPr>
          <p:cNvPr id="3" name="Marcador de contenido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s-ES" dirty="0" smtClean="0"/>
              <a:t>Provoca cambios económicos en todo el globo. </a:t>
            </a:r>
          </a:p>
          <a:p>
            <a:r>
              <a:rPr lang="es-ES" dirty="0" smtClean="0"/>
              <a:t>Pérdida de la identidad cultural.</a:t>
            </a:r>
          </a:p>
          <a:p>
            <a:r>
              <a:rPr lang="es-ES" dirty="0" smtClean="0"/>
              <a:t>Las grandes empresas dominan a los países pequeños. </a:t>
            </a:r>
          </a:p>
          <a:p>
            <a:r>
              <a:rPr lang="es-ES" dirty="0" smtClean="0"/>
              <a:t>Aumenta la contaminación en todo el planeta. </a:t>
            </a:r>
          </a:p>
          <a:p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3140313104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dirty="0" smtClean="0"/>
              <a:t>Países desarrollados y subdesarrollados</a:t>
            </a:r>
            <a:endParaRPr lang="es-ES" dirty="0"/>
          </a:p>
        </p:txBody>
      </p:sp>
      <p:graphicFrame>
        <p:nvGraphicFramePr>
          <p:cNvPr id="4" name="Marcador de contenido 3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3348922302"/>
              </p:ext>
            </p:extLst>
          </p:nvPr>
        </p:nvGraphicFramePr>
        <p:xfrm>
          <a:off x="782198" y="1853248"/>
          <a:ext cx="9694843" cy="4610746"/>
        </p:xfrm>
        <a:graphic>
          <a:graphicData uri="http://schemas.openxmlformats.org/drawingml/2006/table">
            <a:tbl>
              <a:tblPr>
                <a:tableStyleId>{5C22544A-7EE6-4342-B048-85BDC9FD1C3A}</a:tableStyleId>
              </a:tblPr>
              <a:tblGrid>
                <a:gridCol w="4837079"/>
                <a:gridCol w="4857764"/>
              </a:tblGrid>
              <a:tr h="617866"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es-ES" sz="1100" kern="50" dirty="0">
                          <a:effectLst/>
                        </a:rPr>
                        <a:t>PAÍSES SUBDESARROLLADOS</a:t>
                      </a:r>
                      <a:endParaRPr lang="es-ES" sz="1200" kern="50" dirty="0">
                        <a:effectLst/>
                        <a:latin typeface="Times New Roman" panose="02020603050405020304" pitchFamily="18" charset="0"/>
                        <a:ea typeface="SimSun" panose="02010600030101010101" pitchFamily="2" charset="-122"/>
                        <a:cs typeface="Mangal" panose="02040503050203030202" pitchFamily="18" charset="0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es-ES" sz="1100" kern="50">
                          <a:effectLst/>
                        </a:rPr>
                        <a:t>PAÍSES DESARROLLADOS</a:t>
                      </a:r>
                      <a:endParaRPr lang="es-ES" sz="1200" kern="50">
                        <a:effectLst/>
                        <a:latin typeface="Times New Roman" panose="02020603050405020304" pitchFamily="18" charset="0"/>
                        <a:ea typeface="SimSun" panose="02010600030101010101" pitchFamily="2" charset="-122"/>
                        <a:cs typeface="Mangal" panose="02040503050203030202" pitchFamily="18" charset="0"/>
                      </a:endParaRPr>
                    </a:p>
                  </a:txBody>
                  <a:tcPr marL="0" marR="0" marT="0" marB="0" anchor="ctr"/>
                </a:tc>
              </a:tr>
              <a:tr h="449357">
                <a:tc>
                  <a:txBody>
                    <a:bodyPr/>
                    <a:lstStyle/>
                    <a:p>
                      <a:endParaRPr lang="es-ES" sz="3600"/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endParaRPr lang="es-ES" sz="3600"/>
                    </a:p>
                  </a:txBody>
                  <a:tcPr/>
                </a:tc>
              </a:tr>
              <a:tr h="3089328">
                <a:tc>
                  <a:txBody>
                    <a:bodyPr/>
                    <a:lstStyle/>
                    <a:p>
                      <a:pPr marL="171450" indent="-171450" algn="just">
                        <a:spcAft>
                          <a:spcPts val="0"/>
                        </a:spcAft>
                        <a:buFontTx/>
                        <a:buChar char="-"/>
                      </a:pPr>
                      <a:r>
                        <a:rPr lang="es-ES" sz="2000" kern="50" dirty="0" smtClean="0">
                          <a:effectLst/>
                        </a:rPr>
                        <a:t>PIB </a:t>
                      </a:r>
                      <a:r>
                        <a:rPr lang="es-ES" sz="2000" kern="50" dirty="0">
                          <a:effectLst/>
                        </a:rPr>
                        <a:t>reducido y escasos ingresos</a:t>
                      </a:r>
                      <a:r>
                        <a:rPr lang="es-ES" sz="2000" kern="50" dirty="0" smtClean="0">
                          <a:effectLst/>
                        </a:rPr>
                        <a:t>.</a:t>
                      </a:r>
                    </a:p>
                    <a:p>
                      <a:pPr marL="0" indent="0" algn="just">
                        <a:spcAft>
                          <a:spcPts val="0"/>
                        </a:spcAft>
                        <a:buFontTx/>
                        <a:buNone/>
                      </a:pPr>
                      <a:r>
                        <a:rPr lang="es-ES" sz="2000" kern="50" dirty="0">
                          <a:effectLst/>
                        </a:rPr>
                        <a:t/>
                      </a:r>
                      <a:br>
                        <a:rPr lang="es-ES" sz="2000" kern="50" dirty="0">
                          <a:effectLst/>
                        </a:rPr>
                      </a:br>
                      <a:r>
                        <a:rPr lang="es-ES" sz="2000" kern="50" dirty="0">
                          <a:effectLst/>
                        </a:rPr>
                        <a:t>- Predomina el sector primario</a:t>
                      </a:r>
                      <a:r>
                        <a:rPr lang="es-ES" sz="2000" kern="50" dirty="0" smtClean="0">
                          <a:effectLst/>
                        </a:rPr>
                        <a:t>.</a:t>
                      </a:r>
                    </a:p>
                    <a:p>
                      <a:pPr marL="0" indent="0" algn="just">
                        <a:spcAft>
                          <a:spcPts val="0"/>
                        </a:spcAft>
                        <a:buFontTx/>
                        <a:buNone/>
                      </a:pPr>
                      <a:r>
                        <a:rPr lang="es-ES" sz="2000" kern="50" dirty="0">
                          <a:effectLst/>
                        </a:rPr>
                        <a:t/>
                      </a:r>
                      <a:br>
                        <a:rPr lang="es-ES" sz="2000" kern="50" dirty="0">
                          <a:effectLst/>
                        </a:rPr>
                      </a:br>
                      <a:r>
                        <a:rPr lang="es-ES" sz="2000" kern="50" dirty="0">
                          <a:effectLst/>
                        </a:rPr>
                        <a:t>- Gran dependencia económica</a:t>
                      </a:r>
                      <a:r>
                        <a:rPr lang="es-ES" sz="2000" kern="50" dirty="0" smtClean="0">
                          <a:effectLst/>
                        </a:rPr>
                        <a:t>.</a:t>
                      </a:r>
                    </a:p>
                    <a:p>
                      <a:pPr marL="0" indent="0" algn="just">
                        <a:spcAft>
                          <a:spcPts val="0"/>
                        </a:spcAft>
                        <a:buFontTx/>
                        <a:buNone/>
                      </a:pPr>
                      <a:r>
                        <a:rPr lang="es-ES" sz="2000" kern="50" dirty="0">
                          <a:effectLst/>
                        </a:rPr>
                        <a:t/>
                      </a:r>
                      <a:br>
                        <a:rPr lang="es-ES" sz="2000" kern="50" dirty="0">
                          <a:effectLst/>
                        </a:rPr>
                      </a:br>
                      <a:r>
                        <a:rPr lang="es-ES" sz="2000" kern="50" dirty="0">
                          <a:effectLst/>
                        </a:rPr>
                        <a:t>- La población es joven</a:t>
                      </a:r>
                      <a:r>
                        <a:rPr lang="es-ES" sz="2000" kern="50" dirty="0" smtClean="0">
                          <a:effectLst/>
                        </a:rPr>
                        <a:t>.</a:t>
                      </a:r>
                    </a:p>
                    <a:p>
                      <a:pPr marL="0" indent="0" algn="just">
                        <a:spcAft>
                          <a:spcPts val="0"/>
                        </a:spcAft>
                        <a:buFontTx/>
                        <a:buNone/>
                      </a:pPr>
                      <a:r>
                        <a:rPr lang="es-ES" sz="2000" kern="50" dirty="0">
                          <a:effectLst/>
                        </a:rPr>
                        <a:t/>
                      </a:r>
                      <a:br>
                        <a:rPr lang="es-ES" sz="2000" kern="50" dirty="0">
                          <a:effectLst/>
                        </a:rPr>
                      </a:br>
                      <a:r>
                        <a:rPr lang="es-ES" sz="2000" kern="50" dirty="0">
                          <a:effectLst/>
                        </a:rPr>
                        <a:t>- Gran tasa de </a:t>
                      </a:r>
                      <a:r>
                        <a:rPr lang="es-ES" sz="2000" kern="50" dirty="0" err="1">
                          <a:effectLst/>
                        </a:rPr>
                        <a:t>analfebetización</a:t>
                      </a:r>
                      <a:r>
                        <a:rPr lang="es-ES" sz="2000" kern="50" dirty="0" smtClean="0">
                          <a:effectLst/>
                        </a:rPr>
                        <a:t>.</a:t>
                      </a:r>
                    </a:p>
                    <a:p>
                      <a:pPr marL="0" indent="0" algn="just">
                        <a:spcAft>
                          <a:spcPts val="0"/>
                        </a:spcAft>
                        <a:buFontTx/>
                        <a:buNone/>
                      </a:pPr>
                      <a:r>
                        <a:rPr lang="es-ES" sz="2000" kern="50" dirty="0">
                          <a:effectLst/>
                        </a:rPr>
                        <a:t/>
                      </a:r>
                      <a:br>
                        <a:rPr lang="es-ES" sz="2000" kern="50" dirty="0">
                          <a:effectLst/>
                        </a:rPr>
                      </a:br>
                      <a:r>
                        <a:rPr lang="es-ES" sz="2000" kern="50" dirty="0">
                          <a:effectLst/>
                        </a:rPr>
                        <a:t>- Variedad de sistemas políticos. </a:t>
                      </a:r>
                      <a:endParaRPr lang="es-ES" sz="2400" kern="50" dirty="0">
                        <a:effectLst/>
                        <a:latin typeface="Times New Roman" panose="02020603050405020304" pitchFamily="18" charset="0"/>
                        <a:ea typeface="SimSun" panose="02010600030101010101" pitchFamily="2" charset="-122"/>
                        <a:cs typeface="Mangal" panose="02040503050203030202" pitchFamily="18" charset="0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marL="171450" indent="-171450" algn="just">
                        <a:spcAft>
                          <a:spcPts val="0"/>
                        </a:spcAft>
                        <a:buFontTx/>
                        <a:buChar char="-"/>
                      </a:pPr>
                      <a:r>
                        <a:rPr lang="es-ES" sz="2000" kern="50" dirty="0" smtClean="0">
                          <a:effectLst/>
                        </a:rPr>
                        <a:t>PIB </a:t>
                      </a:r>
                      <a:r>
                        <a:rPr lang="es-ES" sz="2000" kern="50" dirty="0">
                          <a:effectLst/>
                        </a:rPr>
                        <a:t>elevado y alto nivel de vida</a:t>
                      </a:r>
                      <a:r>
                        <a:rPr lang="es-ES" sz="2000" kern="50" dirty="0" smtClean="0">
                          <a:effectLst/>
                        </a:rPr>
                        <a:t>.</a:t>
                      </a:r>
                    </a:p>
                    <a:p>
                      <a:pPr marL="0" indent="0" algn="just">
                        <a:spcAft>
                          <a:spcPts val="0"/>
                        </a:spcAft>
                        <a:buFontTx/>
                        <a:buNone/>
                      </a:pPr>
                      <a:r>
                        <a:rPr lang="es-ES" sz="2000" kern="50" dirty="0">
                          <a:effectLst/>
                        </a:rPr>
                        <a:t/>
                      </a:r>
                      <a:br>
                        <a:rPr lang="es-ES" sz="2000" kern="50" dirty="0">
                          <a:effectLst/>
                        </a:rPr>
                      </a:br>
                      <a:r>
                        <a:rPr lang="es-ES" sz="2000" kern="50" dirty="0">
                          <a:effectLst/>
                        </a:rPr>
                        <a:t>- </a:t>
                      </a:r>
                      <a:r>
                        <a:rPr lang="es-ES" sz="2000" kern="50" dirty="0" err="1">
                          <a:effectLst/>
                        </a:rPr>
                        <a:t>Tercialización</a:t>
                      </a:r>
                      <a:r>
                        <a:rPr lang="es-ES" sz="2000" kern="50" dirty="0">
                          <a:effectLst/>
                        </a:rPr>
                        <a:t> de la economía</a:t>
                      </a:r>
                      <a:r>
                        <a:rPr lang="es-ES" sz="2000" kern="50" dirty="0" smtClean="0">
                          <a:effectLst/>
                        </a:rPr>
                        <a:t>.</a:t>
                      </a:r>
                    </a:p>
                    <a:p>
                      <a:pPr marL="0" indent="0" algn="just">
                        <a:spcAft>
                          <a:spcPts val="0"/>
                        </a:spcAft>
                        <a:buFontTx/>
                        <a:buNone/>
                      </a:pPr>
                      <a:r>
                        <a:rPr lang="es-ES" sz="2000" kern="50" dirty="0">
                          <a:effectLst/>
                        </a:rPr>
                        <a:t/>
                      </a:r>
                      <a:br>
                        <a:rPr lang="es-ES" sz="2000" kern="50" dirty="0">
                          <a:effectLst/>
                        </a:rPr>
                      </a:br>
                      <a:r>
                        <a:rPr lang="es-ES" sz="2000" kern="50" dirty="0">
                          <a:effectLst/>
                        </a:rPr>
                        <a:t>- Tecnología propia</a:t>
                      </a:r>
                      <a:r>
                        <a:rPr lang="es-ES" sz="2000" kern="50" dirty="0" smtClean="0">
                          <a:effectLst/>
                        </a:rPr>
                        <a:t>.</a:t>
                      </a:r>
                    </a:p>
                    <a:p>
                      <a:pPr marL="0" indent="0" algn="just">
                        <a:spcAft>
                          <a:spcPts val="0"/>
                        </a:spcAft>
                        <a:buFontTx/>
                        <a:buNone/>
                      </a:pPr>
                      <a:r>
                        <a:rPr lang="es-ES" sz="2000" kern="50" dirty="0">
                          <a:effectLst/>
                        </a:rPr>
                        <a:t/>
                      </a:r>
                      <a:br>
                        <a:rPr lang="es-ES" sz="2000" kern="50" dirty="0">
                          <a:effectLst/>
                        </a:rPr>
                      </a:br>
                      <a:r>
                        <a:rPr lang="es-ES" sz="2000" kern="50" dirty="0">
                          <a:effectLst/>
                        </a:rPr>
                        <a:t>- Envejecimiento de la población</a:t>
                      </a:r>
                      <a:r>
                        <a:rPr lang="es-ES" sz="2000" kern="50" dirty="0" smtClean="0">
                          <a:effectLst/>
                        </a:rPr>
                        <a:t>.</a:t>
                      </a:r>
                    </a:p>
                    <a:p>
                      <a:pPr marL="0" indent="0" algn="just">
                        <a:spcAft>
                          <a:spcPts val="0"/>
                        </a:spcAft>
                        <a:buFontTx/>
                        <a:buNone/>
                      </a:pPr>
                      <a:r>
                        <a:rPr lang="es-ES" sz="2000" kern="50" dirty="0">
                          <a:effectLst/>
                        </a:rPr>
                        <a:t/>
                      </a:r>
                      <a:br>
                        <a:rPr lang="es-ES" sz="2000" kern="50" dirty="0">
                          <a:effectLst/>
                        </a:rPr>
                      </a:br>
                      <a:r>
                        <a:rPr lang="es-ES" sz="2000" kern="50" dirty="0">
                          <a:effectLst/>
                        </a:rPr>
                        <a:t>- Alta tasa de alfabetización</a:t>
                      </a:r>
                      <a:r>
                        <a:rPr lang="es-ES" sz="2000" kern="50" dirty="0" smtClean="0">
                          <a:effectLst/>
                        </a:rPr>
                        <a:t>.</a:t>
                      </a:r>
                    </a:p>
                    <a:p>
                      <a:pPr marL="0" indent="0" algn="just">
                        <a:spcAft>
                          <a:spcPts val="0"/>
                        </a:spcAft>
                        <a:buFontTx/>
                        <a:buNone/>
                      </a:pPr>
                      <a:r>
                        <a:rPr lang="es-ES" sz="2000" kern="50" dirty="0">
                          <a:effectLst/>
                        </a:rPr>
                        <a:t/>
                      </a:r>
                      <a:br>
                        <a:rPr lang="es-ES" sz="2000" kern="50" dirty="0">
                          <a:effectLst/>
                        </a:rPr>
                      </a:br>
                      <a:r>
                        <a:rPr lang="es-ES" sz="2000" kern="50" dirty="0">
                          <a:effectLst/>
                        </a:rPr>
                        <a:t>- El sistema político es democrático.</a:t>
                      </a:r>
                      <a:endParaRPr lang="es-ES" sz="2400" kern="50" dirty="0">
                        <a:effectLst/>
                        <a:latin typeface="Times New Roman" panose="02020603050405020304" pitchFamily="18" charset="0"/>
                        <a:ea typeface="SimSun" panose="02010600030101010101" pitchFamily="2" charset="-122"/>
                        <a:cs typeface="Mangal" panose="02040503050203030202" pitchFamily="18" charset="0"/>
                      </a:endParaRPr>
                    </a:p>
                  </a:txBody>
                  <a:tcPr marL="0" marR="0" marT="0" marB="0" anchor="ctr"/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357328187"/>
      </p:ext>
    </p:extLst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Ion">
  <a:themeElements>
    <a:clrScheme name="Ion">
      <a:dk1>
        <a:sysClr val="windowText" lastClr="000000"/>
      </a:dk1>
      <a:lt1>
        <a:sysClr val="window" lastClr="FFFFFF"/>
      </a:lt1>
      <a:dk2>
        <a:srgbClr val="1E5155"/>
      </a:dk2>
      <a:lt2>
        <a:srgbClr val="EBEBEB"/>
      </a:lt2>
      <a:accent1>
        <a:srgbClr val="B01513"/>
      </a:accent1>
      <a:accent2>
        <a:srgbClr val="EA6312"/>
      </a:accent2>
      <a:accent3>
        <a:srgbClr val="E6B729"/>
      </a:accent3>
      <a:accent4>
        <a:srgbClr val="6AAC90"/>
      </a:accent4>
      <a:accent5>
        <a:srgbClr val="54849A"/>
      </a:accent5>
      <a:accent6>
        <a:srgbClr val="9E5E9B"/>
      </a:accent6>
      <a:hlink>
        <a:srgbClr val="58C1BA"/>
      </a:hlink>
      <a:folHlink>
        <a:srgbClr val="9DFFCB"/>
      </a:folHlink>
    </a:clrScheme>
    <a:fontScheme name="Ion">
      <a:majorFont>
        <a:latin typeface="Century Gothic" panose="020B0502020202020204"/>
        <a:ea typeface=""/>
        <a:cs typeface=""/>
        <a:font script="Jpan" typeface="メイリオ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entury Gothic" panose="020B0502020202020204"/>
        <a:ea typeface=""/>
        <a:cs typeface=""/>
        <a:font script="Jpan" typeface="メイリオ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Ion">
      <a:fillStyleLst>
        <a:solidFill>
          <a:schemeClr val="phClr"/>
        </a:solidFill>
        <a:gradFill rotWithShape="1">
          <a:gsLst>
            <a:gs pos="0">
              <a:schemeClr val="phClr">
                <a:tint val="64000"/>
                <a:lumMod val="118000"/>
              </a:schemeClr>
            </a:gs>
            <a:gs pos="100000">
              <a:schemeClr val="phClr">
                <a:tint val="92000"/>
                <a:alpha val="100000"/>
                <a:lumMod val="110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8000"/>
                <a:lumMod val="114000"/>
              </a:schemeClr>
            </a:gs>
            <a:gs pos="100000">
              <a:schemeClr val="phClr">
                <a:shade val="90000"/>
                <a:lumMod val="84000"/>
              </a:schemeClr>
            </a:gs>
          </a:gsLst>
          <a:lin ang="5400000" scaled="0"/>
        </a:gradFill>
      </a:fillStyleLst>
      <a:lnStyleLst>
        <a:ln w="9525" cap="rnd" cmpd="sng" algn="ctr">
          <a:solidFill>
            <a:schemeClr val="phClr"/>
          </a:solidFill>
          <a:prstDash val="solid"/>
        </a:ln>
        <a:ln w="19050" cap="rnd" cmpd="sng" algn="ctr">
          <a:solidFill>
            <a:schemeClr val="phClr"/>
          </a:solidFill>
          <a:prstDash val="solid"/>
        </a:ln>
        <a:ln w="28575" cap="rnd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st="25400" dir="5400000" rotWithShape="0">
              <a:srgbClr val="000000">
                <a:alpha val="45000"/>
              </a:srgbClr>
            </a:outerShdw>
          </a:effectLst>
        </a:effectStyle>
        <a:effectStyle>
          <a:effectLst>
            <a:outerShdw blurRad="63500" dist="38100" dir="5400000" rotWithShape="0">
              <a:srgbClr val="000000">
                <a:alpha val="60000"/>
              </a:srgbClr>
            </a:outerShdw>
          </a:effectLst>
          <a:scene3d>
            <a:camera prst="orthographicFront">
              <a:rot lat="0" lon="0" rev="0"/>
            </a:camera>
            <a:lightRig rig="threePt" dir="tl"/>
          </a:scene3d>
          <a:sp3d prstMaterial="plastic">
            <a:bevelT w="0" h="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7000"/>
                <a:hueMod val="88000"/>
                <a:satMod val="130000"/>
                <a:lumMod val="124000"/>
              </a:schemeClr>
            </a:gs>
            <a:gs pos="100000">
              <a:schemeClr val="phClr">
                <a:tint val="96000"/>
                <a:shade val="88000"/>
                <a:hueMod val="108000"/>
                <a:satMod val="164000"/>
                <a:lumMod val="76000"/>
              </a:schemeClr>
            </a:gs>
          </a:gsLst>
          <a:path path="circle">
            <a:fillToRect l="45000" t="65000" r="125000" b="100000"/>
          </a:path>
        </a:gradFill>
        <a:blipFill rotWithShape="1">
          <a:blip xmlns:r="http://schemas.openxmlformats.org/officeDocument/2006/relationships" r:embed="rId1">
            <a:duotone>
              <a:schemeClr val="phClr">
                <a:shade val="69000"/>
                <a:hueMod val="108000"/>
                <a:satMod val="164000"/>
                <a:lumMod val="74000"/>
              </a:schemeClr>
              <a:schemeClr val="phClr">
                <a:tint val="96000"/>
                <a:hueMod val="88000"/>
                <a:satMod val="140000"/>
                <a:lumMod val="132000"/>
              </a:schemeClr>
            </a:duotone>
          </a:blip>
          <a:stretch/>
        </a:blip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Ion" id="{B8441ADB-2E43-4AF7-B97A-BD870242C6A8}" vid="{292E63A9-BB86-4E3D-B92A-7223C6510D2E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Ion</Template>
  <TotalTime>86</TotalTime>
  <Words>317</Words>
  <Application>Microsoft Office PowerPoint</Application>
  <PresentationFormat>Panorámica</PresentationFormat>
  <Paragraphs>40</Paragraphs>
  <Slides>14</Slides>
  <Notes>0</Notes>
  <HiddenSlides>0</HiddenSlides>
  <MMClips>0</MMClips>
  <ScaleCrop>false</ScaleCrop>
  <HeadingPairs>
    <vt:vector size="6" baseType="variant">
      <vt:variant>
        <vt:lpstr>Fuentes usadas</vt:lpstr>
      </vt:variant>
      <vt:variant>
        <vt:i4>6</vt:i4>
      </vt:variant>
      <vt:variant>
        <vt:lpstr>Tema</vt:lpstr>
      </vt:variant>
      <vt:variant>
        <vt:i4>1</vt:i4>
      </vt:variant>
      <vt:variant>
        <vt:lpstr>Títulos de diapositiva</vt:lpstr>
      </vt:variant>
      <vt:variant>
        <vt:i4>14</vt:i4>
      </vt:variant>
    </vt:vector>
  </HeadingPairs>
  <TitlesOfParts>
    <vt:vector size="21" baseType="lpstr">
      <vt:lpstr>SimSun</vt:lpstr>
      <vt:lpstr>Arial</vt:lpstr>
      <vt:lpstr>Century Gothic</vt:lpstr>
      <vt:lpstr>Mangal</vt:lpstr>
      <vt:lpstr>Times New Roman</vt:lpstr>
      <vt:lpstr>Wingdings 3</vt:lpstr>
      <vt:lpstr>Ion</vt:lpstr>
      <vt:lpstr>Tema 2: Los recursos naturales y el desarrollo económico. </vt:lpstr>
      <vt:lpstr>Los recursos naturales. </vt:lpstr>
      <vt:lpstr>Los recursos renovables. </vt:lpstr>
      <vt:lpstr>Los recursos no renovables</vt:lpstr>
      <vt:lpstr>Presentación de PowerPoint</vt:lpstr>
      <vt:lpstr>Presentación de PowerPoint</vt:lpstr>
      <vt:lpstr>Recursos y economía</vt:lpstr>
      <vt:lpstr>Agotamiento de los recursos</vt:lpstr>
      <vt:lpstr>Las fuentes de energía</vt:lpstr>
      <vt:lpstr>Industrialización y regiones industriales</vt:lpstr>
      <vt:lpstr>Presentación de PowerPoint</vt:lpstr>
      <vt:lpstr>Globalización</vt:lpstr>
      <vt:lpstr>Repercusiones</vt:lpstr>
      <vt:lpstr>Países desarrollados y subdesarrollados</vt:lpstr>
    </vt:vector>
  </TitlesOfParts>
  <Company/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Tema 2: Los recursos naturales y el desarrollo económico. </dc:title>
  <dc:creator>Propietario</dc:creator>
  <cp:lastModifiedBy>Usuario</cp:lastModifiedBy>
  <cp:revision>7</cp:revision>
  <dcterms:created xsi:type="dcterms:W3CDTF">2019-09-16T09:47:15Z</dcterms:created>
  <dcterms:modified xsi:type="dcterms:W3CDTF">2019-10-14T16:54:48Z</dcterms:modified>
</cp:coreProperties>
</file>