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notesSlides/notesSlide19.xml" ContentType="application/vnd.openxmlformats-officedocument.presentationml.notesSlide+xml"/>
  <Override PartName="/ppt/tags/tag21.xml" ContentType="application/vnd.openxmlformats-officedocument.presentationml.tags+xml"/>
  <Override PartName="/ppt/notesSlides/notesSlide20.xml" ContentType="application/vnd.openxmlformats-officedocument.presentationml.notesSlide+xml"/>
  <Override PartName="/ppt/tags/tag22.xml" ContentType="application/vnd.openxmlformats-officedocument.presentationml.tags+xml"/>
  <Override PartName="/ppt/notesSlides/notesSlide21.xml" ContentType="application/vnd.openxmlformats-officedocument.presentationml.notesSlide+xml"/>
  <Override PartName="/ppt/tags/tag23.xml" ContentType="application/vnd.openxmlformats-officedocument.presentationml.tags+xml"/>
  <Override PartName="/ppt/notesSlides/notesSlide22.xml" ContentType="application/vnd.openxmlformats-officedocument.presentationml.notesSlide+xml"/>
  <Override PartName="/ppt/tags/tag24.xml" ContentType="application/vnd.openxmlformats-officedocument.presentationml.tags+xml"/>
  <Override PartName="/ppt/notesSlides/notesSlide23.xml" ContentType="application/vnd.openxmlformats-officedocument.presentationml.notesSlide+xml"/>
  <Override PartName="/ppt/tags/tag25.xml" ContentType="application/vnd.openxmlformats-officedocument.presentationml.tags+xml"/>
  <Override PartName="/ppt/notesSlides/notesSlide24.xml" ContentType="application/vnd.openxmlformats-officedocument.presentationml.notesSlide+xml"/>
  <Override PartName="/ppt/tags/tag26.xml" ContentType="application/vnd.openxmlformats-officedocument.presentationml.tags+xml"/>
  <Override PartName="/ppt/notesSlides/notesSlide25.xml" ContentType="application/vnd.openxmlformats-officedocument.presentationml.notesSlide+xml"/>
  <Override PartName="/ppt/tags/tag27.xml" ContentType="application/vnd.openxmlformats-officedocument.presentationml.tags+xml"/>
  <Override PartName="/ppt/notesSlides/notesSlide26.xml" ContentType="application/vnd.openxmlformats-officedocument.presentationml.notesSlide+xml"/>
  <Override PartName="/ppt/tags/tag28.xml" ContentType="application/vnd.openxmlformats-officedocument.presentationml.tags+xml"/>
  <Override PartName="/ppt/notesSlides/notesSlide27.xml" ContentType="application/vnd.openxmlformats-officedocument.presentationml.notesSlide+xml"/>
  <Override PartName="/ppt/tags/tag29.xml" ContentType="application/vnd.openxmlformats-officedocument.presentationml.tags+xml"/>
  <Override PartName="/ppt/notesSlides/notesSlide28.xml" ContentType="application/vnd.openxmlformats-officedocument.presentationml.notesSlide+xml"/>
  <Override PartName="/ppt/tags/tag30.xml" ContentType="application/vnd.openxmlformats-officedocument.presentationml.tags+xml"/>
  <Override PartName="/ppt/notesSlides/notesSlide29.xml" ContentType="application/vnd.openxmlformats-officedocument.presentationml.notesSlide+xml"/>
  <Override PartName="/ppt/tags/tag31.xml" ContentType="application/vnd.openxmlformats-officedocument.presentationml.tags+xml"/>
  <Override PartName="/ppt/notesSlides/notesSlide30.xml" ContentType="application/vnd.openxmlformats-officedocument.presentationml.notesSlide+xml"/>
  <Override PartName="/ppt/tags/tag32.xml" ContentType="application/vnd.openxmlformats-officedocument.presentationml.tags+xml"/>
  <Override PartName="/ppt/notesSlides/notesSlide31.xml" ContentType="application/vnd.openxmlformats-officedocument.presentationml.notesSlide+xml"/>
  <Override PartName="/ppt/tags/tag33.xml" ContentType="application/vnd.openxmlformats-officedocument.presentationml.tags+xml"/>
  <Override PartName="/ppt/notesSlides/notesSlide32.xml" ContentType="application/vnd.openxmlformats-officedocument.presentationml.notesSlide+xml"/>
  <Override PartName="/ppt/tags/tag34.xml" ContentType="application/vnd.openxmlformats-officedocument.presentationml.tags+xml"/>
  <Override PartName="/ppt/notesSlides/notesSlide33.xml" ContentType="application/vnd.openxmlformats-officedocument.presentationml.notesSlide+xml"/>
  <Override PartName="/ppt/tags/tag35.xml" ContentType="application/vnd.openxmlformats-officedocument.presentationml.tags+xml"/>
  <Override PartName="/ppt/notesSlides/notesSlide34.xml" ContentType="application/vnd.openxmlformats-officedocument.presentationml.notesSlide+xml"/>
  <Override PartName="/ppt/tags/tag36.xml" ContentType="application/vnd.openxmlformats-officedocument.presentationml.tags+xml"/>
  <Override PartName="/ppt/notesSlides/notesSlide35.xml" ContentType="application/vnd.openxmlformats-officedocument.presentationml.notesSlide+xml"/>
  <Override PartName="/ppt/tags/tag37.xml" ContentType="application/vnd.openxmlformats-officedocument.presentationml.tags+xml"/>
  <Override PartName="/ppt/notesSlides/notesSlide36.xml" ContentType="application/vnd.openxmlformats-officedocument.presentationml.notesSlide+xml"/>
  <Override PartName="/ppt/tags/tag38.xml" ContentType="application/vnd.openxmlformats-officedocument.presentationml.tags+xml"/>
  <Override PartName="/ppt/notesSlides/notesSlide37.xml" ContentType="application/vnd.openxmlformats-officedocument.presentationml.notesSlide+xml"/>
  <Override PartName="/ppt/tags/tag39.xml" ContentType="application/vnd.openxmlformats-officedocument.presentationml.tags+xml"/>
  <Override PartName="/ppt/notesSlides/notesSlide38.xml" ContentType="application/vnd.openxmlformats-officedocument.presentationml.notesSlide+xml"/>
  <Override PartName="/ppt/tags/tag40.xml" ContentType="application/vnd.openxmlformats-officedocument.presentationml.tags+xml"/>
  <Override PartName="/ppt/notesSlides/notesSlide39.xml" ContentType="application/vnd.openxmlformats-officedocument.presentationml.notesSlide+xml"/>
  <Override PartName="/ppt/tags/tag41.xml" ContentType="application/vnd.openxmlformats-officedocument.presentationml.tags+xml"/>
  <Override PartName="/ppt/notesSlides/notesSlide40.xml" ContentType="application/vnd.openxmlformats-officedocument.presentationml.notesSlide+xml"/>
  <Override PartName="/ppt/tags/tag42.xml" ContentType="application/vnd.openxmlformats-officedocument.presentationml.tags+xml"/>
  <Override PartName="/ppt/notesSlides/notesSlide41.xml" ContentType="application/vnd.openxmlformats-officedocument.presentationml.notesSlide+xml"/>
  <Override PartName="/ppt/tags/tag43.xml" ContentType="application/vnd.openxmlformats-officedocument.presentationml.tags+xml"/>
  <Override PartName="/ppt/notesSlides/notesSlide42.xml" ContentType="application/vnd.openxmlformats-officedocument.presentationml.notesSlide+xml"/>
  <Override PartName="/ppt/tags/tag44.xml" ContentType="application/vnd.openxmlformats-officedocument.presentationml.tags+xml"/>
  <Override PartName="/ppt/notesSlides/notesSlide43.xml" ContentType="application/vnd.openxmlformats-officedocument.presentationml.notesSlide+xml"/>
  <Override PartName="/ppt/tags/tag45.xml" ContentType="application/vnd.openxmlformats-officedocument.presentationml.tags+xml"/>
  <Override PartName="/ppt/notesSlides/notesSlide44.xml" ContentType="application/vnd.openxmlformats-officedocument.presentationml.notesSlide+xml"/>
  <Override PartName="/ppt/tags/tag46.xml" ContentType="application/vnd.openxmlformats-officedocument.presentationml.tags+xml"/>
  <Override PartName="/ppt/notesSlides/notesSlide45.xml" ContentType="application/vnd.openxmlformats-officedocument.presentationml.notesSlide+xml"/>
  <Override PartName="/ppt/tags/tag47.xml" ContentType="application/vnd.openxmlformats-officedocument.presentationml.tags+xml"/>
  <Override PartName="/ppt/notesSlides/notesSlide46.xml" ContentType="application/vnd.openxmlformats-officedocument.presentationml.notesSlide+xml"/>
  <Override PartName="/ppt/tags/tag48.xml" ContentType="application/vnd.openxmlformats-officedocument.presentationml.tags+xml"/>
  <Override PartName="/ppt/notesSlides/notesSlide47.xml" ContentType="application/vnd.openxmlformats-officedocument.presentationml.notesSlide+xml"/>
  <Override PartName="/ppt/tags/tag49.xml" ContentType="application/vnd.openxmlformats-officedocument.presentationml.tags+xml"/>
  <Override PartName="/ppt/notesSlides/notesSlide48.xml" ContentType="application/vnd.openxmlformats-officedocument.presentationml.notesSlide+xml"/>
  <Override PartName="/ppt/tags/tag50.xml" ContentType="application/vnd.openxmlformats-officedocument.presentationml.tags+xml"/>
  <Override PartName="/ppt/notesSlides/notesSlide49.xml" ContentType="application/vnd.openxmlformats-officedocument.presentationml.notesSlide+xml"/>
  <Override PartName="/ppt/tags/tag51.xml" ContentType="application/vnd.openxmlformats-officedocument.presentationml.tags+xml"/>
  <Override PartName="/ppt/notesSlides/notesSlide50.xml" ContentType="application/vnd.openxmlformats-officedocument.presentationml.notesSlide+xml"/>
  <Override PartName="/ppt/tags/tag52.xml" ContentType="application/vnd.openxmlformats-officedocument.presentationml.tags+xml"/>
  <Override PartName="/ppt/notesSlides/notesSlide51.xml" ContentType="application/vnd.openxmlformats-officedocument.presentationml.notesSlide+xml"/>
  <Override PartName="/ppt/tags/tag53.xml" ContentType="application/vnd.openxmlformats-officedocument.presentationml.tags+xml"/>
  <Override PartName="/ppt/notesSlides/notesSlide52.xml" ContentType="application/vnd.openxmlformats-officedocument.presentationml.notesSlide+xml"/>
  <Override PartName="/ppt/tags/tag54.xml" ContentType="application/vnd.openxmlformats-officedocument.presentationml.tags+xml"/>
  <Override PartName="/ppt/notesSlides/notesSlide53.xml" ContentType="application/vnd.openxmlformats-officedocument.presentationml.notesSlide+xml"/>
  <Override PartName="/ppt/tags/tag55.xml" ContentType="application/vnd.openxmlformats-officedocument.presentationml.tags+xml"/>
  <Override PartName="/ppt/notesSlides/notesSlide54.xml" ContentType="application/vnd.openxmlformats-officedocument.presentationml.notesSlide+xml"/>
  <Override PartName="/ppt/tags/tag56.xml" ContentType="application/vnd.openxmlformats-officedocument.presentationml.tags+xml"/>
  <Override PartName="/ppt/notesSlides/notesSlide55.xml" ContentType="application/vnd.openxmlformats-officedocument.presentationml.notesSlide+xml"/>
  <Override PartName="/ppt/tags/tag57.xml" ContentType="application/vnd.openxmlformats-officedocument.presentationml.tags+xml"/>
  <Override PartName="/ppt/notesSlides/notesSlide56.xml" ContentType="application/vnd.openxmlformats-officedocument.presentationml.notesSlide+xml"/>
  <Override PartName="/ppt/tags/tag58.xml" ContentType="application/vnd.openxmlformats-officedocument.presentationml.tags+xml"/>
  <Override PartName="/ppt/notesSlides/notesSlide57.xml" ContentType="application/vnd.openxmlformats-officedocument.presentationml.notesSlide+xml"/>
  <Override PartName="/ppt/tags/tag59.xml" ContentType="application/vnd.openxmlformats-officedocument.presentationml.tags+xml"/>
  <Override PartName="/ppt/notesSlides/notesSlide58.xml" ContentType="application/vnd.openxmlformats-officedocument.presentationml.notesSlide+xml"/>
  <Override PartName="/ppt/tags/tag60.xml" ContentType="application/vnd.openxmlformats-officedocument.presentationml.tags+xml"/>
  <Override PartName="/ppt/notesSlides/notesSlide59.xml" ContentType="application/vnd.openxmlformats-officedocument.presentationml.notesSlide+xml"/>
  <Override PartName="/ppt/tags/tag61.xml" ContentType="application/vnd.openxmlformats-officedocument.presentationml.tags+xml"/>
  <Override PartName="/ppt/notesSlides/notesSlide60.xml" ContentType="application/vnd.openxmlformats-officedocument.presentationml.notesSlide+xml"/>
  <Override PartName="/ppt/tags/tag62.xml" ContentType="application/vnd.openxmlformats-officedocument.presentationml.tags+xml"/>
  <Override PartName="/ppt/notesSlides/notesSlide61.xml" ContentType="application/vnd.openxmlformats-officedocument.presentationml.notesSlide+xml"/>
  <Override PartName="/ppt/tags/tag63.xml" ContentType="application/vnd.openxmlformats-officedocument.presentationml.tags+xml"/>
  <Override PartName="/ppt/notesSlides/notesSlide62.xml" ContentType="application/vnd.openxmlformats-officedocument.presentationml.notesSlide+xml"/>
  <Override PartName="/ppt/tags/tag64.xml" ContentType="application/vnd.openxmlformats-officedocument.presentationml.tags+xml"/>
  <Override PartName="/ppt/notesSlides/notesSlide63.xml" ContentType="application/vnd.openxmlformats-officedocument.presentationml.notesSlide+xml"/>
  <Override PartName="/ppt/tags/tag65.xml" ContentType="application/vnd.openxmlformats-officedocument.presentationml.tags+xml"/>
  <Override PartName="/ppt/notesSlides/notesSlide64.xml" ContentType="application/vnd.openxmlformats-officedocument.presentationml.notesSlide+xml"/>
  <Override PartName="/ppt/tags/tag66.xml" ContentType="application/vnd.openxmlformats-officedocument.presentationml.tags+xml"/>
  <Override PartName="/ppt/notesSlides/notesSlide65.xml" ContentType="application/vnd.openxmlformats-officedocument.presentationml.notesSlide+xml"/>
  <Override PartName="/ppt/tags/tag67.xml" ContentType="application/vnd.openxmlformats-officedocument.presentationml.tags+xml"/>
  <Override PartName="/ppt/notesSlides/notesSlide66.xml" ContentType="application/vnd.openxmlformats-officedocument.presentationml.notesSlide+xml"/>
  <Override PartName="/ppt/tags/tag68.xml" ContentType="application/vnd.openxmlformats-officedocument.presentationml.tags+xml"/>
  <Override PartName="/ppt/notesSlides/notesSlide67.xml" ContentType="application/vnd.openxmlformats-officedocument.presentationml.notesSlide+xml"/>
  <Override PartName="/ppt/tags/tag69.xml" ContentType="application/vnd.openxmlformats-officedocument.presentationml.tags+xml"/>
  <Override PartName="/ppt/notesSlides/notesSlide68.xml" ContentType="application/vnd.openxmlformats-officedocument.presentationml.notesSlide+xml"/>
  <Override PartName="/ppt/tags/tag70.xml" ContentType="application/vnd.openxmlformats-officedocument.presentationml.tags+xml"/>
  <Override PartName="/ppt/notesSlides/notesSlide69.xml" ContentType="application/vnd.openxmlformats-officedocument.presentationml.notesSlide+xml"/>
  <Override PartName="/ppt/tags/tag71.xml" ContentType="application/vnd.openxmlformats-officedocument.presentationml.tags+xml"/>
  <Override PartName="/ppt/notesSlides/notesSlide70.xml" ContentType="application/vnd.openxmlformats-officedocument.presentationml.notesSlide+xml"/>
  <Override PartName="/ppt/tags/tag72.xml" ContentType="application/vnd.openxmlformats-officedocument.presentationml.tags+xml"/>
  <Override PartName="/ppt/notesSlides/notesSlide71.xml" ContentType="application/vnd.openxmlformats-officedocument.presentationml.notesSlide+xml"/>
  <Override PartName="/ppt/tags/tag73.xml" ContentType="application/vnd.openxmlformats-officedocument.presentationml.tags+xml"/>
  <Override PartName="/ppt/notesSlides/notesSlide72.xml" ContentType="application/vnd.openxmlformats-officedocument.presentationml.notesSlide+xml"/>
  <Override PartName="/ppt/tags/tag74.xml" ContentType="application/vnd.openxmlformats-officedocument.presentationml.tags+xml"/>
  <Override PartName="/ppt/notesSlides/notesSlide73.xml" ContentType="application/vnd.openxmlformats-officedocument.presentationml.notesSlide+xml"/>
  <Override PartName="/ppt/tags/tag75.xml" ContentType="application/vnd.openxmlformats-officedocument.presentationml.tags+xml"/>
  <Override PartName="/ppt/notesSlides/notesSlide74.xml" ContentType="application/vnd.openxmlformats-officedocument.presentationml.notesSlide+xml"/>
  <Override PartName="/ppt/tags/tag76.xml" ContentType="application/vnd.openxmlformats-officedocument.presentationml.tags+xml"/>
  <Override PartName="/ppt/notesSlides/notesSlide75.xml" ContentType="application/vnd.openxmlformats-officedocument.presentationml.notesSlide+xml"/>
  <Override PartName="/ppt/tags/tag77.xml" ContentType="application/vnd.openxmlformats-officedocument.presentationml.tags+xml"/>
  <Override PartName="/ppt/notesSlides/notesSlide76.xml" ContentType="application/vnd.openxmlformats-officedocument.presentationml.notesSlide+xml"/>
  <Override PartName="/ppt/tags/tag78.xml" ContentType="application/vnd.openxmlformats-officedocument.presentationml.tags+xml"/>
  <Override PartName="/ppt/notesSlides/notesSlide77.xml" ContentType="application/vnd.openxmlformats-officedocument.presentationml.notesSlide+xml"/>
  <Override PartName="/ppt/tags/tag79.xml" ContentType="application/vnd.openxmlformats-officedocument.presentationml.tags+xml"/>
  <Override PartName="/ppt/notesSlides/notesSlide78.xml" ContentType="application/vnd.openxmlformats-officedocument.presentationml.notesSlide+xml"/>
  <Override PartName="/ppt/tags/tag80.xml" ContentType="application/vnd.openxmlformats-officedocument.presentationml.tags+xml"/>
  <Override PartName="/ppt/notesSlides/notesSlide79.xml" ContentType="application/vnd.openxmlformats-officedocument.presentationml.notesSlide+xml"/>
  <Override PartName="/ppt/tags/tag81.xml" ContentType="application/vnd.openxmlformats-officedocument.presentationml.tags+xml"/>
  <Override PartName="/ppt/notesSlides/notesSlide80.xml" ContentType="application/vnd.openxmlformats-officedocument.presentationml.notesSlide+xml"/>
  <Override PartName="/ppt/tags/tag82.xml" ContentType="application/vnd.openxmlformats-officedocument.presentationml.tags+xml"/>
  <Override PartName="/ppt/notesSlides/notesSlide81.xml" ContentType="application/vnd.openxmlformats-officedocument.presentationml.notesSlide+xml"/>
  <Override PartName="/ppt/tags/tag83.xml" ContentType="application/vnd.openxmlformats-officedocument.presentationml.tags+xml"/>
  <Override PartName="/ppt/notesSlides/notesSlide82.xml" ContentType="application/vnd.openxmlformats-officedocument.presentationml.notesSlide+xml"/>
  <Override PartName="/ppt/tags/tag84.xml" ContentType="application/vnd.openxmlformats-officedocument.presentationml.tags+xml"/>
  <Override PartName="/ppt/notesSlides/notesSlide8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0" r:id="rId1"/>
  </p:sldMasterIdLst>
  <p:notesMasterIdLst>
    <p:notesMasterId r:id="rId85"/>
  </p:notesMasterIdLst>
  <p:sldIdLst>
    <p:sldId id="513" r:id="rId2"/>
    <p:sldId id="730" r:id="rId3"/>
    <p:sldId id="747" r:id="rId4"/>
    <p:sldId id="936" r:id="rId5"/>
    <p:sldId id="763" r:id="rId6"/>
    <p:sldId id="875" r:id="rId7"/>
    <p:sldId id="735" r:id="rId8"/>
    <p:sldId id="736" r:id="rId9"/>
    <p:sldId id="750" r:id="rId10"/>
    <p:sldId id="834" r:id="rId11"/>
    <p:sldId id="745" r:id="rId12"/>
    <p:sldId id="777" r:id="rId13"/>
    <p:sldId id="758" r:id="rId14"/>
    <p:sldId id="760" r:id="rId15"/>
    <p:sldId id="876" r:id="rId16"/>
    <p:sldId id="759" r:id="rId17"/>
    <p:sldId id="628" r:id="rId18"/>
    <p:sldId id="877" r:id="rId19"/>
    <p:sldId id="884" r:id="rId20"/>
    <p:sldId id="878" r:id="rId21"/>
    <p:sldId id="879" r:id="rId22"/>
    <p:sldId id="880" r:id="rId23"/>
    <p:sldId id="881" r:id="rId24"/>
    <p:sldId id="882" r:id="rId25"/>
    <p:sldId id="883" r:id="rId26"/>
    <p:sldId id="762" r:id="rId27"/>
    <p:sldId id="885" r:id="rId28"/>
    <p:sldId id="886" r:id="rId29"/>
    <p:sldId id="887" r:id="rId30"/>
    <p:sldId id="888" r:id="rId31"/>
    <p:sldId id="889" r:id="rId32"/>
    <p:sldId id="890" r:id="rId33"/>
    <p:sldId id="891" r:id="rId34"/>
    <p:sldId id="892" r:id="rId35"/>
    <p:sldId id="893" r:id="rId36"/>
    <p:sldId id="894" r:id="rId37"/>
    <p:sldId id="937" r:id="rId38"/>
    <p:sldId id="896" r:id="rId39"/>
    <p:sldId id="897" r:id="rId40"/>
    <p:sldId id="898" r:id="rId41"/>
    <p:sldId id="899" r:id="rId42"/>
    <p:sldId id="900" r:id="rId43"/>
    <p:sldId id="901" r:id="rId44"/>
    <p:sldId id="902" r:id="rId45"/>
    <p:sldId id="903" r:id="rId46"/>
    <p:sldId id="904" r:id="rId47"/>
    <p:sldId id="905" r:id="rId48"/>
    <p:sldId id="906" r:id="rId49"/>
    <p:sldId id="907" r:id="rId50"/>
    <p:sldId id="908" r:id="rId51"/>
    <p:sldId id="630" r:id="rId52"/>
    <p:sldId id="909" r:id="rId53"/>
    <p:sldId id="910" r:id="rId54"/>
    <p:sldId id="911" r:id="rId55"/>
    <p:sldId id="912" r:id="rId56"/>
    <p:sldId id="913" r:id="rId57"/>
    <p:sldId id="914" r:id="rId58"/>
    <p:sldId id="915" r:id="rId59"/>
    <p:sldId id="916" r:id="rId60"/>
    <p:sldId id="917" r:id="rId61"/>
    <p:sldId id="918" r:id="rId62"/>
    <p:sldId id="919" r:id="rId63"/>
    <p:sldId id="920" r:id="rId64"/>
    <p:sldId id="921" r:id="rId65"/>
    <p:sldId id="771" r:id="rId66"/>
    <p:sldId id="923" r:id="rId67"/>
    <p:sldId id="924" r:id="rId68"/>
    <p:sldId id="938" r:id="rId69"/>
    <p:sldId id="925" r:id="rId70"/>
    <p:sldId id="926" r:id="rId71"/>
    <p:sldId id="927" r:id="rId72"/>
    <p:sldId id="928" r:id="rId73"/>
    <p:sldId id="929" r:id="rId74"/>
    <p:sldId id="930" r:id="rId75"/>
    <p:sldId id="931" r:id="rId76"/>
    <p:sldId id="932" r:id="rId77"/>
    <p:sldId id="933" r:id="rId78"/>
    <p:sldId id="934" r:id="rId79"/>
    <p:sldId id="922" r:id="rId80"/>
    <p:sldId id="823" r:id="rId81"/>
    <p:sldId id="766" r:id="rId82"/>
    <p:sldId id="935" r:id="rId83"/>
    <p:sldId id="291" r:id="rId84"/>
  </p:sldIdLst>
  <p:sldSz cx="9144000" cy="5143500" type="screen16x9"/>
  <p:notesSz cx="6858000" cy="9144000"/>
  <p:custDataLst>
    <p:tags r:id="rId86"/>
  </p:custDataLst>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xmlns="">
        <p15:guide id="1" orient="horz" pos="1620">
          <p15:clr>
            <a:srgbClr val="A4A3A4"/>
          </p15:clr>
        </p15:guide>
        <p15:guide id="2" pos="336">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arbara Reif" initials="BR" lastIdx="3" clrIdx="0"/>
  <p:cmAuthor id="1" name="Jane Gibbons -X (jagibbon - DEL ORO CONSULTING INC at Cisco)" initials="JG-(-DOCIaC" lastIdx="28" clrIdx="1">
    <p:extLst>
      <p:ext uri="{19B8F6BF-5375-455C-9EA6-DF929625EA0E}">
        <p15:presenceInfo xmlns:p15="http://schemas.microsoft.com/office/powerpoint/2012/main" xmlns="" userId="S-1-5-21-1708537768-1303643608-725345543-200204" providerId="AD"/>
      </p:ext>
    </p:extLst>
  </p:cmAuthor>
  <p:cmAuthor id="2" name="Bob Vachon" initials="BV" lastIdx="24" clrIdx="2">
    <p:extLst>
      <p:ext uri="{19B8F6BF-5375-455C-9EA6-DF929625EA0E}">
        <p15:presenceInfo xmlns:p15="http://schemas.microsoft.com/office/powerpoint/2012/main" xmlns="" userId="c7abe87968a0b633"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E9E7E8"/>
    <a:srgbClr val="0000CC"/>
    <a:srgbClr val="000099"/>
    <a:srgbClr val="CC99FF"/>
    <a:srgbClr val="CC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8906" autoAdjust="0"/>
    <p:restoredTop sz="81065" autoAdjust="0"/>
  </p:normalViewPr>
  <p:slideViewPr>
    <p:cSldViewPr snapToGrid="0" showGuides="1">
      <p:cViewPr>
        <p:scale>
          <a:sx n="100" d="100"/>
          <a:sy n="100" d="100"/>
        </p:scale>
        <p:origin x="-72" y="-768"/>
      </p:cViewPr>
      <p:guideLst>
        <p:guide orient="horz" pos="1620"/>
        <p:guide pos="336"/>
      </p:guideLst>
    </p:cSldViewPr>
  </p:slideViewPr>
  <p:notesTextViewPr>
    <p:cViewPr>
      <p:scale>
        <a:sx n="1" d="1"/>
        <a:sy n="1" d="1"/>
      </p:scale>
      <p:origin x="0" y="0"/>
    </p:cViewPr>
  </p:notesTextViewPr>
  <p:sorterViewPr>
    <p:cViewPr>
      <p:scale>
        <a:sx n="111" d="100"/>
        <a:sy n="111" d="100"/>
      </p:scale>
      <p:origin x="0" y="-5120"/>
    </p:cViewPr>
  </p:sorterViewPr>
  <p:notesViewPr>
    <p:cSldViewPr snapToGrid="0">
      <p:cViewPr varScale="1">
        <p:scale>
          <a:sx n="82" d="100"/>
          <a:sy n="82" d="100"/>
        </p:scale>
        <p:origin x="-924" y="-8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slide" Target="slides/slide83.xml"/><Relationship Id="rId89" Type="http://schemas.openxmlformats.org/officeDocument/2006/relationships/viewProps" Target="view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commentAuthors" Target="commentAuthor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presProps" Target="presProps.xml"/><Relationship Id="rId9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6337D9-3022-3D41-8D8A-BDF2F3B0DD8E}" type="datetimeFigureOut">
              <a:rPr lang="en-US" smtClean="0"/>
              <a:t>12/2/2019</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641018C-6CAF-B84E-B92C-ECB119457FBA}" type="slidenum">
              <a:rPr lang="en-US" smtClean="0"/>
              <a:t>‹#›</a:t>
            </a:fld>
            <a:endParaRPr lang="en-US" dirty="0"/>
          </a:p>
        </p:txBody>
      </p:sp>
    </p:spTree>
    <p:extLst>
      <p:ext uri="{BB962C8B-B14F-4D97-AF65-F5344CB8AC3E}">
        <p14:creationId xmlns:p14="http://schemas.microsoft.com/office/powerpoint/2010/main" val="1937564879"/>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7.0</a:t>
            </a:r>
          </a:p>
          <a:p>
            <a:pPr rtl="0">
              <a:buFontTx/>
              <a:buNone/>
            </a:pPr>
            <a:r>
              <a:rPr lang="x-none" sz="1200" b="0"/>
              <a:t>Capítulo 5: Conceptos de redes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a:t>
            </a:fld>
            <a:endParaRPr/>
          </a:p>
        </p:txBody>
      </p:sp>
    </p:spTree>
    <p:extLst>
      <p:ext uri="{BB962C8B-B14F-4D97-AF65-F5344CB8AC3E}">
        <p14:creationId xmlns:p14="http://schemas.microsoft.com/office/powerpoint/2010/main" val="302554210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10</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65435070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5F7D0146-1035-4865-8A5B-0B1E8578604B}" type="slidenum">
              <a:rPr sz="800" b="0">
                <a:ea typeface="ＭＳ Ｐゴシック" pitchFamily="34" charset="-128"/>
              </a:rPr>
              <a:pPr algn="r"/>
              <a:t>11</a:t>
            </a:fld>
            <a:endParaRPr sz="800" b="0">
              <a:ea typeface="ＭＳ Ｐゴシック" pitchFamily="34" charset="-128"/>
            </a:endParaRPr>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42915732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12</a:t>
            </a:fld>
            <a:endParaRPr lang="en-US" dirty="0"/>
          </a:p>
        </p:txBody>
      </p:sp>
    </p:spTree>
    <p:extLst>
      <p:ext uri="{BB962C8B-B14F-4D97-AF65-F5344CB8AC3E}">
        <p14:creationId xmlns:p14="http://schemas.microsoft.com/office/powerpoint/2010/main" val="1631472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5: Conceptos de redes</a:t>
            </a:r>
          </a:p>
        </p:txBody>
      </p:sp>
      <p:sp>
        <p:nvSpPr>
          <p:cNvPr id="4" name="Slide Number Placeholder 3"/>
          <p:cNvSpPr>
            <a:spLocks noGrp="1"/>
          </p:cNvSpPr>
          <p:nvPr>
            <p:ph type="sldNum" sz="quarter" idx="10"/>
          </p:nvPr>
        </p:nvSpPr>
        <p:spPr/>
        <p:txBody>
          <a:bodyPr/>
          <a:lstStyle/>
          <a:p>
            <a:pPr rtl="0"/>
            <a:fld id="{5641018C-6CAF-B84E-B92C-ECB119457FBA}" type="slidenum">
              <a:rPr/>
              <a:t>13</a:t>
            </a:fld>
            <a:endParaRPr/>
          </a:p>
        </p:txBody>
      </p:sp>
    </p:spTree>
    <p:extLst>
      <p:ext uri="{BB962C8B-B14F-4D97-AF65-F5344CB8AC3E}">
        <p14:creationId xmlns:p14="http://schemas.microsoft.com/office/powerpoint/2010/main" val="1496800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14</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5: Conceptos de redes</a:t>
            </a:r>
          </a:p>
          <a:p>
            <a:endParaRPr lang="en-GB" dirty="0"/>
          </a:p>
        </p:txBody>
      </p:sp>
    </p:spTree>
    <p:extLst>
      <p:ext uri="{BB962C8B-B14F-4D97-AF65-F5344CB8AC3E}">
        <p14:creationId xmlns:p14="http://schemas.microsoft.com/office/powerpoint/2010/main" val="10247521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15</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5: Conceptos de redes</a:t>
            </a:r>
          </a:p>
          <a:p>
            <a:endParaRPr lang="en-GB" dirty="0"/>
          </a:p>
        </p:txBody>
      </p:sp>
    </p:spTree>
    <p:extLst>
      <p:ext uri="{BB962C8B-B14F-4D97-AF65-F5344CB8AC3E}">
        <p14:creationId xmlns:p14="http://schemas.microsoft.com/office/powerpoint/2010/main" val="34725151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 – Conceptos de redes</a:t>
            </a:r>
          </a:p>
          <a:p>
            <a:pPr rtl="0">
              <a:buFontTx/>
              <a:buNone/>
            </a:pPr>
            <a:r>
              <a:rPr lang="x-none" sz="1200" b="0"/>
              <a:t>5.1 – Componentes y tipos de redes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16</a:t>
            </a:fld>
            <a:endParaRPr/>
          </a:p>
        </p:txBody>
      </p:sp>
    </p:spTree>
    <p:extLst>
      <p:ext uri="{BB962C8B-B14F-4D97-AF65-F5344CB8AC3E}">
        <p14:creationId xmlns:p14="http://schemas.microsoft.com/office/powerpoint/2010/main" val="62552962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5.1.1 – Tipos de redes</a:t>
            </a:r>
          </a:p>
          <a:p>
            <a:pPr rtl="0">
              <a:buFontTx/>
              <a:buNone/>
            </a:pPr>
            <a:r>
              <a:rPr lang="x-none" sz="1200" b="0"/>
              <a:t>5.1.1.1 – Iconos de red</a:t>
            </a:r>
          </a:p>
        </p:txBody>
      </p:sp>
    </p:spTree>
    <p:extLst>
      <p:ext uri="{BB962C8B-B14F-4D97-AF65-F5344CB8AC3E}">
        <p14:creationId xmlns:p14="http://schemas.microsoft.com/office/powerpoint/2010/main" val="352519018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5.1.1 – Tipos de redes</a:t>
            </a:r>
          </a:p>
          <a:p>
            <a:pPr rtl="0">
              <a:buFontTx/>
              <a:buNone/>
            </a:pPr>
            <a:r>
              <a:rPr lang="x-none" sz="1200" b="0"/>
              <a:t>5.1.1.2 – Topologías y descripción de red</a:t>
            </a:r>
          </a:p>
          <a:p>
            <a:pPr rtl="0">
              <a:buFontTx/>
              <a:buNone/>
            </a:pPr>
            <a:r>
              <a:rPr lang="x-none" sz="1200" b="0"/>
              <a:t>5.1.1.3 – Verifique su comprensión: Tipos de redes</a:t>
            </a:r>
          </a:p>
          <a:p>
            <a:pPr>
              <a:buFontTx/>
              <a:buNone/>
            </a:pPr>
            <a:endParaRPr lang="en-GB" b="0" dirty="0"/>
          </a:p>
        </p:txBody>
      </p:sp>
    </p:spTree>
    <p:extLst>
      <p:ext uri="{BB962C8B-B14F-4D97-AF65-F5344CB8AC3E}">
        <p14:creationId xmlns:p14="http://schemas.microsoft.com/office/powerpoint/2010/main" val="311770731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19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5.1.1 – Tipos de redes</a:t>
            </a:r>
          </a:p>
          <a:p>
            <a:pPr rtl="0">
              <a:buFontTx/>
              <a:buNone/>
            </a:pPr>
            <a:r>
              <a:rPr lang="x-none" sz="1200" b="0"/>
              <a:t>5.1.1.2 – Topologías y descripción de la red (cont.)</a:t>
            </a:r>
          </a:p>
          <a:p>
            <a:pPr rtl="0">
              <a:buFontTx/>
              <a:buNone/>
            </a:pPr>
            <a:r>
              <a:rPr lang="x-none" sz="1200" b="0"/>
              <a:t>5.1.1.3 – Verifique su comprensión: Tipos de redes</a:t>
            </a:r>
          </a:p>
          <a:p>
            <a:pPr>
              <a:buFontTx/>
              <a:buNone/>
            </a:pPr>
            <a:endParaRPr lang="en-GB" b="0" dirty="0"/>
          </a:p>
        </p:txBody>
      </p:sp>
    </p:spTree>
    <p:extLst>
      <p:ext uri="{BB962C8B-B14F-4D97-AF65-F5344CB8AC3E}">
        <p14:creationId xmlns:p14="http://schemas.microsoft.com/office/powerpoint/2010/main" val="307195104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C839C26-801B-42B6-A101-60F37FE2B0A8}" type="slidenum">
              <a:rPr sz="800" b="0"/>
              <a:pPr algn="r"/>
              <a:t>2</a:t>
            </a:fld>
            <a:endParaRPr sz="800" b="0"/>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86677135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5.1.2 – Tipos de conexión a Internet</a:t>
            </a:r>
          </a:p>
          <a:p>
            <a:pPr rtl="0">
              <a:buFontTx/>
              <a:buNone/>
            </a:pPr>
            <a:r>
              <a:rPr lang="x-none" sz="1200" b="0"/>
              <a:t>5.1.2.1 – Breve historia de las tecnologías de conexión</a:t>
            </a:r>
          </a:p>
          <a:p>
            <a:pPr>
              <a:buFontTx/>
              <a:buNone/>
            </a:pPr>
            <a:endParaRPr lang="en-GB" b="0" dirty="0"/>
          </a:p>
        </p:txBody>
      </p:sp>
    </p:spTree>
    <p:extLst>
      <p:ext uri="{BB962C8B-B14F-4D97-AF65-F5344CB8AC3E}">
        <p14:creationId xmlns:p14="http://schemas.microsoft.com/office/powerpoint/2010/main" val="351430352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5.1.2 – Tipos de conexión a Internet</a:t>
            </a:r>
          </a:p>
          <a:p>
            <a:pPr rtl="0">
              <a:buFontTx/>
              <a:buNone/>
            </a:pPr>
            <a:r>
              <a:rPr lang="x-none" sz="1200" b="0"/>
              <a:t>5.1.2.2 – DSL, cable y fibra óptica</a:t>
            </a:r>
          </a:p>
          <a:p>
            <a:pPr>
              <a:buFontTx/>
              <a:buNone/>
            </a:pPr>
            <a:endParaRPr lang="en-GB" b="0" dirty="0"/>
          </a:p>
        </p:txBody>
      </p:sp>
    </p:spTree>
    <p:extLst>
      <p:ext uri="{BB962C8B-B14F-4D97-AF65-F5344CB8AC3E}">
        <p14:creationId xmlns:p14="http://schemas.microsoft.com/office/powerpoint/2010/main" val="37565777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5.1.2 – Tipos de conexión a Internet</a:t>
            </a:r>
          </a:p>
          <a:p>
            <a:pPr rtl="0">
              <a:buFontTx/>
              <a:buNone/>
            </a:pPr>
            <a:r>
              <a:rPr lang="x-none" sz="1200" b="0"/>
              <a:t>5.1.2.3 – Servicio de Internet inalámbrica de línea de vista</a:t>
            </a:r>
          </a:p>
          <a:p>
            <a:pPr>
              <a:buFontTx/>
              <a:buNone/>
            </a:pPr>
            <a:endParaRPr lang="en-GB" b="0" dirty="0"/>
          </a:p>
        </p:txBody>
      </p:sp>
    </p:spTree>
    <p:extLst>
      <p:ext uri="{BB962C8B-B14F-4D97-AF65-F5344CB8AC3E}">
        <p14:creationId xmlns:p14="http://schemas.microsoft.com/office/powerpoint/2010/main" val="4335185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5.1.2 – Tipos de conexión a Internet</a:t>
            </a:r>
          </a:p>
          <a:p>
            <a:pPr rtl="0">
              <a:buFontTx/>
              <a:buNone/>
            </a:pPr>
            <a:r>
              <a:rPr lang="x-none" sz="1200" b="0"/>
              <a:t>5.1.2.4 – Satélite</a:t>
            </a:r>
          </a:p>
          <a:p>
            <a:pPr>
              <a:buFontTx/>
              <a:buNone/>
            </a:pPr>
            <a:endParaRPr lang="en-GB" b="0" dirty="0"/>
          </a:p>
        </p:txBody>
      </p:sp>
    </p:spTree>
    <p:extLst>
      <p:ext uri="{BB962C8B-B14F-4D97-AF65-F5344CB8AC3E}">
        <p14:creationId xmlns:p14="http://schemas.microsoft.com/office/powerpoint/2010/main" val="410392878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5.1.2 – Tipos de conexión a Internet</a:t>
            </a:r>
          </a:p>
          <a:p>
            <a:pPr rtl="0">
              <a:buFontTx/>
              <a:buNone/>
            </a:pPr>
            <a:r>
              <a:rPr lang="x-none" sz="1200" b="0"/>
              <a:t>5.1.2.5: Celular</a:t>
            </a:r>
          </a:p>
          <a:p>
            <a:pPr>
              <a:buFontTx/>
              <a:buNone/>
            </a:pPr>
            <a:endParaRPr lang="en-GB" b="0" dirty="0"/>
          </a:p>
        </p:txBody>
      </p:sp>
    </p:spTree>
    <p:extLst>
      <p:ext uri="{BB962C8B-B14F-4D97-AF65-F5344CB8AC3E}">
        <p14:creationId xmlns:p14="http://schemas.microsoft.com/office/powerpoint/2010/main" val="6425550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5.1 – Componentes y tipos de redes</a:t>
            </a:r>
          </a:p>
          <a:p>
            <a:pPr rtl="0">
              <a:buFontTx/>
              <a:buNone/>
            </a:pPr>
            <a:r>
              <a:rPr lang="x-none" sz="1200" b="0"/>
              <a:t>5.1.2 – Tipos de conexión a Internet</a:t>
            </a:r>
          </a:p>
          <a:p>
            <a:pPr rtl="0">
              <a:buFontTx/>
              <a:buNone/>
            </a:pPr>
            <a:r>
              <a:rPr lang="x-none" sz="1200" b="0"/>
              <a:t>5.1.2.6 – Zona Wi-Fi portátil</a:t>
            </a:r>
            <a:r>
              <a:rPr lang="x-none" sz="1200" b="0" baseline="0"/>
              <a:t> y anclaje a red</a:t>
            </a:r>
          </a:p>
          <a:p>
            <a:pPr rtl="0">
              <a:buFontTx/>
              <a:buNone/>
            </a:pPr>
            <a:r>
              <a:rPr lang="x-none" sz="1200" b="0" baseline="0"/>
              <a:t>5.1.2.7 – Verifique su comprensión: Tipos de conexión a Internet</a:t>
            </a:r>
          </a:p>
          <a:p>
            <a:pPr>
              <a:buFontTx/>
              <a:buNone/>
            </a:pPr>
            <a:endParaRPr lang="en-GB" b="0" dirty="0"/>
          </a:p>
        </p:txBody>
      </p:sp>
    </p:spTree>
    <p:extLst>
      <p:ext uri="{BB962C8B-B14F-4D97-AF65-F5344CB8AC3E}">
        <p14:creationId xmlns:p14="http://schemas.microsoft.com/office/powerpoint/2010/main" val="45447028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 – Conceptos de redes</a:t>
            </a:r>
          </a:p>
          <a:p>
            <a:pPr rtl="0">
              <a:buFontTx/>
              <a:buNone/>
            </a:pPr>
            <a:r>
              <a:rPr lang="x-none" sz="1200" b="0"/>
              <a:t>5.2 – Protocolos, estándares y servicios de red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26</a:t>
            </a:fld>
            <a:endParaRPr/>
          </a:p>
        </p:txBody>
      </p:sp>
    </p:spTree>
    <p:extLst>
      <p:ext uri="{BB962C8B-B14F-4D97-AF65-F5344CB8AC3E}">
        <p14:creationId xmlns:p14="http://schemas.microsoft.com/office/powerpoint/2010/main" val="129793261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5.2.1 – Protocolos de la capa de transporte</a:t>
            </a:r>
          </a:p>
          <a:p>
            <a:pPr rtl="0">
              <a:buFontTx/>
              <a:buNone/>
            </a:pPr>
            <a:r>
              <a:rPr lang="x-none" sz="1200" b="0"/>
              <a:t>5.2.1.1 – Explicación en video: Protocolos de capa</a:t>
            </a:r>
            <a:r>
              <a:rPr lang="x-none" sz="1200" b="0" baseline="0"/>
              <a:t> de transporte</a:t>
            </a:r>
          </a:p>
          <a:p>
            <a:pPr rtl="0">
              <a:buFontTx/>
              <a:buNone/>
            </a:pPr>
            <a:r>
              <a:rPr lang="x-none" sz="1200" b="0" baseline="0"/>
              <a:t>5.2.1.2 – Actividad: Protocolos de capa de transporte</a:t>
            </a:r>
          </a:p>
        </p:txBody>
      </p:sp>
    </p:spTree>
    <p:extLst>
      <p:ext uri="{BB962C8B-B14F-4D97-AF65-F5344CB8AC3E}">
        <p14:creationId xmlns:p14="http://schemas.microsoft.com/office/powerpoint/2010/main" val="35188993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5.2.1 – Protocolos de la capa de transporte</a:t>
            </a:r>
          </a:p>
          <a:p>
            <a:pPr rtl="0">
              <a:buFontTx/>
              <a:buNone/>
            </a:pPr>
            <a:r>
              <a:rPr lang="x-none" sz="1200" b="0"/>
              <a:t>5.2.1.3 – El modelo TCP/IP</a:t>
            </a:r>
          </a:p>
        </p:txBody>
      </p:sp>
    </p:spTree>
    <p:extLst>
      <p:ext uri="{BB962C8B-B14F-4D97-AF65-F5344CB8AC3E}">
        <p14:creationId xmlns:p14="http://schemas.microsoft.com/office/powerpoint/2010/main" val="27557299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29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5.2.1 – Protocolos de capa de transporte</a:t>
            </a:r>
          </a:p>
          <a:p>
            <a:pPr rtl="0">
              <a:buFontTx/>
              <a:buNone/>
            </a:pPr>
            <a:r>
              <a:rPr lang="x-none" sz="1200" b="0"/>
              <a:t>5.2.1.4 – TCP</a:t>
            </a:r>
          </a:p>
        </p:txBody>
      </p:sp>
    </p:spTree>
    <p:extLst>
      <p:ext uri="{BB962C8B-B14F-4D97-AF65-F5344CB8AC3E}">
        <p14:creationId xmlns:p14="http://schemas.microsoft.com/office/powerpoint/2010/main" val="27085323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b="0"/>
              <a:t>Cisco Networking Academy Program</a:t>
            </a:r>
          </a:p>
          <a:p>
            <a:pPr rtl="0">
              <a:buFontTx/>
              <a:buNone/>
            </a:pPr>
            <a:r>
              <a:rPr lang="x-none" b="0" baseline="0"/>
              <a:t>IT Essentials v7.0</a:t>
            </a:r>
          </a:p>
          <a:p>
            <a:pPr rtl="0">
              <a:buFontTx/>
              <a:buNone/>
            </a:pPr>
            <a:r>
              <a:rPr lang="x-none" sz="1200" b="0"/>
              <a:t>Capítulo 5: Conceptos de redes</a:t>
            </a:r>
          </a:p>
        </p:txBody>
      </p:sp>
      <p:sp>
        <p:nvSpPr>
          <p:cNvPr id="4" name="Slide Number Placeholder 3"/>
          <p:cNvSpPr>
            <a:spLocks noGrp="1"/>
          </p:cNvSpPr>
          <p:nvPr>
            <p:ph type="sldNum" sz="quarter" idx="10"/>
          </p:nvPr>
        </p:nvSpPr>
        <p:spPr/>
        <p:txBody>
          <a:bodyPr/>
          <a:lstStyle/>
          <a:p>
            <a:pPr rtl="0"/>
            <a:fld id="{5641018C-6CAF-B84E-B92C-ECB119457FBA}" type="slidenum">
              <a:rPr/>
              <a:t>3</a:t>
            </a:fld>
            <a:endParaRPr/>
          </a:p>
        </p:txBody>
      </p:sp>
    </p:spTree>
    <p:extLst>
      <p:ext uri="{BB962C8B-B14F-4D97-AF65-F5344CB8AC3E}">
        <p14:creationId xmlns:p14="http://schemas.microsoft.com/office/powerpoint/2010/main" val="41503246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5.2.1 – Protocolos de capa de transporte</a:t>
            </a:r>
          </a:p>
          <a:p>
            <a:pPr rtl="0">
              <a:buFontTx/>
              <a:buNone/>
            </a:pPr>
            <a:r>
              <a:rPr lang="x-none" sz="1200" b="0"/>
              <a:t>5.2.1.5 – UDP</a:t>
            </a:r>
          </a:p>
          <a:p>
            <a:pPr rtl="0">
              <a:buFontTx/>
              <a:buNone/>
            </a:pPr>
            <a:r>
              <a:rPr lang="x-none" sz="1200" b="0" baseline="0"/>
              <a:t>5.2.1.6 – Verifique su comprensión: Protocolos de capa de transporte</a:t>
            </a:r>
          </a:p>
        </p:txBody>
      </p:sp>
    </p:spTree>
    <p:extLst>
      <p:ext uri="{BB962C8B-B14F-4D97-AF65-F5344CB8AC3E}">
        <p14:creationId xmlns:p14="http://schemas.microsoft.com/office/powerpoint/2010/main" val="272737436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5.2.2 – Números de puerto de la aplicación</a:t>
            </a:r>
          </a:p>
          <a:p>
            <a:pPr rtl="0">
              <a:buFontTx/>
              <a:buNone/>
            </a:pPr>
            <a:r>
              <a:rPr lang="x-none" sz="1200" b="0"/>
              <a:t>5.2.2.1 – Explicación en video: Números de puerto de aplicación</a:t>
            </a:r>
          </a:p>
        </p:txBody>
      </p:sp>
    </p:spTree>
    <p:extLst>
      <p:ext uri="{BB962C8B-B14F-4D97-AF65-F5344CB8AC3E}">
        <p14:creationId xmlns:p14="http://schemas.microsoft.com/office/powerpoint/2010/main" val="258044764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5.2.2 – Números de puerto de la aplicación</a:t>
            </a:r>
          </a:p>
          <a:p>
            <a:pPr rtl="0">
              <a:buFontTx/>
              <a:buNone/>
            </a:pPr>
            <a:r>
              <a:rPr lang="x-none" sz="1200" b="0"/>
              <a:t>5.2.2.2 – Clasificación de números de puerto de la aplicación</a:t>
            </a:r>
          </a:p>
        </p:txBody>
      </p:sp>
    </p:spTree>
    <p:extLst>
      <p:ext uri="{BB962C8B-B14F-4D97-AF65-F5344CB8AC3E}">
        <p14:creationId xmlns:p14="http://schemas.microsoft.com/office/powerpoint/2010/main" val="148838082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5.2.2 – Números de puerto de la aplicación</a:t>
            </a:r>
          </a:p>
          <a:p>
            <a:pPr rtl="0">
              <a:buFontTx/>
              <a:buNone/>
            </a:pPr>
            <a:r>
              <a:rPr lang="x-none" sz="1200" b="0"/>
              <a:t>5.2.2.2 – Clasificación de números de puerto de la aplicación (cont.)</a:t>
            </a:r>
          </a:p>
          <a:p>
            <a:pPr rtl="0">
              <a:buFontTx/>
              <a:buNone/>
            </a:pPr>
            <a:r>
              <a:rPr lang="x-none" sz="1200" b="0" baseline="0"/>
              <a:t>5.2.2.3 – Verifique su comprensión: Números de puerto de la aplicación</a:t>
            </a:r>
          </a:p>
        </p:txBody>
      </p:sp>
    </p:spTree>
    <p:extLst>
      <p:ext uri="{BB962C8B-B14F-4D97-AF65-F5344CB8AC3E}">
        <p14:creationId xmlns:p14="http://schemas.microsoft.com/office/powerpoint/2010/main" val="156361033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5.2.3 – Protocolos inalámbricos</a:t>
            </a:r>
          </a:p>
          <a:p>
            <a:pPr rtl="0">
              <a:buFontTx/>
              <a:buNone/>
            </a:pPr>
            <a:r>
              <a:rPr lang="x-none" sz="1200" b="0"/>
              <a:t>5.2.3.1 – Protocolos de WLAN</a:t>
            </a:r>
          </a:p>
        </p:txBody>
      </p:sp>
    </p:spTree>
    <p:extLst>
      <p:ext uri="{BB962C8B-B14F-4D97-AF65-F5344CB8AC3E}">
        <p14:creationId xmlns:p14="http://schemas.microsoft.com/office/powerpoint/2010/main" val="248579033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5.2.3 – Protocolos inalámbricos</a:t>
            </a:r>
          </a:p>
          <a:p>
            <a:pPr rtl="0">
              <a:buFontTx/>
              <a:buNone/>
            </a:pPr>
            <a:r>
              <a:rPr lang="x-none" sz="1200" b="0"/>
              <a:t>5.2.3.2 – Bluetooth, NFC y RFID</a:t>
            </a:r>
          </a:p>
        </p:txBody>
      </p:sp>
    </p:spTree>
    <p:extLst>
      <p:ext uri="{BB962C8B-B14F-4D97-AF65-F5344CB8AC3E}">
        <p14:creationId xmlns:p14="http://schemas.microsoft.com/office/powerpoint/2010/main" val="343695404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5.2.3 – Protocolos inalámbricos</a:t>
            </a:r>
          </a:p>
          <a:p>
            <a:pPr rtl="0">
              <a:buFontTx/>
              <a:buNone/>
            </a:pPr>
            <a:r>
              <a:rPr lang="x-none" sz="1200" b="0"/>
              <a:t>5.2.3.3 – ZigBee y Z-Wave</a:t>
            </a:r>
          </a:p>
        </p:txBody>
      </p:sp>
    </p:spTree>
    <p:extLst>
      <p:ext uri="{BB962C8B-B14F-4D97-AF65-F5344CB8AC3E}">
        <p14:creationId xmlns:p14="http://schemas.microsoft.com/office/powerpoint/2010/main" val="249156945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5.2 – Protocolos, estándares y servicios de red</a:t>
            </a:r>
          </a:p>
          <a:p>
            <a:pPr rtl="0">
              <a:buFontTx/>
              <a:buNone/>
            </a:pPr>
            <a:r>
              <a:rPr lang="x-none" sz="1200" b="0"/>
              <a:t>5.2.3 – Protocolos inalámbricos</a:t>
            </a:r>
          </a:p>
          <a:p>
            <a:pPr rtl="0">
              <a:buFontTx/>
              <a:buNone/>
            </a:pPr>
            <a:r>
              <a:rPr lang="x-none" sz="1200" b="0"/>
              <a:t>5.2.3.4 – Generaciones de redes celulares</a:t>
            </a:r>
          </a:p>
          <a:p>
            <a:pPr rtl="0">
              <a:buFontTx/>
              <a:buNone/>
            </a:pPr>
            <a:r>
              <a:rPr lang="x-none" sz="1200" b="0"/>
              <a:t>5.2.3.5 – Verifique su comprensión: Protocolos inalámbricos</a:t>
            </a:r>
          </a:p>
          <a:p>
            <a:endParaRPr lang="en-US" dirty="0"/>
          </a:p>
        </p:txBody>
      </p:sp>
      <p:sp>
        <p:nvSpPr>
          <p:cNvPr id="4" name="Slide Number Placeholder 3"/>
          <p:cNvSpPr>
            <a:spLocks noGrp="1"/>
          </p:cNvSpPr>
          <p:nvPr>
            <p:ph type="sldNum" sz="quarter" idx="5"/>
          </p:nvPr>
        </p:nvSpPr>
        <p:spPr/>
        <p:txBody>
          <a:bodyPr/>
          <a:lstStyle/>
          <a:p>
            <a:pPr rtl="0"/>
            <a:fld id="{5641018C-6CAF-B84E-B92C-ECB119457FBA}" type="slidenum">
              <a:rPr/>
              <a:t>37</a:t>
            </a:fld>
            <a:endParaRPr/>
          </a:p>
        </p:txBody>
      </p:sp>
    </p:spTree>
    <p:extLst>
      <p:ext uri="{BB962C8B-B14F-4D97-AF65-F5344CB8AC3E}">
        <p14:creationId xmlns:p14="http://schemas.microsoft.com/office/powerpoint/2010/main" val="156040951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5.2.4.1 – Explicación en video: Servicios de red</a:t>
            </a:r>
          </a:p>
        </p:txBody>
      </p:sp>
    </p:spTree>
    <p:extLst>
      <p:ext uri="{BB962C8B-B14F-4D97-AF65-F5344CB8AC3E}">
        <p14:creationId xmlns:p14="http://schemas.microsoft.com/office/powerpoint/2010/main" val="229722053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39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5.2.4.2 – Roles de cliente y servidor</a:t>
            </a:r>
          </a:p>
        </p:txBody>
      </p:sp>
    </p:spTree>
    <p:extLst>
      <p:ext uri="{BB962C8B-B14F-4D97-AF65-F5344CB8AC3E}">
        <p14:creationId xmlns:p14="http://schemas.microsoft.com/office/powerpoint/2010/main" val="26445349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4</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400274461"/>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5.2.4.3 – Servidor DHCP</a:t>
            </a:r>
          </a:p>
        </p:txBody>
      </p:sp>
    </p:spTree>
    <p:extLst>
      <p:ext uri="{BB962C8B-B14F-4D97-AF65-F5344CB8AC3E}">
        <p14:creationId xmlns:p14="http://schemas.microsoft.com/office/powerpoint/2010/main" val="383223232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5.2.4.4 – Servidor DNS</a:t>
            </a:r>
          </a:p>
        </p:txBody>
      </p:sp>
    </p:spTree>
    <p:extLst>
      <p:ext uri="{BB962C8B-B14F-4D97-AF65-F5344CB8AC3E}">
        <p14:creationId xmlns:p14="http://schemas.microsoft.com/office/powerpoint/2010/main" val="25083662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5.2.4.5 – Servidor de impresión</a:t>
            </a:r>
          </a:p>
        </p:txBody>
      </p:sp>
    </p:spTree>
    <p:extLst>
      <p:ext uri="{BB962C8B-B14F-4D97-AF65-F5344CB8AC3E}">
        <p14:creationId xmlns:p14="http://schemas.microsoft.com/office/powerpoint/2010/main" val="352328291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5.2.4.6 – Servidor de archivos</a:t>
            </a:r>
          </a:p>
        </p:txBody>
      </p:sp>
    </p:spTree>
    <p:extLst>
      <p:ext uri="{BB962C8B-B14F-4D97-AF65-F5344CB8AC3E}">
        <p14:creationId xmlns:p14="http://schemas.microsoft.com/office/powerpoint/2010/main" val="972822951"/>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5.2.4.7 – Servidor web</a:t>
            </a:r>
          </a:p>
        </p:txBody>
      </p:sp>
    </p:spTree>
    <p:extLst>
      <p:ext uri="{BB962C8B-B14F-4D97-AF65-F5344CB8AC3E}">
        <p14:creationId xmlns:p14="http://schemas.microsoft.com/office/powerpoint/2010/main" val="2730500683"/>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5.2.4.8 – Servidor de correo</a:t>
            </a:r>
          </a:p>
        </p:txBody>
      </p:sp>
    </p:spTree>
    <p:extLst>
      <p:ext uri="{BB962C8B-B14F-4D97-AF65-F5344CB8AC3E}">
        <p14:creationId xmlns:p14="http://schemas.microsoft.com/office/powerpoint/2010/main" val="297937760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5.2.4.9 – Servidor proxy</a:t>
            </a:r>
          </a:p>
        </p:txBody>
      </p:sp>
    </p:spTree>
    <p:extLst>
      <p:ext uri="{BB962C8B-B14F-4D97-AF65-F5344CB8AC3E}">
        <p14:creationId xmlns:p14="http://schemas.microsoft.com/office/powerpoint/2010/main" val="3806976317"/>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5.2.4.10 – Servidor de autenticación</a:t>
            </a:r>
          </a:p>
        </p:txBody>
      </p:sp>
    </p:spTree>
    <p:extLst>
      <p:ext uri="{BB962C8B-B14F-4D97-AF65-F5344CB8AC3E}">
        <p14:creationId xmlns:p14="http://schemas.microsoft.com/office/powerpoint/2010/main" val="985255539"/>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48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5.2 – Protocolos, estándares y servicios de red</a:t>
            </a:r>
          </a:p>
          <a:p>
            <a:pPr rtl="0">
              <a:buFontTx/>
              <a:buNone/>
            </a:pPr>
            <a:r>
              <a:rPr lang="x-none" sz="1200" b="0"/>
              <a:t>5.2.4 – Servicios de red</a:t>
            </a:r>
          </a:p>
          <a:p>
            <a:pPr rtl="0">
              <a:buFontTx/>
              <a:buNone/>
            </a:pPr>
            <a:r>
              <a:rPr lang="x-none" sz="1200" b="0"/>
              <a:t>5.2.4.11 – Servidor</a:t>
            </a:r>
            <a:r>
              <a:rPr lang="x-none" sz="1200" b="0" baseline="0"/>
              <a:t> </a:t>
            </a:r>
            <a:r>
              <a:rPr lang="x-none" sz="1200" b="0"/>
              <a:t>de syslog</a:t>
            </a:r>
          </a:p>
          <a:p>
            <a:pPr rtl="0">
              <a:buFontTx/>
              <a:buNone/>
            </a:pPr>
            <a:r>
              <a:rPr lang="x-none" sz="1200" b="0" baseline="0"/>
              <a:t>5.2.4.12 – Verifique su comprensión: Servicios de red</a:t>
            </a:r>
          </a:p>
        </p:txBody>
      </p:sp>
    </p:spTree>
    <p:extLst>
      <p:ext uri="{BB962C8B-B14F-4D97-AF65-F5344CB8AC3E}">
        <p14:creationId xmlns:p14="http://schemas.microsoft.com/office/powerpoint/2010/main" val="48130138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 – Conceptos de redes</a:t>
            </a:r>
          </a:p>
          <a:p>
            <a:pPr rtl="0">
              <a:buFontTx/>
              <a:buNone/>
            </a:pPr>
            <a:r>
              <a:rPr lang="x-none" sz="1200" b="0"/>
              <a:t>5.3 – Dispositivos de red básicos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49</a:t>
            </a:fld>
            <a:endParaRPr/>
          </a:p>
        </p:txBody>
      </p:sp>
    </p:spTree>
    <p:extLst>
      <p:ext uri="{BB962C8B-B14F-4D97-AF65-F5344CB8AC3E}">
        <p14:creationId xmlns:p14="http://schemas.microsoft.com/office/powerpoint/2010/main" val="16331362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5</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68745380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5.3.1 – Dispositivos de red básicos</a:t>
            </a:r>
          </a:p>
          <a:p>
            <a:pPr rtl="0">
              <a:buFontTx/>
              <a:buNone/>
            </a:pPr>
            <a:r>
              <a:rPr lang="x-none" sz="1200" b="0"/>
              <a:t>5.3.1.1 – Explicación en video: Dispositivos de red básicos</a:t>
            </a:r>
          </a:p>
        </p:txBody>
      </p:sp>
    </p:spTree>
    <p:extLst>
      <p:ext uri="{BB962C8B-B14F-4D97-AF65-F5344CB8AC3E}">
        <p14:creationId xmlns:p14="http://schemas.microsoft.com/office/powerpoint/2010/main" val="2243332260"/>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5.3 – Dispositivos de red</a:t>
            </a:r>
          </a:p>
          <a:p>
            <a:pPr rtl="0">
              <a:buFontTx/>
              <a:buNone/>
            </a:pPr>
            <a:r>
              <a:rPr lang="x-none" sz="1200" b="0"/>
              <a:t>5.3.1 – Dispositivos de red básicos</a:t>
            </a:r>
          </a:p>
          <a:p>
            <a:pPr rtl="0">
              <a:buFontTx/>
              <a:buNone/>
            </a:pPr>
            <a:r>
              <a:rPr lang="x-none" sz="1200" b="0"/>
              <a:t>5.3.1.2 – Tarjeta de interfaz de red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51</a:t>
            </a:fld>
            <a:endParaRPr/>
          </a:p>
        </p:txBody>
      </p:sp>
    </p:spTree>
    <p:extLst>
      <p:ext uri="{BB962C8B-B14F-4D97-AF65-F5344CB8AC3E}">
        <p14:creationId xmlns:p14="http://schemas.microsoft.com/office/powerpoint/2010/main" val="42378228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5.3 – Dispositivos de red</a:t>
            </a:r>
          </a:p>
          <a:p>
            <a:pPr rtl="0">
              <a:buFontTx/>
              <a:buNone/>
            </a:pPr>
            <a:r>
              <a:rPr lang="x-none" sz="1200" b="0"/>
              <a:t>5.3.1 – Dispositivos de red básicos</a:t>
            </a:r>
          </a:p>
          <a:p>
            <a:pPr rtl="0">
              <a:buFontTx/>
              <a:buNone/>
            </a:pPr>
            <a:r>
              <a:rPr lang="x-none" sz="1200" b="0"/>
              <a:t>5.3.1.3 – Repetidores, puentes y concentradores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52</a:t>
            </a:fld>
            <a:endParaRPr/>
          </a:p>
        </p:txBody>
      </p:sp>
    </p:spTree>
    <p:extLst>
      <p:ext uri="{BB962C8B-B14F-4D97-AF65-F5344CB8AC3E}">
        <p14:creationId xmlns:p14="http://schemas.microsoft.com/office/powerpoint/2010/main" val="210683452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5.3 – Dispositivos de red</a:t>
            </a:r>
          </a:p>
          <a:p>
            <a:pPr rtl="0">
              <a:buFontTx/>
              <a:buNone/>
            </a:pPr>
            <a:r>
              <a:rPr lang="x-none" sz="1200" b="0"/>
              <a:t>5.3.1 – Dispositivos de red básicos</a:t>
            </a:r>
          </a:p>
          <a:p>
            <a:pPr rtl="0">
              <a:buFontTx/>
              <a:buNone/>
            </a:pPr>
            <a:r>
              <a:rPr lang="x-none" sz="1200" b="0"/>
              <a:t>5.3.1.4 – Switches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53</a:t>
            </a:fld>
            <a:endParaRPr/>
          </a:p>
        </p:txBody>
      </p:sp>
    </p:spTree>
    <p:extLst>
      <p:ext uri="{BB962C8B-B14F-4D97-AF65-F5344CB8AC3E}">
        <p14:creationId xmlns:p14="http://schemas.microsoft.com/office/powerpoint/2010/main" val="160779250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5.3 – Dispositivos de red</a:t>
            </a:r>
          </a:p>
          <a:p>
            <a:pPr rtl="0">
              <a:buFontTx/>
              <a:buNone/>
            </a:pPr>
            <a:r>
              <a:rPr lang="x-none" sz="1200" b="0"/>
              <a:t>5.3.1 – Dispositivos de red básicos</a:t>
            </a:r>
          </a:p>
          <a:p>
            <a:pPr rtl="0">
              <a:buFontTx/>
              <a:buNone/>
            </a:pPr>
            <a:r>
              <a:rPr lang="x-none" sz="1200" b="0"/>
              <a:t>5.3.1.5 – Puntos de acceso inalámbricos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54</a:t>
            </a:fld>
            <a:endParaRPr/>
          </a:p>
        </p:txBody>
      </p:sp>
    </p:spTree>
    <p:extLst>
      <p:ext uri="{BB962C8B-B14F-4D97-AF65-F5344CB8AC3E}">
        <p14:creationId xmlns:p14="http://schemas.microsoft.com/office/powerpoint/2010/main" val="136932013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5.3 – Dispositivos de red</a:t>
            </a:r>
          </a:p>
          <a:p>
            <a:pPr rtl="0">
              <a:buFontTx/>
              <a:buNone/>
            </a:pPr>
            <a:r>
              <a:rPr lang="x-none" sz="1200" b="0"/>
              <a:t>5.3.1 – Dispositivos de red básicos</a:t>
            </a:r>
          </a:p>
          <a:p>
            <a:pPr rtl="0">
              <a:buFontTx/>
              <a:buNone/>
            </a:pPr>
            <a:r>
              <a:rPr lang="x-none" sz="1200" b="0"/>
              <a:t>5.3.1.6 – Routers</a:t>
            </a:r>
          </a:p>
          <a:p>
            <a:pPr rtl="0">
              <a:buFontTx/>
              <a:buNone/>
            </a:pPr>
            <a:r>
              <a:rPr lang="x-none" sz="1200" b="0" baseline="0"/>
              <a:t>5.3.1.7 – Verifique su comprensión: Dispositivos de red tradicionales</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55</a:t>
            </a:fld>
            <a:endParaRPr/>
          </a:p>
        </p:txBody>
      </p:sp>
    </p:spTree>
    <p:extLst>
      <p:ext uri="{BB962C8B-B14F-4D97-AF65-F5344CB8AC3E}">
        <p14:creationId xmlns:p14="http://schemas.microsoft.com/office/powerpoint/2010/main" val="350092655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5.3.2 – Dispositivos de seguridad</a:t>
            </a:r>
          </a:p>
          <a:p>
            <a:pPr rtl="0">
              <a:buFontTx/>
              <a:buNone/>
            </a:pPr>
            <a:r>
              <a:rPr lang="x-none" sz="1200" b="0"/>
              <a:t>5.3.2.1 – Explicación en video: Dispositivos de seguridad</a:t>
            </a:r>
          </a:p>
        </p:txBody>
      </p:sp>
    </p:spTree>
    <p:extLst>
      <p:ext uri="{BB962C8B-B14F-4D97-AF65-F5344CB8AC3E}">
        <p14:creationId xmlns:p14="http://schemas.microsoft.com/office/powerpoint/2010/main" val="2258360214"/>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5.3.2 – Dispositivos de seguridad</a:t>
            </a:r>
          </a:p>
          <a:p>
            <a:pPr rtl="0">
              <a:buFontTx/>
              <a:buNone/>
            </a:pPr>
            <a:r>
              <a:rPr lang="x-none" sz="1200" b="0"/>
              <a:t>5.3.2.2 – Firewalls</a:t>
            </a:r>
          </a:p>
        </p:txBody>
      </p:sp>
    </p:spTree>
    <p:extLst>
      <p:ext uri="{BB962C8B-B14F-4D97-AF65-F5344CB8AC3E}">
        <p14:creationId xmlns:p14="http://schemas.microsoft.com/office/powerpoint/2010/main" val="40353856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5.3.2 – Dispositivos de seguridad</a:t>
            </a:r>
          </a:p>
          <a:p>
            <a:pPr rtl="0">
              <a:buFontTx/>
              <a:buNone/>
            </a:pPr>
            <a:r>
              <a:rPr lang="x-none" sz="1200" b="0"/>
              <a:t>5.3.2.3 – IDS e IPS</a:t>
            </a:r>
          </a:p>
        </p:txBody>
      </p:sp>
    </p:spTree>
    <p:extLst>
      <p:ext uri="{BB962C8B-B14F-4D97-AF65-F5344CB8AC3E}">
        <p14:creationId xmlns:p14="http://schemas.microsoft.com/office/powerpoint/2010/main" val="1212116191"/>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59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5.3.2 – Dispositivos de seguridad</a:t>
            </a:r>
          </a:p>
          <a:p>
            <a:pPr rtl="0">
              <a:buFontTx/>
              <a:buNone/>
            </a:pPr>
            <a:r>
              <a:rPr lang="x-none" sz="1200" b="0"/>
              <a:t>5.3.2.4 – UTM</a:t>
            </a:r>
          </a:p>
        </p:txBody>
      </p:sp>
    </p:spTree>
    <p:extLst>
      <p:ext uri="{BB962C8B-B14F-4D97-AF65-F5344CB8AC3E}">
        <p14:creationId xmlns:p14="http://schemas.microsoft.com/office/powerpoint/2010/main" val="2321747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0A313ED8-785B-4D16-9B17-4143385249B9}" type="slidenum">
              <a:rPr sz="800" b="0"/>
              <a:pPr algn="r"/>
              <a:t>6</a:t>
            </a:fld>
            <a:endParaRPr sz="800" b="0"/>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049675615"/>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5.3.2 – Dispositivos de seguridad</a:t>
            </a:r>
          </a:p>
          <a:p>
            <a:pPr rtl="0">
              <a:buFontTx/>
              <a:buNone/>
            </a:pPr>
            <a:r>
              <a:rPr lang="x-none" sz="1200" b="0"/>
              <a:t>5.3.2.5 – Servidor de administración de terminales</a:t>
            </a:r>
          </a:p>
          <a:p>
            <a:pPr rtl="0">
              <a:buFontTx/>
              <a:buNone/>
            </a:pPr>
            <a:r>
              <a:rPr lang="x-none" sz="1200" b="0" baseline="0"/>
              <a:t>5.3.2.6 – Verifique su comprensión: Dispositivos de seguridad</a:t>
            </a:r>
          </a:p>
        </p:txBody>
      </p:sp>
    </p:spTree>
    <p:extLst>
      <p:ext uri="{BB962C8B-B14F-4D97-AF65-F5344CB8AC3E}">
        <p14:creationId xmlns:p14="http://schemas.microsoft.com/office/powerpoint/2010/main" val="3692738355"/>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5.3.3 – Otros dispositivos de red</a:t>
            </a:r>
          </a:p>
          <a:p>
            <a:pPr rtl="0">
              <a:buFontTx/>
              <a:buNone/>
            </a:pPr>
            <a:r>
              <a:rPr lang="x-none" sz="1200" b="0"/>
              <a:t>5.3.3.1 – Sistemas antiguos e integrados</a:t>
            </a:r>
          </a:p>
        </p:txBody>
      </p:sp>
    </p:spTree>
    <p:extLst>
      <p:ext uri="{BB962C8B-B14F-4D97-AF65-F5344CB8AC3E}">
        <p14:creationId xmlns:p14="http://schemas.microsoft.com/office/powerpoint/2010/main" val="1522986711"/>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5.3.3 – Otros dispositivos de red</a:t>
            </a:r>
          </a:p>
          <a:p>
            <a:pPr rtl="0">
              <a:buFontTx/>
              <a:buNone/>
            </a:pPr>
            <a:r>
              <a:rPr lang="x-none" sz="1200" b="0"/>
              <a:t>5.3.3.2 – Panel de conexiones</a:t>
            </a:r>
          </a:p>
        </p:txBody>
      </p:sp>
    </p:spTree>
    <p:extLst>
      <p:ext uri="{BB962C8B-B14F-4D97-AF65-F5344CB8AC3E}">
        <p14:creationId xmlns:p14="http://schemas.microsoft.com/office/powerpoint/2010/main" val="883677382"/>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5.3.3 – Otros dispositivos de red</a:t>
            </a:r>
          </a:p>
          <a:p>
            <a:pPr rtl="0">
              <a:buFontTx/>
              <a:buNone/>
            </a:pPr>
            <a:r>
              <a:rPr lang="x-none" sz="1200" b="0"/>
              <a:t>5.3.3.3 – Alimentación por Ethernet y Ethernet por alimentación</a:t>
            </a:r>
          </a:p>
        </p:txBody>
      </p:sp>
    </p:spTree>
    <p:extLst>
      <p:ext uri="{BB962C8B-B14F-4D97-AF65-F5344CB8AC3E}">
        <p14:creationId xmlns:p14="http://schemas.microsoft.com/office/powerpoint/2010/main" val="3354335857"/>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5.3 – Dispositivos de red</a:t>
            </a:r>
          </a:p>
          <a:p>
            <a:pPr rtl="0">
              <a:buFontTx/>
              <a:buNone/>
            </a:pPr>
            <a:r>
              <a:rPr lang="x-none" sz="1200" b="0"/>
              <a:t>5.3.3 – Otros dispositivos de red</a:t>
            </a:r>
          </a:p>
          <a:p>
            <a:pPr rtl="0">
              <a:buFontTx/>
              <a:buNone/>
            </a:pPr>
            <a:r>
              <a:rPr lang="x-none" sz="1200" b="0"/>
              <a:t>5.3.3.4 – Controlador de red basado en la nube</a:t>
            </a:r>
          </a:p>
          <a:p>
            <a:pPr rtl="0">
              <a:buFontTx/>
              <a:buNone/>
            </a:pPr>
            <a:r>
              <a:rPr lang="x-none" sz="1200" b="0"/>
              <a:t>5.3.3.5 Verifique su comprensión: Otros dispositivos de red</a:t>
            </a:r>
          </a:p>
        </p:txBody>
      </p:sp>
    </p:spTree>
    <p:extLst>
      <p:ext uri="{BB962C8B-B14F-4D97-AF65-F5344CB8AC3E}">
        <p14:creationId xmlns:p14="http://schemas.microsoft.com/office/powerpoint/2010/main" val="4251284729"/>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 – Conceptos de redes</a:t>
            </a:r>
          </a:p>
          <a:p>
            <a:pPr rtl="0">
              <a:buFontTx/>
              <a:buNone/>
            </a:pPr>
            <a:r>
              <a:rPr lang="x-none" sz="1200" b="0"/>
              <a:t>5.4 – Cables de red</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65</a:t>
            </a:fld>
            <a:endParaRPr/>
          </a:p>
        </p:txBody>
      </p:sp>
    </p:spTree>
    <p:extLst>
      <p:ext uri="{BB962C8B-B14F-4D97-AF65-F5344CB8AC3E}">
        <p14:creationId xmlns:p14="http://schemas.microsoft.com/office/powerpoint/2010/main" val="17641006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5.4.1 – Herramientas de red</a:t>
            </a:r>
          </a:p>
          <a:p>
            <a:pPr rtl="0">
              <a:buFontTx/>
              <a:buNone/>
            </a:pPr>
            <a:r>
              <a:rPr lang="x-none" sz="1200" b="0"/>
              <a:t>5.4.1.1 – Explicación en video: Herramientas de cable de red</a:t>
            </a:r>
          </a:p>
        </p:txBody>
      </p:sp>
    </p:spTree>
    <p:extLst>
      <p:ext uri="{BB962C8B-B14F-4D97-AF65-F5344CB8AC3E}">
        <p14:creationId xmlns:p14="http://schemas.microsoft.com/office/powerpoint/2010/main" val="105776671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5.4.1 – Herramientas de red</a:t>
            </a:r>
          </a:p>
          <a:p>
            <a:pPr rtl="0">
              <a:buFontTx/>
              <a:buNone/>
            </a:pPr>
            <a:r>
              <a:rPr lang="x-none" sz="1200" b="0"/>
              <a:t>5.4.1.2 – Herramientas y descripciones de red</a:t>
            </a:r>
          </a:p>
        </p:txBody>
      </p:sp>
    </p:spTree>
    <p:extLst>
      <p:ext uri="{BB962C8B-B14F-4D97-AF65-F5344CB8AC3E}">
        <p14:creationId xmlns:p14="http://schemas.microsoft.com/office/powerpoint/2010/main" val="3037957605"/>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5.4.1 – Herramientas de red</a:t>
            </a:r>
          </a:p>
          <a:p>
            <a:pPr rtl="0">
              <a:buFontTx/>
              <a:buNone/>
            </a:pPr>
            <a:r>
              <a:rPr lang="x-none" sz="1200" b="0"/>
              <a:t>5.4.1.2 – Herramientas y descripciones de red (cont.)</a:t>
            </a:r>
          </a:p>
          <a:p>
            <a:pPr rtl="0">
              <a:buFontTx/>
              <a:buNone/>
            </a:pPr>
            <a:r>
              <a:rPr lang="x-none" sz="1200" b="0" baseline="0"/>
              <a:t>5.4.1.3 – Verifique su comprensión: herramientas de red </a:t>
            </a:r>
          </a:p>
        </p:txBody>
      </p:sp>
    </p:spTree>
    <p:extLst>
      <p:ext uri="{BB962C8B-B14F-4D97-AF65-F5344CB8AC3E}">
        <p14:creationId xmlns:p14="http://schemas.microsoft.com/office/powerpoint/2010/main" val="3643563208"/>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69</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de cobre y conectores</a:t>
            </a:r>
          </a:p>
          <a:p>
            <a:pPr rtl="0">
              <a:buFontTx/>
              <a:buNone/>
            </a:pPr>
            <a:r>
              <a:rPr lang="x-none" sz="1200" b="0"/>
              <a:t>5.4.2.1 – Tipos de cables</a:t>
            </a:r>
          </a:p>
        </p:txBody>
      </p:sp>
    </p:spTree>
    <p:extLst>
      <p:ext uri="{BB962C8B-B14F-4D97-AF65-F5344CB8AC3E}">
        <p14:creationId xmlns:p14="http://schemas.microsoft.com/office/powerpoint/2010/main" val="15870300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7" tIns="0" rIns="18817" bIns="0" anchor="b"/>
          <a:lstStyle>
            <a:lvl1pPr defTabSz="901700" eaLnBrk="0" hangingPunct="0">
              <a:defRPr sz="2400" b="1">
                <a:solidFill>
                  <a:schemeClr val="tx1"/>
                </a:solidFill>
                <a:latin typeface="Arial" charset="0"/>
                <a:cs typeface="Arial" charset="0"/>
              </a:defRPr>
            </a:lvl1pPr>
            <a:lvl2pPr marL="742950" indent="-285750" defTabSz="901700" eaLnBrk="0" hangingPunct="0">
              <a:defRPr sz="2400" b="1">
                <a:solidFill>
                  <a:schemeClr val="tx1"/>
                </a:solidFill>
                <a:latin typeface="Arial" charset="0"/>
                <a:cs typeface="Arial" charset="0"/>
              </a:defRPr>
            </a:lvl2pPr>
            <a:lvl3pPr marL="1143000" indent="-228600" defTabSz="901700" eaLnBrk="0" hangingPunct="0">
              <a:defRPr sz="2400" b="1">
                <a:solidFill>
                  <a:schemeClr val="tx1"/>
                </a:solidFill>
                <a:latin typeface="Arial" charset="0"/>
                <a:cs typeface="Arial" charset="0"/>
              </a:defRPr>
            </a:lvl3pPr>
            <a:lvl4pPr marL="1600200" indent="-228600" defTabSz="901700" eaLnBrk="0" hangingPunct="0">
              <a:defRPr sz="2400" b="1">
                <a:solidFill>
                  <a:schemeClr val="tx1"/>
                </a:solidFill>
                <a:latin typeface="Arial" charset="0"/>
                <a:cs typeface="Arial" charset="0"/>
              </a:defRPr>
            </a:lvl4pPr>
            <a:lvl5pPr marL="2057400" indent="-228600" defTabSz="901700" eaLnBrk="0" hangingPunct="0">
              <a:defRPr sz="2400" b="1">
                <a:solidFill>
                  <a:schemeClr val="tx1"/>
                </a:solidFill>
                <a:latin typeface="Arial" charset="0"/>
                <a:cs typeface="Arial" charset="0"/>
              </a:defRPr>
            </a:lvl5pPr>
            <a:lvl6pPr marL="2514600" indent="-228600" defTabSz="901700" eaLnBrk="0" fontAlgn="base" hangingPunct="0">
              <a:spcBef>
                <a:spcPct val="0"/>
              </a:spcBef>
              <a:spcAft>
                <a:spcPct val="0"/>
              </a:spcAft>
              <a:defRPr sz="2400" b="1">
                <a:solidFill>
                  <a:schemeClr val="tx1"/>
                </a:solidFill>
                <a:latin typeface="Arial" charset="0"/>
                <a:cs typeface="Arial" charset="0"/>
              </a:defRPr>
            </a:lvl6pPr>
            <a:lvl7pPr marL="2971800" indent="-228600" defTabSz="901700" eaLnBrk="0" fontAlgn="base" hangingPunct="0">
              <a:spcBef>
                <a:spcPct val="0"/>
              </a:spcBef>
              <a:spcAft>
                <a:spcPct val="0"/>
              </a:spcAft>
              <a:defRPr sz="2400" b="1">
                <a:solidFill>
                  <a:schemeClr val="tx1"/>
                </a:solidFill>
                <a:latin typeface="Arial" charset="0"/>
                <a:cs typeface="Arial" charset="0"/>
              </a:defRPr>
            </a:lvl7pPr>
            <a:lvl8pPr marL="3429000" indent="-228600" defTabSz="901700" eaLnBrk="0" fontAlgn="base" hangingPunct="0">
              <a:spcBef>
                <a:spcPct val="0"/>
              </a:spcBef>
              <a:spcAft>
                <a:spcPct val="0"/>
              </a:spcAft>
              <a:defRPr sz="2400" b="1">
                <a:solidFill>
                  <a:schemeClr val="tx1"/>
                </a:solidFill>
                <a:latin typeface="Arial" charset="0"/>
                <a:cs typeface="Arial" charset="0"/>
              </a:defRPr>
            </a:lvl8pPr>
            <a:lvl9pPr marL="3886200" indent="-228600" defTabSz="901700" eaLnBrk="0" fontAlgn="base" hangingPunct="0">
              <a:spcBef>
                <a:spcPct val="0"/>
              </a:spcBef>
              <a:spcAft>
                <a:spcPct val="0"/>
              </a:spcAft>
              <a:defRPr sz="2400" b="1">
                <a:solidFill>
                  <a:schemeClr val="tx1"/>
                </a:solidFill>
                <a:latin typeface="Arial" charset="0"/>
                <a:cs typeface="Arial" charset="0"/>
              </a:defRPr>
            </a:lvl9pPr>
          </a:lstStyle>
          <a:p>
            <a:pPr algn="r" rtl="0"/>
            <a:fld id="{ACE20BE7-F2F3-4E26-9454-50B18F790A4E}" type="slidenum">
              <a:rPr sz="800" b="0">
                <a:ea typeface="ＭＳ Ｐゴシック" pitchFamily="34" charset="-128"/>
              </a:rPr>
              <a:pPr algn="r"/>
              <a:t>7</a:t>
            </a:fld>
            <a:endParaRPr sz="800" b="0">
              <a:ea typeface="ＭＳ Ｐゴシック" pitchFamily="34" charset="-128"/>
            </a:endParaRPr>
          </a:p>
        </p:txBody>
      </p:sp>
      <p:sp>
        <p:nvSpPr>
          <p:cNvPr id="21507" name="Rectangle 2"/>
          <p:cNvSpPr>
            <a:spLocks noGrp="1" noRot="1" noChangeAspect="1" noChangeArrowheads="1" noTextEdit="1"/>
          </p:cNvSpPr>
          <p:nvPr>
            <p:ph type="sldImg"/>
          </p:nvPr>
        </p:nvSpPr>
        <p:spPr>
          <a:ln/>
        </p:spPr>
      </p:sp>
      <p:sp>
        <p:nvSpPr>
          <p:cNvPr id="2150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1422613862"/>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70</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y conectores de cobre</a:t>
            </a:r>
          </a:p>
          <a:p>
            <a:pPr rtl="0">
              <a:buFontTx/>
              <a:buNone/>
            </a:pPr>
            <a:r>
              <a:rPr lang="x-none" sz="1200" b="0"/>
              <a:t>5.4.2.2 – Cables coaxiales</a:t>
            </a:r>
          </a:p>
        </p:txBody>
      </p:sp>
    </p:spTree>
    <p:extLst>
      <p:ext uri="{BB962C8B-B14F-4D97-AF65-F5344CB8AC3E}">
        <p14:creationId xmlns:p14="http://schemas.microsoft.com/office/powerpoint/2010/main" val="3394507281"/>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71</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y conectores de cobre</a:t>
            </a:r>
          </a:p>
          <a:p>
            <a:pPr rtl="0">
              <a:buFontTx/>
              <a:buNone/>
            </a:pPr>
            <a:r>
              <a:rPr lang="x-none" sz="1200" b="0"/>
              <a:t>5.4.2.3 – Cables de par trenzado</a:t>
            </a:r>
          </a:p>
        </p:txBody>
      </p:sp>
    </p:spTree>
    <p:extLst>
      <p:ext uri="{BB962C8B-B14F-4D97-AF65-F5344CB8AC3E}">
        <p14:creationId xmlns:p14="http://schemas.microsoft.com/office/powerpoint/2010/main" val="1909971414"/>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72</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y conectores de cobre</a:t>
            </a:r>
          </a:p>
          <a:p>
            <a:pPr rtl="0">
              <a:buFontTx/>
              <a:buNone/>
            </a:pPr>
            <a:r>
              <a:rPr lang="x-none" sz="1200" b="0"/>
              <a:t>5.4.2.4 – Calificaciones de categorías de par trenzado</a:t>
            </a:r>
          </a:p>
        </p:txBody>
      </p:sp>
    </p:spTree>
    <p:extLst>
      <p:ext uri="{BB962C8B-B14F-4D97-AF65-F5344CB8AC3E}">
        <p14:creationId xmlns:p14="http://schemas.microsoft.com/office/powerpoint/2010/main" val="296255931"/>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73</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y conectores de cobre</a:t>
            </a:r>
          </a:p>
          <a:p>
            <a:pPr rtl="0">
              <a:buFontTx/>
              <a:buNone/>
            </a:pPr>
            <a:r>
              <a:rPr lang="x-none" sz="1200" b="0"/>
              <a:t>5.4.2.5 – Esquemas de cables de par trenzado</a:t>
            </a:r>
          </a:p>
          <a:p>
            <a:pPr rtl="0">
              <a:buFontTx/>
              <a:buNone/>
            </a:pPr>
            <a:r>
              <a:rPr lang="x-none" sz="1200" b="0"/>
              <a:t>5.4.2.6 – Verifique</a:t>
            </a:r>
            <a:r>
              <a:rPr lang="x-none" sz="1200" b="0" baseline="0"/>
              <a:t> su comprensión: Distribución de pines de cables T568A y T568B</a:t>
            </a:r>
          </a:p>
        </p:txBody>
      </p:sp>
    </p:spTree>
    <p:extLst>
      <p:ext uri="{BB962C8B-B14F-4D97-AF65-F5344CB8AC3E}">
        <p14:creationId xmlns:p14="http://schemas.microsoft.com/office/powerpoint/2010/main" val="3865166589"/>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74</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y conectores de cobre</a:t>
            </a:r>
          </a:p>
          <a:p>
            <a:pPr rtl="0">
              <a:buFontTx/>
              <a:buNone/>
            </a:pPr>
            <a:r>
              <a:rPr lang="x-none" sz="1200" b="0"/>
              <a:t>5.4.2.7 – Explicación en video: Creación y prueba de un cable de red</a:t>
            </a:r>
          </a:p>
        </p:txBody>
      </p:sp>
    </p:spTree>
    <p:extLst>
      <p:ext uri="{BB962C8B-B14F-4D97-AF65-F5344CB8AC3E}">
        <p14:creationId xmlns:p14="http://schemas.microsoft.com/office/powerpoint/2010/main" val="1796434856"/>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75</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5.4.2 – Cables y conectores de cobre</a:t>
            </a:r>
          </a:p>
          <a:p>
            <a:pPr rtl="0">
              <a:buFontTx/>
              <a:buNone/>
            </a:pPr>
            <a:r>
              <a:rPr lang="x-none" sz="1200" b="0"/>
              <a:t>5.4.2.8 – Práctica de laboratorio: Armado y prueba de los cables de red</a:t>
            </a:r>
          </a:p>
        </p:txBody>
      </p:sp>
    </p:spTree>
    <p:extLst>
      <p:ext uri="{BB962C8B-B14F-4D97-AF65-F5344CB8AC3E}">
        <p14:creationId xmlns:p14="http://schemas.microsoft.com/office/powerpoint/2010/main" val="3251700688"/>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76</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5.4.3 – Cables y conectores de fibra óptica</a:t>
            </a:r>
          </a:p>
          <a:p>
            <a:pPr rtl="0">
              <a:buFontTx/>
              <a:buNone/>
            </a:pPr>
            <a:r>
              <a:rPr lang="x-none" sz="1200" b="0"/>
              <a:t>5.4.3.1 – Cables de fibra</a:t>
            </a:r>
            <a:r>
              <a:rPr lang="x-none" sz="1200" b="0" baseline="0"/>
              <a:t> óptica</a:t>
            </a:r>
          </a:p>
          <a:p>
            <a:pPr>
              <a:buFontTx/>
              <a:buNone/>
            </a:pPr>
            <a:endParaRPr lang="en-US" sz="1200" b="0" dirty="0"/>
          </a:p>
        </p:txBody>
      </p:sp>
    </p:spTree>
    <p:extLst>
      <p:ext uri="{BB962C8B-B14F-4D97-AF65-F5344CB8AC3E}">
        <p14:creationId xmlns:p14="http://schemas.microsoft.com/office/powerpoint/2010/main" val="1752473779"/>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77</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5.4.3 – Cables y conectores de fibra óptica</a:t>
            </a:r>
          </a:p>
          <a:p>
            <a:pPr rtl="0">
              <a:buFontTx/>
              <a:buNone/>
            </a:pPr>
            <a:r>
              <a:rPr lang="x-none" sz="1200" b="0"/>
              <a:t>5.4.3.2 – Tipos de medios de fibra óptica</a:t>
            </a:r>
          </a:p>
          <a:p>
            <a:pPr>
              <a:buFontTx/>
              <a:buNone/>
            </a:pPr>
            <a:endParaRPr lang="en-US" sz="1200" b="0" dirty="0"/>
          </a:p>
        </p:txBody>
      </p:sp>
    </p:spTree>
    <p:extLst>
      <p:ext uri="{BB962C8B-B14F-4D97-AF65-F5344CB8AC3E}">
        <p14:creationId xmlns:p14="http://schemas.microsoft.com/office/powerpoint/2010/main" val="3034291435"/>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882650">
              <a:defRPr sz="2400">
                <a:solidFill>
                  <a:schemeClr val="tx1"/>
                </a:solidFill>
                <a:latin typeface="Arial" charset="0"/>
              </a:defRPr>
            </a:lvl1pPr>
            <a:lvl2pPr marL="742950" indent="-285750" defTabSz="882650">
              <a:defRPr sz="2400">
                <a:solidFill>
                  <a:schemeClr val="tx1"/>
                </a:solidFill>
                <a:latin typeface="Arial" charset="0"/>
              </a:defRPr>
            </a:lvl2pPr>
            <a:lvl3pPr marL="1143000" indent="-228600" defTabSz="882650">
              <a:defRPr sz="2400">
                <a:solidFill>
                  <a:schemeClr val="tx1"/>
                </a:solidFill>
                <a:latin typeface="Arial" charset="0"/>
              </a:defRPr>
            </a:lvl3pPr>
            <a:lvl4pPr marL="1600200" indent="-228600" defTabSz="882650">
              <a:defRPr sz="2400">
                <a:solidFill>
                  <a:schemeClr val="tx1"/>
                </a:solidFill>
                <a:latin typeface="Arial" charset="0"/>
              </a:defRPr>
            </a:lvl4pPr>
            <a:lvl5pPr marL="2057400" indent="-228600" defTabSz="882650">
              <a:defRPr sz="2400">
                <a:solidFill>
                  <a:schemeClr val="tx1"/>
                </a:solidFill>
                <a:latin typeface="Arial" charset="0"/>
              </a:defRPr>
            </a:lvl5pPr>
            <a:lvl6pPr marL="2514600" indent="-228600" algn="ctr" defTabSz="882650" eaLnBrk="0" fontAlgn="base" hangingPunct="0">
              <a:lnSpc>
                <a:spcPct val="90000"/>
              </a:lnSpc>
              <a:spcBef>
                <a:spcPct val="0"/>
              </a:spcBef>
              <a:spcAft>
                <a:spcPct val="0"/>
              </a:spcAft>
              <a:defRPr sz="2400">
                <a:solidFill>
                  <a:schemeClr val="tx1"/>
                </a:solidFill>
                <a:latin typeface="Arial" charset="0"/>
              </a:defRPr>
            </a:lvl6pPr>
            <a:lvl7pPr marL="2971800" indent="-228600" algn="ctr" defTabSz="882650" eaLnBrk="0" fontAlgn="base" hangingPunct="0">
              <a:lnSpc>
                <a:spcPct val="90000"/>
              </a:lnSpc>
              <a:spcBef>
                <a:spcPct val="0"/>
              </a:spcBef>
              <a:spcAft>
                <a:spcPct val="0"/>
              </a:spcAft>
              <a:defRPr sz="2400">
                <a:solidFill>
                  <a:schemeClr val="tx1"/>
                </a:solidFill>
                <a:latin typeface="Arial" charset="0"/>
              </a:defRPr>
            </a:lvl7pPr>
            <a:lvl8pPr marL="3429000" indent="-228600" algn="ctr" defTabSz="882650" eaLnBrk="0" fontAlgn="base" hangingPunct="0">
              <a:lnSpc>
                <a:spcPct val="90000"/>
              </a:lnSpc>
              <a:spcBef>
                <a:spcPct val="0"/>
              </a:spcBef>
              <a:spcAft>
                <a:spcPct val="0"/>
              </a:spcAft>
              <a:defRPr sz="2400">
                <a:solidFill>
                  <a:schemeClr val="tx1"/>
                </a:solidFill>
                <a:latin typeface="Arial" charset="0"/>
              </a:defRPr>
            </a:lvl8pPr>
            <a:lvl9pPr marL="3886200" indent="-228600" algn="ctr" defTabSz="882650" eaLnBrk="0" fontAlgn="base" hangingPunct="0">
              <a:lnSpc>
                <a:spcPct val="90000"/>
              </a:lnSpc>
              <a:spcBef>
                <a:spcPct val="0"/>
              </a:spcBef>
              <a:spcAft>
                <a:spcPct val="0"/>
              </a:spcAft>
              <a:defRPr sz="2400">
                <a:solidFill>
                  <a:schemeClr val="tx1"/>
                </a:solidFill>
                <a:latin typeface="Arial" charset="0"/>
              </a:defRPr>
            </a:lvl9pPr>
          </a:lstStyle>
          <a:p>
            <a:pPr rtl="0"/>
            <a:fld id="{04267211-205D-47E8-9F29-7E4C01D43DC3}" type="slidenum">
              <a:rPr sz="800"/>
              <a:pPr/>
              <a:t>78</a:t>
            </a:fld>
            <a:endParaRPr sz="800"/>
          </a:p>
        </p:txBody>
      </p:sp>
      <p:sp>
        <p:nvSpPr>
          <p:cNvPr id="112643" name="Rectangle 2"/>
          <p:cNvSpPr>
            <a:spLocks noGrp="1" noRot="1" noChangeAspect="1" noChangeArrowheads="1" noTextEdit="1"/>
          </p:cNvSpPr>
          <p:nvPr>
            <p:ph type="sldImg"/>
          </p:nvPr>
        </p:nvSpPr>
        <p:spPr>
          <a:ln/>
        </p:spPr>
      </p:sp>
      <p:sp>
        <p:nvSpPr>
          <p:cNvPr id="1126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buFontTx/>
              <a:buNone/>
            </a:pPr>
            <a:r>
              <a:rPr lang="x-none" sz="1200" b="0"/>
              <a:t>5.4 – Cables de red</a:t>
            </a:r>
          </a:p>
          <a:p>
            <a:pPr rtl="0">
              <a:buFontTx/>
              <a:buNone/>
            </a:pPr>
            <a:r>
              <a:rPr lang="x-none" sz="1200" b="0"/>
              <a:t>5.4.3 – Cables y conectores de fibra óptica</a:t>
            </a:r>
          </a:p>
          <a:p>
            <a:pPr rtl="0">
              <a:buFontTx/>
              <a:buNone/>
            </a:pPr>
            <a:r>
              <a:rPr lang="x-none" sz="1200" b="0"/>
              <a:t>5.4.3.3 – Conectores de fibra óptica</a:t>
            </a:r>
          </a:p>
          <a:p>
            <a:pPr rtl="0">
              <a:buFontTx/>
              <a:buNone/>
            </a:pPr>
            <a:r>
              <a:rPr lang="x-none" sz="1200" b="0" baseline="0"/>
              <a:t>5.4.3.4 – Verifique su comprensión: Cables y conectores de fibra óptica</a:t>
            </a:r>
          </a:p>
          <a:p>
            <a:pPr>
              <a:buFontTx/>
              <a:buNone/>
            </a:pPr>
            <a:endParaRPr lang="en-US" sz="1200" b="0" dirty="0"/>
          </a:p>
        </p:txBody>
      </p:sp>
    </p:spTree>
    <p:extLst>
      <p:ext uri="{BB962C8B-B14F-4D97-AF65-F5344CB8AC3E}">
        <p14:creationId xmlns:p14="http://schemas.microsoft.com/office/powerpoint/2010/main" val="2455935383"/>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buFontTx/>
              <a:buNone/>
            </a:pPr>
            <a:r>
              <a:rPr lang="x-none" sz="1200" b="0"/>
              <a:t>5 – Conceptos de redes</a:t>
            </a:r>
          </a:p>
          <a:p>
            <a:pPr rtl="0">
              <a:buFontTx/>
              <a:buNone/>
            </a:pPr>
            <a:r>
              <a:rPr lang="x-none" sz="1200" b="0"/>
              <a:t>5.5 – Resumen</a:t>
            </a:r>
          </a:p>
          <a:p>
            <a:endParaRPr lang="en-US" dirty="0"/>
          </a:p>
        </p:txBody>
      </p:sp>
      <p:sp>
        <p:nvSpPr>
          <p:cNvPr id="4" name="Slide Number Placeholder 3"/>
          <p:cNvSpPr>
            <a:spLocks noGrp="1"/>
          </p:cNvSpPr>
          <p:nvPr>
            <p:ph type="sldNum" sz="quarter" idx="10"/>
          </p:nvPr>
        </p:nvSpPr>
        <p:spPr/>
        <p:txBody>
          <a:bodyPr/>
          <a:lstStyle/>
          <a:p>
            <a:pPr rtl="0"/>
            <a:fld id="{5641018C-6CAF-B84E-B92C-ECB119457FBA}" type="slidenum">
              <a:rPr/>
              <a:t>79</a:t>
            </a:fld>
            <a:endParaRPr/>
          </a:p>
        </p:txBody>
      </p:sp>
    </p:spTree>
    <p:extLst>
      <p:ext uri="{BB962C8B-B14F-4D97-AF65-F5344CB8AC3E}">
        <p14:creationId xmlns:p14="http://schemas.microsoft.com/office/powerpoint/2010/main" val="20627719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8</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2560579782"/>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a:r>
              <a:rPr lang="x-none"/>
              <a:t>5.5 – Resumen</a:t>
            </a:r>
          </a:p>
          <a:p>
            <a:pPr rtl="0"/>
            <a:r>
              <a:rPr lang="x-none"/>
              <a:t>5.5.1 – </a:t>
            </a:r>
            <a:r>
              <a:rPr lang="x-none" sz="1200" b="0" i="0" kern="1200">
                <a:solidFill>
                  <a:schemeClr val="tx1"/>
                </a:solidFill>
                <a:effectLst/>
                <a:latin typeface="+mn-lt"/>
                <a:ea typeface="+mn-ea"/>
                <a:cs typeface="+mn-cs"/>
              </a:rPr>
              <a:t>Conclusión</a:t>
            </a:r>
          </a:p>
          <a:p>
            <a:pPr rtl="0"/>
            <a:r>
              <a:rPr lang="x-none" sz="1200" b="0" i="0" kern="1200">
                <a:solidFill>
                  <a:schemeClr val="tx1"/>
                </a:solidFill>
                <a:effectLst/>
                <a:latin typeface="+mn-lt"/>
                <a:ea typeface="+mn-ea"/>
                <a:cs typeface="+mn-cs"/>
              </a:rPr>
              <a:t>5.5.5.1 – Capítulo 5: conceptos de red	</a:t>
            </a:r>
          </a:p>
        </p:txBody>
      </p:sp>
      <p:sp>
        <p:nvSpPr>
          <p:cNvPr id="4" name="Slide Number Placeholder 3"/>
          <p:cNvSpPr>
            <a:spLocks noGrp="1"/>
          </p:cNvSpPr>
          <p:nvPr>
            <p:ph type="sldNum" sz="quarter" idx="10"/>
          </p:nvPr>
        </p:nvSpPr>
        <p:spPr/>
        <p:txBody>
          <a:bodyPr/>
          <a:lstStyle/>
          <a:p>
            <a:pPr rtl="0"/>
            <a:fld id="{5641018C-6CAF-B84E-B92C-ECB119457FBA}" type="slidenum">
              <a:rPr/>
              <a:t>80</a:t>
            </a:fld>
            <a:endParaRPr/>
          </a:p>
        </p:txBody>
      </p:sp>
    </p:spTree>
    <p:extLst>
      <p:ext uri="{BB962C8B-B14F-4D97-AF65-F5344CB8AC3E}">
        <p14:creationId xmlns:p14="http://schemas.microsoft.com/office/powerpoint/2010/main" val="139123918"/>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81</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5: Nuevos términos y comandos</a:t>
            </a:r>
          </a:p>
        </p:txBody>
      </p:sp>
    </p:spTree>
    <p:extLst>
      <p:ext uri="{BB962C8B-B14F-4D97-AF65-F5344CB8AC3E}">
        <p14:creationId xmlns:p14="http://schemas.microsoft.com/office/powerpoint/2010/main" val="384664761"/>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5" name="Rectangle 11"/>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03288">
              <a:defRPr sz="2400">
                <a:solidFill>
                  <a:schemeClr val="tx1"/>
                </a:solidFill>
                <a:latin typeface="Arial" charset="0"/>
                <a:ea typeface="ＭＳ Ｐゴシック" charset="0"/>
                <a:cs typeface="ＭＳ Ｐゴシック" charset="0"/>
              </a:defRPr>
            </a:lvl1pPr>
            <a:lvl2pPr marL="742950" indent="-285750" defTabSz="903288">
              <a:defRPr sz="2400">
                <a:solidFill>
                  <a:schemeClr val="tx1"/>
                </a:solidFill>
                <a:latin typeface="Arial" charset="0"/>
                <a:ea typeface="ＭＳ Ｐゴシック" charset="0"/>
              </a:defRPr>
            </a:lvl2pPr>
            <a:lvl3pPr marL="1143000" indent="-228600" defTabSz="903288">
              <a:defRPr sz="2400">
                <a:solidFill>
                  <a:schemeClr val="tx1"/>
                </a:solidFill>
                <a:latin typeface="Arial" charset="0"/>
                <a:ea typeface="ＭＳ Ｐゴシック" charset="0"/>
              </a:defRPr>
            </a:lvl3pPr>
            <a:lvl4pPr marL="1600200" indent="-228600" defTabSz="903288">
              <a:defRPr sz="2400">
                <a:solidFill>
                  <a:schemeClr val="tx1"/>
                </a:solidFill>
                <a:latin typeface="Arial" charset="0"/>
                <a:ea typeface="ＭＳ Ｐゴシック" charset="0"/>
              </a:defRPr>
            </a:lvl4pPr>
            <a:lvl5pPr marL="2057400" indent="-228600" defTabSz="903288">
              <a:defRPr sz="2400">
                <a:solidFill>
                  <a:schemeClr val="tx1"/>
                </a:solidFill>
                <a:latin typeface="Arial" charset="0"/>
                <a:ea typeface="ＭＳ Ｐゴシック" charset="0"/>
              </a:defRPr>
            </a:lvl5pPr>
            <a:lvl6pPr marL="25146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6pPr>
            <a:lvl7pPr marL="29718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7pPr>
            <a:lvl8pPr marL="34290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8pPr>
            <a:lvl9pPr marL="3886200" indent="-228600" algn="ctr" defTabSz="903288" eaLnBrk="0" fontAlgn="base" hangingPunct="0">
              <a:lnSpc>
                <a:spcPct val="90000"/>
              </a:lnSpc>
              <a:spcBef>
                <a:spcPct val="0"/>
              </a:spcBef>
              <a:spcAft>
                <a:spcPct val="0"/>
              </a:spcAft>
              <a:defRPr sz="2400">
                <a:solidFill>
                  <a:schemeClr val="tx1"/>
                </a:solidFill>
                <a:latin typeface="Arial" charset="0"/>
                <a:ea typeface="ＭＳ Ｐゴシック" charset="0"/>
              </a:defRPr>
            </a:lvl9pPr>
          </a:lstStyle>
          <a:p>
            <a:pPr rtl="0"/>
            <a:fld id="{6C92755B-29FD-8743-9094-C0E3A734D22E}" type="slidenum">
              <a:rPr sz="800"/>
              <a:pPr/>
              <a:t>82</a:t>
            </a:fld>
            <a:endParaRPr sz="800"/>
          </a:p>
        </p:txBody>
      </p:sp>
      <p:sp>
        <p:nvSpPr>
          <p:cNvPr id="57346" name="Rectangle 2"/>
          <p:cNvSpPr>
            <a:spLocks noGrp="1" noRot="1" noChangeAspect="1" noChangeArrowheads="1" noTextEdit="1"/>
          </p:cNvSpPr>
          <p:nvPr>
            <p:ph type="sldImg"/>
          </p:nvPr>
        </p:nvSpPr>
        <p:spPr>
          <a:ln/>
        </p:spPr>
      </p:sp>
      <p:sp>
        <p:nvSpPr>
          <p:cNvPr id="57347"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rtl="0">
              <a:lnSpc>
                <a:spcPct val="80000"/>
              </a:lnSpc>
              <a:buFontTx/>
              <a:buNone/>
            </a:pPr>
            <a:r>
              <a:rPr lang="x-none">
                <a:latin typeface="Arial" charset="0"/>
              </a:rPr>
              <a:t>Capítulo 5: Términos nuevos</a:t>
            </a:r>
          </a:p>
        </p:txBody>
      </p:sp>
    </p:spTree>
    <p:extLst>
      <p:ext uri="{BB962C8B-B14F-4D97-AF65-F5344CB8AC3E}">
        <p14:creationId xmlns:p14="http://schemas.microsoft.com/office/powerpoint/2010/main" val="361031669"/>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5641018C-6CAF-B84E-B92C-ECB119457FBA}" type="slidenum">
              <a:rPr lang="en-US" smtClean="0"/>
              <a:t>83</a:t>
            </a:fld>
            <a:endParaRPr lang="en-US" dirty="0"/>
          </a:p>
        </p:txBody>
      </p:sp>
    </p:spTree>
    <p:extLst>
      <p:ext uri="{BB962C8B-B14F-4D97-AF65-F5344CB8AC3E}">
        <p14:creationId xmlns:p14="http://schemas.microsoft.com/office/powerpoint/2010/main" val="37775508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1"/>
          <p:cNvSpPr txBox="1">
            <a:spLocks noGrp="1" noChangeArrowheads="1"/>
          </p:cNvSpPr>
          <p:nvPr/>
        </p:nvSpPr>
        <p:spPr bwMode="auto">
          <a:xfrm>
            <a:off x="5929313" y="8680450"/>
            <a:ext cx="812800" cy="287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8819" tIns="0" rIns="18819" bIns="0" anchor="b"/>
          <a:lstStyle>
            <a:lvl1pPr defTabSz="903288" eaLnBrk="0" hangingPunct="0">
              <a:defRPr sz="2400" b="1">
                <a:solidFill>
                  <a:schemeClr val="tx1"/>
                </a:solidFill>
                <a:latin typeface="Arial" charset="0"/>
                <a:cs typeface="Arial" charset="0"/>
              </a:defRPr>
            </a:lvl1pPr>
            <a:lvl2pPr marL="742950" indent="-285750" defTabSz="903288" eaLnBrk="0" hangingPunct="0">
              <a:defRPr sz="2400" b="1">
                <a:solidFill>
                  <a:schemeClr val="tx1"/>
                </a:solidFill>
                <a:latin typeface="Arial" charset="0"/>
                <a:cs typeface="Arial" charset="0"/>
              </a:defRPr>
            </a:lvl2pPr>
            <a:lvl3pPr marL="1143000" indent="-228600" defTabSz="903288" eaLnBrk="0" hangingPunct="0">
              <a:defRPr sz="2400" b="1">
                <a:solidFill>
                  <a:schemeClr val="tx1"/>
                </a:solidFill>
                <a:latin typeface="Arial" charset="0"/>
                <a:cs typeface="Arial" charset="0"/>
              </a:defRPr>
            </a:lvl3pPr>
            <a:lvl4pPr marL="1600200" indent="-228600" defTabSz="903288" eaLnBrk="0" hangingPunct="0">
              <a:defRPr sz="2400" b="1">
                <a:solidFill>
                  <a:schemeClr val="tx1"/>
                </a:solidFill>
                <a:latin typeface="Arial" charset="0"/>
                <a:cs typeface="Arial" charset="0"/>
              </a:defRPr>
            </a:lvl4pPr>
            <a:lvl5pPr marL="2057400" indent="-228600" defTabSz="903288" eaLnBrk="0" hangingPunct="0">
              <a:defRPr sz="2400" b="1">
                <a:solidFill>
                  <a:schemeClr val="tx1"/>
                </a:solidFill>
                <a:latin typeface="Arial" charset="0"/>
                <a:cs typeface="Arial" charset="0"/>
              </a:defRPr>
            </a:lvl5pPr>
            <a:lvl6pPr marL="2514600" indent="-228600" defTabSz="903288" eaLnBrk="0" fontAlgn="base" hangingPunct="0">
              <a:spcBef>
                <a:spcPct val="0"/>
              </a:spcBef>
              <a:spcAft>
                <a:spcPct val="0"/>
              </a:spcAft>
              <a:defRPr sz="2400" b="1">
                <a:solidFill>
                  <a:schemeClr val="tx1"/>
                </a:solidFill>
                <a:latin typeface="Arial" charset="0"/>
                <a:cs typeface="Arial" charset="0"/>
              </a:defRPr>
            </a:lvl6pPr>
            <a:lvl7pPr marL="2971800" indent="-228600" defTabSz="903288" eaLnBrk="0" fontAlgn="base" hangingPunct="0">
              <a:spcBef>
                <a:spcPct val="0"/>
              </a:spcBef>
              <a:spcAft>
                <a:spcPct val="0"/>
              </a:spcAft>
              <a:defRPr sz="2400" b="1">
                <a:solidFill>
                  <a:schemeClr val="tx1"/>
                </a:solidFill>
                <a:latin typeface="Arial" charset="0"/>
                <a:cs typeface="Arial" charset="0"/>
              </a:defRPr>
            </a:lvl7pPr>
            <a:lvl8pPr marL="3429000" indent="-228600" defTabSz="903288" eaLnBrk="0" fontAlgn="base" hangingPunct="0">
              <a:spcBef>
                <a:spcPct val="0"/>
              </a:spcBef>
              <a:spcAft>
                <a:spcPct val="0"/>
              </a:spcAft>
              <a:defRPr sz="2400" b="1">
                <a:solidFill>
                  <a:schemeClr val="tx1"/>
                </a:solidFill>
                <a:latin typeface="Arial" charset="0"/>
                <a:cs typeface="Arial" charset="0"/>
              </a:defRPr>
            </a:lvl8pPr>
            <a:lvl9pPr marL="3886200" indent="-228600" defTabSz="903288" eaLnBrk="0" fontAlgn="base" hangingPunct="0">
              <a:spcBef>
                <a:spcPct val="0"/>
              </a:spcBef>
              <a:spcAft>
                <a:spcPct val="0"/>
              </a:spcAft>
              <a:defRPr sz="2400" b="1">
                <a:solidFill>
                  <a:schemeClr val="tx1"/>
                </a:solidFill>
                <a:latin typeface="Arial" charset="0"/>
                <a:cs typeface="Arial" charset="0"/>
              </a:defRPr>
            </a:lvl9pPr>
          </a:lstStyle>
          <a:p>
            <a:pPr algn="r" rtl="0"/>
            <a:fld id="{7391C207-9349-46D5-9D89-8ADDA5014D1F}" type="slidenum">
              <a:rPr sz="800" b="0"/>
              <a:pPr algn="r"/>
              <a:t>9</a:t>
            </a:fld>
            <a:endParaRPr sz="800" b="0"/>
          </a:p>
        </p:txBody>
      </p:sp>
      <p:sp>
        <p:nvSpPr>
          <p:cNvPr id="25603" name="Rectangle 2"/>
          <p:cNvSpPr>
            <a:spLocks noGrp="1" noRot="1" noChangeAspect="1" noChangeArrowheads="1" noTextEdit="1"/>
          </p:cNvSpPr>
          <p:nvPr>
            <p:ph type="sldImg"/>
          </p:nvPr>
        </p:nvSpPr>
        <p:spPr>
          <a:ln/>
        </p:spPr>
      </p:sp>
      <p:sp>
        <p:nvSpPr>
          <p:cNvPr id="2560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dirty="0"/>
          </a:p>
        </p:txBody>
      </p:sp>
    </p:spTree>
    <p:extLst>
      <p:ext uri="{BB962C8B-B14F-4D97-AF65-F5344CB8AC3E}">
        <p14:creationId xmlns:p14="http://schemas.microsoft.com/office/powerpoint/2010/main" val="35245468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3_Title Slide-animated gradient">
    <p:bg>
      <p:bgPr>
        <a:solidFill>
          <a:schemeClr val="accent5"/>
        </a:solidFill>
        <a:effectLst/>
      </p:bgPr>
    </p:bg>
    <p:spTree>
      <p:nvGrpSpPr>
        <p:cNvPr id="1" name=""/>
        <p:cNvGrpSpPr/>
        <p:nvPr/>
      </p:nvGrpSpPr>
      <p:grpSpPr>
        <a:xfrm>
          <a:off x="0" y="0"/>
          <a:ext cx="0" cy="0"/>
          <a:chOff x="0" y="0"/>
          <a:chExt cx="0" cy="0"/>
        </a:xfrm>
      </p:grpSpPr>
      <p:pic>
        <p:nvPicPr>
          <p:cNvPr id="3" name="Picture 2"/>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2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3086725553"/>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1_Closing Slide">
    <p:bg>
      <p:bgPr>
        <a:solidFill>
          <a:schemeClr val="accent5"/>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0" y="1"/>
            <a:ext cx="9143999" cy="5165874"/>
          </a:xfrm>
          <a:prstGeom prst="rect">
            <a:avLst/>
          </a:prstGeom>
        </p:spPr>
      </p:pic>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198843304"/>
      </p:ext>
    </p:extLst>
  </p:cSld>
  <p:clrMapOvr>
    <a:masterClrMapping/>
  </p:clrMapOvr>
  <p:transition spd="slow">
    <p:wip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losing Slide">
    <p:bg>
      <p:bgPr>
        <a:solidFill>
          <a:schemeClr val="accent5"/>
        </a:solidFill>
        <a:effectLst/>
      </p:bgPr>
    </p:bg>
    <p:spTree>
      <p:nvGrpSpPr>
        <p:cNvPr id="1" name=""/>
        <p:cNvGrpSpPr/>
        <p:nvPr/>
      </p:nvGrpSpPr>
      <p:grpSpPr>
        <a:xfrm>
          <a:off x="0" y="0"/>
          <a:ext cx="0" cy="0"/>
          <a:chOff x="0" y="0"/>
          <a:chExt cx="0" cy="0"/>
        </a:xfrm>
      </p:grpSpPr>
      <p:sp>
        <p:nvSpPr>
          <p:cNvPr id="3" name="Rectangle 2"/>
          <p:cNvSpPr/>
          <p:nvPr userDrawn="1"/>
        </p:nvSpPr>
        <p:spPr>
          <a:xfrm>
            <a:off x="0" y="0"/>
            <a:ext cx="9144000" cy="5143500"/>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4"/>
          <p:cNvGrpSpPr>
            <a:grpSpLocks noChangeAspect="1"/>
          </p:cNvGrpSpPr>
          <p:nvPr userDrawn="1"/>
        </p:nvGrpSpPr>
        <p:grpSpPr bwMode="auto">
          <a:xfrm>
            <a:off x="3746294" y="2129856"/>
            <a:ext cx="1617944" cy="860542"/>
            <a:chOff x="310" y="249"/>
            <a:chExt cx="502" cy="267"/>
          </a:xfrm>
          <a:solidFill>
            <a:schemeClr val="accent5"/>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47974899"/>
      </p:ext>
    </p:extLst>
  </p:cSld>
  <p:clrMapOvr>
    <a:masterClrMapping/>
  </p:clrMapOvr>
  <p:transition spd="slow">
    <p:wip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3_Closing Slide">
    <p:bg>
      <p:bgPr>
        <a:solidFill>
          <a:schemeClr val="accent5"/>
        </a:solidFill>
        <a:effectLst/>
      </p:bgPr>
    </p:bg>
    <p:spTree>
      <p:nvGrpSpPr>
        <p:cNvPr id="1" name=""/>
        <p:cNvGrpSpPr/>
        <p:nvPr/>
      </p:nvGrpSpPr>
      <p:grpSpPr>
        <a:xfrm>
          <a:off x="0" y="0"/>
          <a:ext cx="0" cy="0"/>
          <a:chOff x="0" y="0"/>
          <a:chExt cx="0" cy="0"/>
        </a:xfrm>
      </p:grpSpPr>
      <p:grpSp>
        <p:nvGrpSpPr>
          <p:cNvPr id="4" name="Group 4"/>
          <p:cNvGrpSpPr>
            <a:grpSpLocks noChangeAspect="1"/>
          </p:cNvGrpSpPr>
          <p:nvPr userDrawn="1"/>
        </p:nvGrpSpPr>
        <p:grpSpPr bwMode="auto">
          <a:xfrm>
            <a:off x="3746294" y="2129856"/>
            <a:ext cx="1617944" cy="860542"/>
            <a:chOff x="310" y="249"/>
            <a:chExt cx="502" cy="267"/>
          </a:xfrm>
          <a:solidFill>
            <a:schemeClr val="accent1">
              <a:lumMod val="75000"/>
            </a:schemeClr>
          </a:solidFill>
        </p:grpSpPr>
        <p:sp>
          <p:nvSpPr>
            <p:cNvPr id="5"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6"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7"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Tree>
    <p:extLst>
      <p:ext uri="{BB962C8B-B14F-4D97-AF65-F5344CB8AC3E}">
        <p14:creationId xmlns:p14="http://schemas.microsoft.com/office/powerpoint/2010/main" val="1851544963"/>
      </p:ext>
    </p:extLst>
  </p:cSld>
  <p:clrMapOvr>
    <a:masterClrMapping/>
  </p:clrMapOvr>
  <p:transition spd="slow">
    <p:wip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4" name="Slide Number Placeholder 6"/>
          <p:cNvSpPr>
            <a:spLocks noGrp="1"/>
          </p:cNvSpPr>
          <p:nvPr>
            <p:ph type="sldNum" sz="quarter" idx="4"/>
          </p:nvPr>
        </p:nvSpPr>
        <p:spPr>
          <a:xfrm>
            <a:off x="8473441" y="4954263"/>
            <a:ext cx="676910" cy="189238"/>
          </a:xfrm>
          <a:prstGeom prst="rect">
            <a:avLst/>
          </a:prstGeom>
        </p:spPr>
        <p:txBody>
          <a:bodyPr vert="horz" lIns="91440" tIns="45720" rIns="91440" bIns="45720" rtlCol="0" anchor="ctr"/>
          <a:lstStyle>
            <a:lvl1pPr algn="r">
              <a:defRPr sz="525">
                <a:solidFill>
                  <a:schemeClr val="tx2"/>
                </a:solidFill>
              </a:defRPr>
            </a:lvl1pPr>
          </a:lstStyle>
          <a:p>
            <a:pPr defTabSz="385763">
              <a:defRPr/>
            </a:pPr>
            <a:fld id="{2F5CCB13-0A32-4557-88E9-079F0C330695}" type="slidenum">
              <a:rPr lang="en-US" kern="0" smtClean="0">
                <a:solidFill>
                  <a:srgbClr val="595959"/>
                </a:solidFill>
              </a:rPr>
              <a:pPr defTabSz="385763">
                <a:defRPr/>
              </a:pPr>
              <a:t>‹#›</a:t>
            </a:fld>
            <a:endParaRPr lang="en-US" kern="0" dirty="0">
              <a:solidFill>
                <a:srgbClr val="595959"/>
              </a:solidFill>
            </a:endParaRPr>
          </a:p>
        </p:txBody>
      </p:sp>
      <p:sp>
        <p:nvSpPr>
          <p:cNvPr id="5" name="Rectangle 3"/>
          <p:cNvSpPr>
            <a:spLocks noGrp="1" noChangeArrowheads="1"/>
          </p:cNvSpPr>
          <p:nvPr>
            <p:ph idx="1"/>
          </p:nvPr>
        </p:nvSpPr>
        <p:spPr bwMode="auto">
          <a:xfrm>
            <a:off x="144065" y="798944"/>
            <a:ext cx="8853286" cy="4155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nSpc>
                <a:spcPct val="100000"/>
              </a:lnSpc>
              <a:spcBef>
                <a:spcPts val="600"/>
              </a:spcBef>
              <a:spcAft>
                <a:spcPts val="600"/>
              </a:spcAft>
              <a:buFont typeface="Wingdings" panose="05000000000000000000" pitchFamily="2" charset="2"/>
              <a:buChar char="§"/>
              <a:defRPr>
                <a:solidFill>
                  <a:srgbClr val="000000"/>
                </a:solidFill>
              </a:defRPr>
            </a:lvl1pPr>
            <a:lvl2pPr>
              <a:lnSpc>
                <a:spcPct val="100000"/>
              </a:lnSpc>
              <a:spcBef>
                <a:spcPts val="300"/>
              </a:spcBef>
              <a:spcAft>
                <a:spcPts val="300"/>
              </a:spcAft>
              <a:defRPr>
                <a:solidFill>
                  <a:srgbClr val="000000"/>
                </a:solidFill>
              </a:defRPr>
            </a:lvl2pPr>
            <a:lvl3pPr>
              <a:lnSpc>
                <a:spcPct val="100000"/>
              </a:lnSpc>
              <a:spcBef>
                <a:spcPts val="300"/>
              </a:spcBef>
              <a:spcAft>
                <a:spcPts val="300"/>
              </a:spcAft>
              <a:defRPr>
                <a:solidFill>
                  <a:srgbClr val="000000"/>
                </a:solidFill>
              </a:defRPr>
            </a:lvl3pPr>
            <a:lvl4pPr>
              <a:lnSpc>
                <a:spcPct val="100000"/>
              </a:lnSpc>
              <a:spcBef>
                <a:spcPts val="300"/>
              </a:spcBef>
              <a:spcAft>
                <a:spcPts val="300"/>
              </a:spcAft>
              <a:defRPr>
                <a:solidFill>
                  <a:srgbClr val="000000"/>
                </a:solidFill>
              </a:defRPr>
            </a:lvl4pPr>
          </a:lstStyle>
          <a:p>
            <a:pPr lvl="0"/>
            <a:r>
              <a:rPr lang="en-US" dirty="0">
                <a:sym typeface="Arial" pitchFamily="34" charset="0"/>
              </a:rPr>
              <a:t>Click to edit Master text styles</a:t>
            </a:r>
          </a:p>
          <a:p>
            <a:pPr lvl="1"/>
            <a:r>
              <a:rPr lang="en-US" dirty="0">
                <a:sym typeface="Arial" pitchFamily="34" charset="0"/>
              </a:rPr>
              <a:t>Second level</a:t>
            </a:r>
          </a:p>
          <a:p>
            <a:pPr lvl="2"/>
            <a:r>
              <a:rPr lang="en-US" dirty="0">
                <a:sym typeface="Arial" pitchFamily="34" charset="0"/>
              </a:rPr>
              <a:t>Third level</a:t>
            </a:r>
          </a:p>
          <a:p>
            <a:pPr lvl="3"/>
            <a:r>
              <a:rPr lang="en-US" dirty="0">
                <a:sym typeface="Arial" pitchFamily="34" charset="0"/>
              </a:rPr>
              <a:t>Fourth level</a:t>
            </a:r>
          </a:p>
        </p:txBody>
      </p:sp>
      <p:sp>
        <p:nvSpPr>
          <p:cNvPr id="6" name="Rectangle 2"/>
          <p:cNvSpPr>
            <a:spLocks noGrp="1" noChangeArrowheads="1"/>
          </p:cNvSpPr>
          <p:nvPr>
            <p:ph type="title"/>
          </p:nvPr>
        </p:nvSpPr>
        <p:spPr bwMode="auto">
          <a:xfrm>
            <a:off x="1" y="41393"/>
            <a:ext cx="9144000" cy="757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nSpc>
                <a:spcPct val="100000"/>
              </a:lnSpc>
              <a:defRPr sz="2400"/>
            </a:lvl1pPr>
          </a:lstStyle>
          <a:p>
            <a:pPr lvl="0"/>
            <a:r>
              <a:rPr lang="en-US" dirty="0">
                <a:sym typeface="Arial" pitchFamily="34" charset="0"/>
              </a:rPr>
              <a:t>Click to edit Master title style</a:t>
            </a:r>
          </a:p>
        </p:txBody>
      </p:sp>
    </p:spTree>
    <p:extLst>
      <p:ext uri="{BB962C8B-B14F-4D97-AF65-F5344CB8AC3E}">
        <p14:creationId xmlns:p14="http://schemas.microsoft.com/office/powerpoint/2010/main" val="2257996623"/>
      </p:ext>
    </p:extLst>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6992501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5_Title Slide-animated gradient">
    <p:bg>
      <p:bgPr>
        <a:solidFill>
          <a:schemeClr val="accent5"/>
        </a:solidFill>
        <a:effectLst/>
      </p:bgPr>
    </p:bg>
    <p:spTree>
      <p:nvGrpSpPr>
        <p:cNvPr id="1" name=""/>
        <p:cNvGrpSpPr/>
        <p:nvPr/>
      </p:nvGrpSpPr>
      <p:grpSpPr>
        <a:xfrm>
          <a:off x="0" y="0"/>
          <a:ext cx="0" cy="0"/>
          <a:chOff x="0" y="0"/>
          <a:chExt cx="0" cy="0"/>
        </a:xfrm>
      </p:grpSpPr>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1"/>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1"/>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rgbClr val="004C69"/>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accent1"/>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chemeClr val="accent1"/>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3653042546"/>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6_Title Slide-animated gradient">
    <p:bg>
      <p:bgPr>
        <a:solidFill>
          <a:schemeClr val="accent5"/>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9144000" cy="5143500"/>
          </a:xfrm>
          <a:prstGeom prst="rect">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6" name="Subtitle 2"/>
          <p:cNvSpPr>
            <a:spLocks noGrp="1"/>
          </p:cNvSpPr>
          <p:nvPr>
            <p:ph type="subTitle" idx="1"/>
          </p:nvPr>
        </p:nvSpPr>
        <p:spPr>
          <a:xfrm>
            <a:off x="469496" y="3809526"/>
            <a:ext cx="4319105" cy="288131"/>
          </a:xfrm>
          <a:prstGeom prst="rect">
            <a:avLst/>
          </a:prstGeom>
        </p:spPr>
        <p:txBody>
          <a:bodyPr lIns="91420" tIns="45710" rIns="91420" bIns="45710" anchor="b" anchorCtr="0">
            <a:noAutofit/>
          </a:bodyPr>
          <a:lstStyle>
            <a:lvl1pPr marL="0" indent="0" algn="l">
              <a:buNone/>
              <a:defRPr sz="1200" b="0" i="0">
                <a:solidFill>
                  <a:schemeClr val="accent5"/>
                </a:solidFill>
                <a:latin typeface="+mn-lt"/>
                <a:cs typeface="CiscoSans"/>
              </a:defRPr>
            </a:lvl1pPr>
            <a:lvl2pPr marL="342856" indent="0" algn="ctr">
              <a:buNone/>
              <a:defRPr>
                <a:solidFill>
                  <a:schemeClr val="tx1">
                    <a:tint val="75000"/>
                  </a:schemeClr>
                </a:solidFill>
              </a:defRPr>
            </a:lvl2pPr>
            <a:lvl3pPr marL="685720" indent="0" algn="ctr">
              <a:buNone/>
              <a:defRPr>
                <a:solidFill>
                  <a:schemeClr val="tx1">
                    <a:tint val="75000"/>
                  </a:schemeClr>
                </a:solidFill>
              </a:defRPr>
            </a:lvl3pPr>
            <a:lvl4pPr marL="1028579" indent="0" algn="ctr">
              <a:buNone/>
              <a:defRPr>
                <a:solidFill>
                  <a:schemeClr val="tx1">
                    <a:tint val="75000"/>
                  </a:schemeClr>
                </a:solidFill>
              </a:defRPr>
            </a:lvl4pPr>
            <a:lvl5pPr marL="1371441" indent="0" algn="ctr">
              <a:buNone/>
              <a:defRPr>
                <a:solidFill>
                  <a:schemeClr val="tx1">
                    <a:tint val="75000"/>
                  </a:schemeClr>
                </a:solidFill>
              </a:defRPr>
            </a:lvl5pPr>
            <a:lvl6pPr marL="1714297" indent="0" algn="ctr">
              <a:buNone/>
              <a:defRPr>
                <a:solidFill>
                  <a:schemeClr val="tx1">
                    <a:tint val="75000"/>
                  </a:schemeClr>
                </a:solidFill>
              </a:defRPr>
            </a:lvl6pPr>
            <a:lvl7pPr marL="2057161" indent="0" algn="ctr">
              <a:buNone/>
              <a:defRPr>
                <a:solidFill>
                  <a:schemeClr val="tx1">
                    <a:tint val="75000"/>
                  </a:schemeClr>
                </a:solidFill>
              </a:defRPr>
            </a:lvl7pPr>
            <a:lvl8pPr marL="2400020" indent="0" algn="ctr">
              <a:buNone/>
              <a:defRPr>
                <a:solidFill>
                  <a:schemeClr val="tx1">
                    <a:tint val="75000"/>
                  </a:schemeClr>
                </a:solidFill>
              </a:defRPr>
            </a:lvl8pPr>
            <a:lvl9pPr marL="2742882" indent="0" algn="ctr">
              <a:buNone/>
              <a:defRPr>
                <a:solidFill>
                  <a:schemeClr val="tx1">
                    <a:tint val="75000"/>
                  </a:schemeClr>
                </a:solidFill>
              </a:defRPr>
            </a:lvl9pPr>
          </a:lstStyle>
          <a:p>
            <a:r>
              <a:rPr lang="en-US" dirty="0"/>
              <a:t>Click to edit Master subtitle style</a:t>
            </a:r>
          </a:p>
        </p:txBody>
      </p:sp>
      <p:sp>
        <p:nvSpPr>
          <p:cNvPr id="17" name="Text Placeholder 38"/>
          <p:cNvSpPr>
            <a:spLocks noGrp="1"/>
          </p:cNvSpPr>
          <p:nvPr>
            <p:ph type="body" sz="quarter" idx="11"/>
          </p:nvPr>
        </p:nvSpPr>
        <p:spPr>
          <a:xfrm>
            <a:off x="469496" y="4049523"/>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sp>
        <p:nvSpPr>
          <p:cNvPr id="18" name="Text Placeholder 40"/>
          <p:cNvSpPr>
            <a:spLocks noGrp="1"/>
          </p:cNvSpPr>
          <p:nvPr>
            <p:ph type="body" sz="quarter" idx="12"/>
          </p:nvPr>
        </p:nvSpPr>
        <p:spPr>
          <a:xfrm>
            <a:off x="469496" y="4289520"/>
            <a:ext cx="4319105" cy="288131"/>
          </a:xfrm>
          <a:prstGeom prst="rect">
            <a:avLst/>
          </a:prstGeom>
        </p:spPr>
        <p:txBody>
          <a:bodyPr lIns="91420" tIns="45710" rIns="91420" bIns="45710"/>
          <a:lstStyle>
            <a:lvl1pPr marL="0" indent="0" algn="l">
              <a:buFontTx/>
              <a:buNone/>
              <a:defRPr lang="en-US" sz="1200" b="0" i="0" kern="1200" dirty="0" smtClean="0">
                <a:solidFill>
                  <a:schemeClr val="accent5"/>
                </a:solidFill>
                <a:latin typeface="+mn-lt"/>
                <a:ea typeface="+mn-ea"/>
                <a:cs typeface="CiscoSans ExtraLight" pitchFamily="34" charset="0"/>
              </a:defRPr>
            </a:lvl1pPr>
            <a:lvl2pPr>
              <a:buFontTx/>
              <a:buNone/>
              <a:defRPr lang="en-US" sz="1500" kern="1200" dirty="0" smtClean="0">
                <a:solidFill>
                  <a:schemeClr val="bg1"/>
                </a:solidFill>
                <a:latin typeface="+mj-lt"/>
                <a:ea typeface="+mn-ea"/>
                <a:cs typeface="+mn-cs"/>
              </a:defRPr>
            </a:lvl2pPr>
            <a:lvl3pPr>
              <a:buFontTx/>
              <a:buNone/>
              <a:defRPr lang="en-US" sz="1500" kern="1200" dirty="0" smtClean="0">
                <a:solidFill>
                  <a:schemeClr val="bg1"/>
                </a:solidFill>
                <a:latin typeface="+mj-lt"/>
                <a:ea typeface="+mn-ea"/>
                <a:cs typeface="+mn-cs"/>
              </a:defRPr>
            </a:lvl3pPr>
            <a:lvl4pPr>
              <a:buFontTx/>
              <a:buNone/>
              <a:defRPr lang="en-US" sz="1500" kern="1200" dirty="0" smtClean="0">
                <a:solidFill>
                  <a:schemeClr val="bg1"/>
                </a:solidFill>
                <a:latin typeface="+mj-lt"/>
                <a:ea typeface="+mn-ea"/>
                <a:cs typeface="+mn-cs"/>
              </a:defRPr>
            </a:lvl4pPr>
            <a:lvl5pPr>
              <a:buFontTx/>
              <a:buNone/>
              <a:defRPr lang="en-US" sz="1500" kern="1200" dirty="0" smtClean="0">
                <a:solidFill>
                  <a:schemeClr val="bg1"/>
                </a:solidFill>
                <a:latin typeface="+mj-lt"/>
                <a:ea typeface="+mn-ea"/>
                <a:cs typeface="+mn-cs"/>
              </a:defRPr>
            </a:lvl5pPr>
          </a:lstStyle>
          <a:p>
            <a:pPr lvl="0"/>
            <a:r>
              <a:rPr lang="en-US"/>
              <a:t>Click to edit Master text styles</a:t>
            </a:r>
          </a:p>
        </p:txBody>
      </p:sp>
      <p:grpSp>
        <p:nvGrpSpPr>
          <p:cNvPr id="6" name="Group 4"/>
          <p:cNvGrpSpPr>
            <a:grpSpLocks noChangeAspect="1"/>
          </p:cNvGrpSpPr>
          <p:nvPr userDrawn="1"/>
        </p:nvGrpSpPr>
        <p:grpSpPr bwMode="auto">
          <a:xfrm>
            <a:off x="492125" y="395288"/>
            <a:ext cx="796924" cy="423863"/>
            <a:chOff x="310" y="249"/>
            <a:chExt cx="502" cy="267"/>
          </a:xfrm>
          <a:solidFill>
            <a:schemeClr val="accent5"/>
          </a:solidFill>
        </p:grpSpPr>
        <p:sp>
          <p:nvSpPr>
            <p:cNvPr id="9"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2"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6"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7"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8"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9" name="Text Placeholder 2"/>
          <p:cNvSpPr>
            <a:spLocks noGrp="1"/>
          </p:cNvSpPr>
          <p:nvPr>
            <p:ph type="body" sz="quarter" idx="13"/>
          </p:nvPr>
        </p:nvSpPr>
        <p:spPr>
          <a:xfrm>
            <a:off x="463292" y="2872236"/>
            <a:ext cx="5925246" cy="299001"/>
          </a:xfrm>
          <a:prstGeom prst="rect">
            <a:avLst/>
          </a:prstGeom>
        </p:spPr>
        <p:txBody>
          <a:bodyPr lIns="91420" tIns="45710" rIns="91420" bIns="45710"/>
          <a:lstStyle>
            <a:lvl1pPr marL="0" indent="0">
              <a:buFont typeface="Arial" panose="020B0604020202020204" pitchFamily="34" charset="0"/>
              <a:buNone/>
              <a:defRPr sz="2000" baseline="0">
                <a:solidFill>
                  <a:schemeClr val="bg2"/>
                </a:solidFill>
                <a:latin typeface="+mj-lt"/>
              </a:defRPr>
            </a:lvl1pPr>
            <a:lvl2pPr marL="304781" indent="0">
              <a:buNone/>
              <a:defRPr/>
            </a:lvl2pPr>
            <a:lvl3pPr marL="427401" indent="0">
              <a:buNone/>
              <a:defRPr/>
            </a:lvl3pPr>
            <a:lvl4pPr marL="516694" indent="0">
              <a:buNone/>
              <a:defRPr/>
            </a:lvl4pPr>
            <a:lvl5pPr marL="601221" indent="0">
              <a:buNone/>
              <a:defRPr/>
            </a:lvl5pPr>
          </a:lstStyle>
          <a:p>
            <a:pPr lvl="0"/>
            <a:r>
              <a:rPr lang="en-US" dirty="0"/>
              <a:t>Click to edit Master text styles</a:t>
            </a:r>
          </a:p>
        </p:txBody>
      </p:sp>
      <p:sp>
        <p:nvSpPr>
          <p:cNvPr id="30" name="Title 1"/>
          <p:cNvSpPr>
            <a:spLocks noGrp="1"/>
          </p:cNvSpPr>
          <p:nvPr>
            <p:ph type="ctrTitle"/>
          </p:nvPr>
        </p:nvSpPr>
        <p:spPr>
          <a:xfrm>
            <a:off x="425765" y="2300750"/>
            <a:ext cx="5955513" cy="644730"/>
          </a:xfrm>
          <a:prstGeom prst="rect">
            <a:avLst/>
          </a:prstGeom>
        </p:spPr>
        <p:txBody>
          <a:bodyPr anchor="b"/>
          <a:lstStyle>
            <a:lvl1pPr marL="0" indent="0" algn="l">
              <a:lnSpc>
                <a:spcPct val="90000"/>
              </a:lnSpc>
              <a:buFont typeface="Arial" panose="020B0604020202020204" pitchFamily="34" charset="0"/>
              <a:buNone/>
              <a:defRPr sz="3600" b="0" i="0" spc="0" baseline="0">
                <a:solidFill>
                  <a:srgbClr val="38C6F4"/>
                </a:solidFill>
                <a:latin typeface="+mj-lt"/>
                <a:cs typeface="CiscoSans Thin"/>
              </a:defRPr>
            </a:lvl1pPr>
          </a:lstStyle>
          <a:p>
            <a:r>
              <a:rPr lang="en-US" dirty="0"/>
              <a:t>Click to edit Master title style</a:t>
            </a:r>
          </a:p>
        </p:txBody>
      </p:sp>
    </p:spTree>
    <p:extLst>
      <p:ext uri="{BB962C8B-B14F-4D97-AF65-F5344CB8AC3E}">
        <p14:creationId xmlns:p14="http://schemas.microsoft.com/office/powerpoint/2010/main" val="1974617842"/>
      </p:ext>
    </p:extLst>
  </p:cSld>
  <p:clrMapOvr>
    <a:masterClrMapping/>
  </p:clrMapOvr>
  <p:transition spd="slow">
    <p:wipe/>
  </p:transition>
  <p:extLst mod="1">
    <p:ext uri="{DCECCB84-F9BA-43D5-87BE-67443E8EF086}">
      <p15:sldGuideLst xmlns:p15="http://schemas.microsoft.com/office/powerpoint/2012/main" xmlns:c15="http://schemas.microsoft.com/office/drawing/2012/chart" xmlns:c="http://schemas.openxmlformats.org/drawingml/2006/chart" xmlns="">
        <p15:guide id="1" orient="horz" pos="228" userDrawn="1">
          <p15:clr>
            <a:srgbClr val="FBAE40"/>
          </p15:clr>
        </p15:guide>
        <p15:guide id="2" pos="360" userDrawn="1">
          <p15:clr>
            <a:srgbClr val="FBAE40"/>
          </p15:clr>
        </p15:guide>
        <p15:guide id="3" orient="horz" pos="518" userDrawn="1">
          <p15:clr>
            <a:srgbClr val="FBAE40"/>
          </p15:clr>
        </p15:guide>
        <p15:guide id="4" pos="812" userDrawn="1">
          <p15:clr>
            <a:srgbClr val="FBAE40"/>
          </p15:clr>
        </p15:guide>
        <p15:guide id="5" pos="311"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3_Segue">
    <p:bg>
      <p:bgPr>
        <a:solidFill>
          <a:schemeClr val="bg1"/>
        </a:solidFill>
        <a:effectLst/>
      </p:bgPr>
    </p:bg>
    <p:spTree>
      <p:nvGrpSpPr>
        <p:cNvPr id="1" name=""/>
        <p:cNvGrpSpPr/>
        <p:nvPr/>
      </p:nvGrpSpPr>
      <p:grpSpPr>
        <a:xfrm>
          <a:off x="0" y="0"/>
          <a:ext cx="0" cy="0"/>
          <a:chOff x="0" y="0"/>
          <a:chExt cx="0" cy="0"/>
        </a:xfrm>
      </p:grpSpPr>
      <p:sp>
        <p:nvSpPr>
          <p:cNvPr id="7" name="Rectangle 6"/>
          <p:cNvSpPr/>
          <p:nvPr userDrawn="1"/>
        </p:nvSpPr>
        <p:spPr>
          <a:xfrm>
            <a:off x="0" y="0"/>
            <a:ext cx="9144000" cy="5143499"/>
          </a:xfrm>
          <a:prstGeom prst="rect">
            <a:avLst/>
          </a:prstGeom>
          <a:solidFill>
            <a:srgbClr val="00394F"/>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itle 1"/>
          <p:cNvSpPr>
            <a:spLocks noGrp="1"/>
          </p:cNvSpPr>
          <p:nvPr>
            <p:ph type="ctrTitle"/>
          </p:nvPr>
        </p:nvSpPr>
        <p:spPr>
          <a:xfrm>
            <a:off x="416425" y="915409"/>
            <a:ext cx="7598042" cy="2569946"/>
          </a:xfrm>
          <a:prstGeom prst="rect">
            <a:avLst/>
          </a:prstGeom>
        </p:spPr>
        <p:txBody>
          <a:bodyPr anchor="b">
            <a:noAutofit/>
          </a:bodyPr>
          <a:lstStyle>
            <a:lvl1pPr marL="0" indent="0" algn="l">
              <a:lnSpc>
                <a:spcPct val="90000"/>
              </a:lnSpc>
              <a:buFont typeface="Arial" panose="020B0604020202020204" pitchFamily="34" charset="0"/>
              <a:buNone/>
              <a:defRPr sz="4600" b="0" i="0" spc="0" baseline="0">
                <a:solidFill>
                  <a:schemeClr val="accent5"/>
                </a:solidFill>
                <a:latin typeface="+mj-lt"/>
                <a:cs typeface="CiscoSans Thin"/>
              </a:defRPr>
            </a:lvl1pPr>
          </a:lstStyle>
          <a:p>
            <a:r>
              <a:rPr lang="en-US" dirty="0"/>
              <a:t>Click to edit Master title style</a:t>
            </a:r>
          </a:p>
        </p:txBody>
      </p:sp>
      <p:sp>
        <p:nvSpPr>
          <p:cNvPr id="8" name="Rectangle 7"/>
          <p:cNvSpPr>
            <a:spLocks noChangeArrowheads="1"/>
          </p:cNvSpPr>
          <p:nvPr userDrawn="1"/>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5">
                    <a:lumMod val="50000"/>
                  </a:schemeClr>
                </a:solidFill>
                <a:latin typeface="+mn-lt"/>
                <a:ea typeface="+mn-ea"/>
                <a:cs typeface="CiscoSans Thin"/>
              </a:rPr>
              <a:pPr algn="r" defTabSz="610744" fontAlgn="auto">
                <a:spcBef>
                  <a:spcPts val="0"/>
                </a:spcBef>
                <a:spcAft>
                  <a:spcPts val="0"/>
                </a:spcAft>
                <a:defRPr/>
              </a:pPr>
              <a:t>‹#›</a:t>
            </a:fld>
            <a:endParaRPr sz="600">
              <a:solidFill>
                <a:schemeClr val="accent5">
                  <a:lumMod val="50000"/>
                </a:schemeClr>
              </a:solidFill>
              <a:latin typeface="+mn-lt"/>
              <a:ea typeface="+mn-ea"/>
              <a:cs typeface="CiscoSans Thin"/>
            </a:endParaRPr>
          </a:p>
        </p:txBody>
      </p:sp>
      <p:grpSp>
        <p:nvGrpSpPr>
          <p:cNvPr id="11" name="Group 4"/>
          <p:cNvGrpSpPr>
            <a:grpSpLocks noChangeAspect="1"/>
          </p:cNvGrpSpPr>
          <p:nvPr userDrawn="1"/>
        </p:nvGrpSpPr>
        <p:grpSpPr bwMode="auto">
          <a:xfrm>
            <a:off x="508039" y="4715197"/>
            <a:ext cx="340257" cy="180974"/>
            <a:chOff x="310" y="249"/>
            <a:chExt cx="502" cy="267"/>
          </a:xfrm>
          <a:solidFill>
            <a:srgbClr val="086D8E"/>
          </a:solidFill>
        </p:grpSpPr>
        <p:sp>
          <p:nvSpPr>
            <p:cNvPr id="12"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3"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3"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4"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5"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6"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kern="1200" dirty="0">
                <a:solidFill>
                  <a:schemeClr val="accent5">
                    <a:lumMod val="50000"/>
                  </a:schemeClr>
                </a:solidFill>
                <a:latin typeface="+mn-lt"/>
                <a:ea typeface="+mn-ea"/>
                <a:cs typeface="CiscoSans Thin"/>
              </a:rPr>
              <a:t>© 2016 Cisco y/o sus filiales. Todos los derechos reservados</a:t>
            </a:r>
            <a:r>
              <a:rPr lang="x-none" sz="600" kern="1200" dirty="0" smtClean="0">
                <a:solidFill>
                  <a:schemeClr val="accent5">
                    <a:lumMod val="50000"/>
                  </a:schemeClr>
                </a:solidFill>
                <a:latin typeface="+mn-lt"/>
                <a:ea typeface="+mn-ea"/>
                <a:cs typeface="CiscoSans Thin"/>
              </a:rPr>
              <a:t>.</a:t>
            </a:r>
            <a:r>
              <a:rPr lang="en-US" sz="600" kern="1200" dirty="0" smtClean="0">
                <a:solidFill>
                  <a:schemeClr val="accent5">
                    <a:lumMod val="50000"/>
                  </a:schemeClr>
                </a:solidFill>
                <a:latin typeface="+mn-lt"/>
                <a:ea typeface="+mn-ea"/>
                <a:cs typeface="CiscoSans Thin"/>
              </a:rPr>
              <a:t> </a:t>
            </a:r>
            <a:r>
              <a:rPr lang="x-none" sz="600" kern="1200" dirty="0" smtClean="0">
                <a:solidFill>
                  <a:schemeClr val="accent5">
                    <a:lumMod val="50000"/>
                  </a:schemeClr>
                </a:solidFill>
                <a:latin typeface="+mn-lt"/>
                <a:ea typeface="+mn-ea"/>
                <a:cs typeface="CiscoSans Thin"/>
              </a:rPr>
              <a:t>Información </a:t>
            </a:r>
            <a:r>
              <a:rPr lang="x-none" sz="600" kern="1200" dirty="0">
                <a:solidFill>
                  <a:schemeClr val="accent5">
                    <a:lumMod val="50000"/>
                  </a:schemeClr>
                </a:solidFill>
                <a:latin typeface="+mn-lt"/>
                <a:ea typeface="+mn-ea"/>
                <a:cs typeface="CiscoSans Thin"/>
              </a:rPr>
              <a:t>confidencial de Cisco.</a:t>
            </a:r>
          </a:p>
        </p:txBody>
      </p:sp>
    </p:spTree>
    <p:extLst>
      <p:ext uri="{BB962C8B-B14F-4D97-AF65-F5344CB8AC3E}">
        <p14:creationId xmlns:p14="http://schemas.microsoft.com/office/powerpoint/2010/main" val="1890854121"/>
      </p:ext>
    </p:extLst>
  </p:cSld>
  <p:clrMapOvr>
    <a:masterClrMapping/>
  </p:clrMapOvr>
  <p:transition spd="slow">
    <p:wip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Multi_Slide">
    <p:spTree>
      <p:nvGrpSpPr>
        <p:cNvPr id="1" name=""/>
        <p:cNvGrpSpPr/>
        <p:nvPr/>
      </p:nvGrpSpPr>
      <p:grpSpPr>
        <a:xfrm>
          <a:off x="0" y="0"/>
          <a:ext cx="0" cy="0"/>
          <a:chOff x="0" y="0"/>
          <a:chExt cx="0" cy="0"/>
        </a:xfrm>
      </p:grpSpPr>
      <p:sp>
        <p:nvSpPr>
          <p:cNvPr id="5" name="Content Placeholder 2"/>
          <p:cNvSpPr>
            <a:spLocks noGrp="1"/>
          </p:cNvSpPr>
          <p:nvPr>
            <p:ph idx="1"/>
          </p:nvPr>
        </p:nvSpPr>
        <p:spPr>
          <a:xfrm>
            <a:off x="474662" y="1347788"/>
            <a:ext cx="8280057" cy="3073946"/>
          </a:xfrm>
          <a:prstGeom prst="rect">
            <a:avLst/>
          </a:prstGeom>
        </p:spPr>
        <p:txBody>
          <a:bodyPr lIns="91420" tIns="45710" rIns="91420" bIns="45710">
            <a:noAutofit/>
          </a:bodyPr>
          <a:lstStyle>
            <a:lvl1pPr marL="285690" marR="0" indent="-285690" algn="ctr" defTabSz="457105" rtl="0" eaLnBrk="1" fontAlgn="auto" latinLnBrk="0" hangingPunct="1">
              <a:lnSpc>
                <a:spcPct val="100000"/>
              </a:lnSpc>
              <a:spcBef>
                <a:spcPct val="20000"/>
              </a:spcBef>
              <a:spcAft>
                <a:spcPts val="0"/>
              </a:spcAft>
              <a:buClrTx/>
              <a:buSzTx/>
              <a:buFont typeface="Arial"/>
              <a:buNone/>
              <a:tabLst/>
              <a:defRPr sz="2000" b="0" i="0" baseline="0">
                <a:solidFill>
                  <a:schemeClr val="bg1"/>
                </a:solidFill>
                <a:latin typeface="+mn-lt"/>
                <a:cs typeface="CiscoSans ExtraLight"/>
              </a:defRPr>
            </a:lvl1pPr>
          </a:lstStyle>
          <a:p>
            <a:pPr lvl="0"/>
            <a:r>
              <a:rPr lang="en-US"/>
              <a:t>Click to edit Master text styles</a:t>
            </a:r>
          </a:p>
        </p:txBody>
      </p:sp>
      <p:sp>
        <p:nvSpPr>
          <p:cNvPr id="4" name="Title Placeholder 5"/>
          <p:cNvSpPr>
            <a:spLocks noGrp="1"/>
          </p:cNvSpPr>
          <p:nvPr>
            <p:ph type="title"/>
          </p:nvPr>
        </p:nvSpPr>
        <p:spPr bwMode="auto">
          <a:xfrm>
            <a:off x="437766"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rgbClr val="004C69"/>
                </a:solidFill>
              </a:defRPr>
            </a:lvl1pPr>
          </a:lstStyle>
          <a:p>
            <a:pPr lvl="0"/>
            <a:r>
              <a:rPr lang="en-US" dirty="0"/>
              <a:t>Click to edit Master title style</a:t>
            </a:r>
            <a:endParaRPr lang="en-GB" dirty="0"/>
          </a:p>
        </p:txBody>
      </p:sp>
    </p:spTree>
    <p:extLst>
      <p:ext uri="{BB962C8B-B14F-4D97-AF65-F5344CB8AC3E}">
        <p14:creationId xmlns:p14="http://schemas.microsoft.com/office/powerpoint/2010/main" val="542967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c15="http://schemas.microsoft.com/office/drawing/2012/chart" xmlns:c="http://schemas.openxmlformats.org/drawingml/2006/chart">
      <p:transition xmlns:p14="http://schemas.microsoft.com/office/powerpoint/2010/mai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222912136"/>
      </p:ext>
    </p:extLst>
  </p:cSld>
  <p:clrMapOvr>
    <a:overrideClrMapping bg1="lt1" tx1="dk1" bg2="lt2" tx2="dk2" accent1="accent1" accent2="accent2" accent3="accent3" accent4="accent4" accent5="accent5" accent6="accent6" hlink="hlink" folHlink="folHlink"/>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2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0" y="2552550"/>
            <a:ext cx="698624" cy="698624"/>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FFFFFF"/>
              </a:solidFill>
              <a:cs typeface="Arial"/>
            </a:endParaRPr>
          </a:p>
        </p:txBody>
      </p:sp>
      <p:sp>
        <p:nvSpPr>
          <p:cNvPr id="15" name="Oval 14"/>
          <p:cNvSpPr/>
          <p:nvPr/>
        </p:nvSpPr>
        <p:spPr>
          <a:xfrm>
            <a:off x="575610" y="1426607"/>
            <a:ext cx="698624" cy="698624"/>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bg1"/>
              </a:solidFill>
              <a:cs typeface="Arial"/>
            </a:endParaRPr>
          </a:p>
        </p:txBody>
      </p:sp>
      <p:sp>
        <p:nvSpPr>
          <p:cNvPr id="22" name="Oval 21"/>
          <p:cNvSpPr/>
          <p:nvPr/>
        </p:nvSpPr>
        <p:spPr>
          <a:xfrm>
            <a:off x="575610" y="3653093"/>
            <a:ext cx="698624" cy="698624"/>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solidFill>
                <a:srgbClr val="049FD9"/>
              </a:solidFill>
              <a:cs typeface="Arial"/>
            </a:endParaRPr>
          </a:p>
        </p:txBody>
      </p:sp>
      <p:sp>
        <p:nvSpPr>
          <p:cNvPr id="24" name="Text Placeholder 17"/>
          <p:cNvSpPr>
            <a:spLocks noGrp="1"/>
          </p:cNvSpPr>
          <p:nvPr>
            <p:ph type="body" sz="quarter" idx="13"/>
          </p:nvPr>
        </p:nvSpPr>
        <p:spPr>
          <a:xfrm>
            <a:off x="1365250" y="1432522"/>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365250" y="25577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365250" y="3653093"/>
            <a:ext cx="5473700" cy="693381"/>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8" name="Text Placeholder 17"/>
          <p:cNvSpPr>
            <a:spLocks noGrp="1"/>
          </p:cNvSpPr>
          <p:nvPr>
            <p:ph type="body" sz="quarter" idx="17" hasCustomPrompt="1"/>
          </p:nvPr>
        </p:nvSpPr>
        <p:spPr>
          <a:xfrm>
            <a:off x="575610" y="2552550"/>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1" y="3651140"/>
            <a:ext cx="698624" cy="693381"/>
          </a:xfrm>
          <a:prstGeom prst="rect">
            <a:avLst/>
          </a:prstGeom>
          <a:ln>
            <a:noFill/>
          </a:ln>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Text Placeholder 17"/>
          <p:cNvSpPr>
            <a:spLocks noGrp="1"/>
          </p:cNvSpPr>
          <p:nvPr>
            <p:ph type="body" sz="quarter" idx="19" hasCustomPrompt="1"/>
          </p:nvPr>
        </p:nvSpPr>
        <p:spPr>
          <a:xfrm>
            <a:off x="575610" y="1427248"/>
            <a:ext cx="698624" cy="693381"/>
          </a:xfrm>
          <a:prstGeom prst="rect">
            <a:avLst/>
          </a:prstGeom>
        </p:spPr>
        <p:txBody>
          <a:bodyPr lIns="91420" tIns="45710" rIns="91420" bIns="45710" anchor="ctr" anchorCtr="0">
            <a:noAutofit/>
          </a:bodyPr>
          <a:lstStyle>
            <a:lvl1pPr marL="0" indent="0" algn="ctr">
              <a:buNone/>
              <a:defRPr sz="4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Tree>
    <p:extLst>
      <p:ext uri="{BB962C8B-B14F-4D97-AF65-F5344CB8AC3E}">
        <p14:creationId xmlns:p14="http://schemas.microsoft.com/office/powerpoint/2010/main" val="3053872667"/>
      </p:ext>
    </p:extLst>
  </p:cSld>
  <p:clrMapOvr>
    <a:masterClrMapping/>
  </p:clrMapOvr>
  <p:transition spd="slow">
    <p:wip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5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p>
        </p:txBody>
      </p:sp>
      <p:sp>
        <p:nvSpPr>
          <p:cNvPr id="12" name="Oval 1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5" name="Oval 14"/>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2" name="Oval 21"/>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24" name="Text Placeholder 17"/>
          <p:cNvSpPr>
            <a:spLocks noGrp="1"/>
          </p:cNvSpPr>
          <p:nvPr>
            <p:ph type="body" sz="quarter" idx="13"/>
          </p:nvPr>
        </p:nvSpPr>
        <p:spPr>
          <a:xfrm>
            <a:off x="1172384" y="1334842"/>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25" name="Text Placeholder 17"/>
          <p:cNvSpPr>
            <a:spLocks noGrp="1"/>
          </p:cNvSpPr>
          <p:nvPr>
            <p:ph type="body" sz="quarter" idx="14"/>
          </p:nvPr>
        </p:nvSpPr>
        <p:spPr>
          <a:xfrm>
            <a:off x="1172385" y="198456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6" name="Text Placeholder 17"/>
          <p:cNvSpPr>
            <a:spLocks noGrp="1"/>
          </p:cNvSpPr>
          <p:nvPr>
            <p:ph type="body" sz="quarter" idx="15"/>
          </p:nvPr>
        </p:nvSpPr>
        <p:spPr>
          <a:xfrm>
            <a:off x="1172385" y="262744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27"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28"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29"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13" name="Oval 12"/>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4" name="Text Placeholder 17"/>
          <p:cNvSpPr>
            <a:spLocks noGrp="1"/>
          </p:cNvSpPr>
          <p:nvPr>
            <p:ph type="body" sz="quarter" idx="19"/>
          </p:nvPr>
        </p:nvSpPr>
        <p:spPr>
          <a:xfrm>
            <a:off x="1172386" y="3274581"/>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6"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17" name="Oval 16"/>
          <p:cNvSpPr/>
          <p:nvPr/>
        </p:nvSpPr>
        <p:spPr>
          <a:xfrm>
            <a:off x="575613" y="3921716"/>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4000" dirty="0">
              <a:ln>
                <a:solidFill>
                  <a:schemeClr val="bg2"/>
                </a:solidFill>
              </a:ln>
              <a:solidFill>
                <a:schemeClr val="accent5"/>
              </a:solidFill>
              <a:cs typeface="Arial"/>
            </a:endParaRPr>
          </a:p>
        </p:txBody>
      </p:sp>
      <p:sp>
        <p:nvSpPr>
          <p:cNvPr id="18" name="Text Placeholder 17"/>
          <p:cNvSpPr>
            <a:spLocks noGrp="1"/>
          </p:cNvSpPr>
          <p:nvPr>
            <p:ph type="body" sz="quarter" idx="21"/>
          </p:nvPr>
        </p:nvSpPr>
        <p:spPr>
          <a:xfrm>
            <a:off x="1172387" y="3921716"/>
            <a:ext cx="5678748" cy="461327"/>
          </a:xfrm>
          <a:prstGeom prst="rect">
            <a:avLst/>
          </a:prstGeom>
        </p:spPr>
        <p:txBody>
          <a:bodyPr lIns="91420" tIns="45710" rIns="91420" bIns="45710" anchor="ctr" anchorCtr="0">
            <a:noAutofit/>
          </a:bodyPr>
          <a:lstStyle>
            <a:lvl1pPr marL="0" indent="0" algn="l">
              <a:buNone/>
              <a:defRPr sz="2000" b="0" i="0" baseline="0">
                <a:solidFill>
                  <a:schemeClr val="accent1"/>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19" name="Text Placeholder 17"/>
          <p:cNvSpPr>
            <a:spLocks noGrp="1"/>
          </p:cNvSpPr>
          <p:nvPr>
            <p:ph type="body" sz="quarter" idx="22" hasCustomPrompt="1"/>
          </p:nvPr>
        </p:nvSpPr>
        <p:spPr>
          <a:xfrm>
            <a:off x="575614" y="3919763"/>
            <a:ext cx="464815" cy="461327"/>
          </a:xfrm>
          <a:prstGeom prst="rect">
            <a:avLst/>
          </a:prstGeom>
          <a:ln>
            <a:noFill/>
          </a:ln>
        </p:spPr>
        <p:txBody>
          <a:bodyPr lIns="91420" tIns="45710" rIns="91420" bIns="45710" anchor="ctr" anchorCtr="0">
            <a:noAutofit/>
          </a:bodyPr>
          <a:lstStyle>
            <a:lvl1pPr marL="0" indent="0" algn="ctr">
              <a:buNone/>
              <a:defRPr sz="20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Tree>
    <p:extLst>
      <p:ext uri="{BB962C8B-B14F-4D97-AF65-F5344CB8AC3E}">
        <p14:creationId xmlns:p14="http://schemas.microsoft.com/office/powerpoint/2010/main" val="2962125011"/>
      </p:ext>
    </p:extLst>
  </p:cSld>
  <p:clrMapOvr>
    <a:masterClrMapping/>
  </p:clrMapOvr>
  <p:transition spd="slow">
    <p:wip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6_Circled_Bulle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C69"/>
                </a:solidFill>
              </a:defRPr>
            </a:lvl1pPr>
          </a:lstStyle>
          <a:p>
            <a:r>
              <a:rPr lang="en-US" dirty="0"/>
              <a:t>Click to edit Master title style</a:t>
            </a:r>
          </a:p>
        </p:txBody>
      </p:sp>
      <p:sp>
        <p:nvSpPr>
          <p:cNvPr id="42" name="Oval 41"/>
          <p:cNvSpPr/>
          <p:nvPr/>
        </p:nvSpPr>
        <p:spPr>
          <a:xfrm>
            <a:off x="575611" y="1979318"/>
            <a:ext cx="464815" cy="464815"/>
          </a:xfrm>
          <a:prstGeom prst="ellipse">
            <a:avLst/>
          </a:prstGeom>
          <a:solidFill>
            <a:srgbClr val="38C6F4"/>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3" name="Oval 42"/>
          <p:cNvSpPr/>
          <p:nvPr/>
        </p:nvSpPr>
        <p:spPr>
          <a:xfrm>
            <a:off x="575610" y="1328927"/>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rgbClr val="FFFFFF"/>
              </a:solidFill>
              <a:cs typeface="Arial"/>
            </a:endParaRPr>
          </a:p>
        </p:txBody>
      </p:sp>
      <p:sp>
        <p:nvSpPr>
          <p:cNvPr id="44" name="Oval 43"/>
          <p:cNvSpPr/>
          <p:nvPr/>
        </p:nvSpPr>
        <p:spPr>
          <a:xfrm>
            <a:off x="575611" y="2627446"/>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45" name="Text Placeholder 17"/>
          <p:cNvSpPr>
            <a:spLocks noGrp="1"/>
          </p:cNvSpPr>
          <p:nvPr>
            <p:ph type="body" sz="quarter" idx="13"/>
          </p:nvPr>
        </p:nvSpPr>
        <p:spPr>
          <a:xfrm>
            <a:off x="1172384" y="133484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Click to edit Master text styles</a:t>
            </a:r>
          </a:p>
        </p:txBody>
      </p:sp>
      <p:sp>
        <p:nvSpPr>
          <p:cNvPr id="46" name="Text Placeholder 17"/>
          <p:cNvSpPr>
            <a:spLocks noGrp="1"/>
          </p:cNvSpPr>
          <p:nvPr>
            <p:ph type="body" sz="quarter" idx="14"/>
          </p:nvPr>
        </p:nvSpPr>
        <p:spPr>
          <a:xfrm>
            <a:off x="1172385" y="198456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7" name="Text Placeholder 17"/>
          <p:cNvSpPr>
            <a:spLocks noGrp="1"/>
          </p:cNvSpPr>
          <p:nvPr>
            <p:ph type="body" sz="quarter" idx="15"/>
          </p:nvPr>
        </p:nvSpPr>
        <p:spPr>
          <a:xfrm>
            <a:off x="1172385" y="262744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48" name="Text Placeholder 17"/>
          <p:cNvSpPr>
            <a:spLocks noGrp="1"/>
          </p:cNvSpPr>
          <p:nvPr>
            <p:ph type="body" sz="quarter" idx="16" hasCustomPrompt="1"/>
          </p:nvPr>
        </p:nvSpPr>
        <p:spPr>
          <a:xfrm>
            <a:off x="575611" y="1327521"/>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a:t>
            </a:r>
          </a:p>
        </p:txBody>
      </p:sp>
      <p:sp>
        <p:nvSpPr>
          <p:cNvPr id="49" name="Text Placeholder 17"/>
          <p:cNvSpPr>
            <a:spLocks noGrp="1"/>
          </p:cNvSpPr>
          <p:nvPr>
            <p:ph type="body" sz="quarter" idx="17" hasCustomPrompt="1"/>
          </p:nvPr>
        </p:nvSpPr>
        <p:spPr>
          <a:xfrm>
            <a:off x="575611" y="197931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2</a:t>
            </a:r>
          </a:p>
        </p:txBody>
      </p:sp>
      <p:sp>
        <p:nvSpPr>
          <p:cNvPr id="50" name="Text Placeholder 17"/>
          <p:cNvSpPr>
            <a:spLocks noGrp="1"/>
          </p:cNvSpPr>
          <p:nvPr>
            <p:ph type="body" sz="quarter" idx="18" hasCustomPrompt="1"/>
          </p:nvPr>
        </p:nvSpPr>
        <p:spPr>
          <a:xfrm>
            <a:off x="575612" y="262549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3</a:t>
            </a:r>
          </a:p>
        </p:txBody>
      </p:sp>
      <p:sp>
        <p:nvSpPr>
          <p:cNvPr id="51" name="Oval 50"/>
          <p:cNvSpPr/>
          <p:nvPr/>
        </p:nvSpPr>
        <p:spPr>
          <a:xfrm>
            <a:off x="575612" y="3274581"/>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2" name="Text Placeholder 17"/>
          <p:cNvSpPr>
            <a:spLocks noGrp="1"/>
          </p:cNvSpPr>
          <p:nvPr>
            <p:ph type="body" sz="quarter" idx="19"/>
          </p:nvPr>
        </p:nvSpPr>
        <p:spPr>
          <a:xfrm>
            <a:off x="1172386" y="3274581"/>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3" name="Text Placeholder 17"/>
          <p:cNvSpPr>
            <a:spLocks noGrp="1"/>
          </p:cNvSpPr>
          <p:nvPr>
            <p:ph type="body" sz="quarter" idx="20" hasCustomPrompt="1"/>
          </p:nvPr>
        </p:nvSpPr>
        <p:spPr>
          <a:xfrm>
            <a:off x="575613" y="3272628"/>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4</a:t>
            </a:r>
          </a:p>
        </p:txBody>
      </p:sp>
      <p:sp>
        <p:nvSpPr>
          <p:cNvPr id="54" name="Oval 53"/>
          <p:cNvSpPr/>
          <p:nvPr/>
        </p:nvSpPr>
        <p:spPr>
          <a:xfrm>
            <a:off x="575613" y="3921716"/>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5" name="Text Placeholder 17"/>
          <p:cNvSpPr>
            <a:spLocks noGrp="1"/>
          </p:cNvSpPr>
          <p:nvPr>
            <p:ph type="body" sz="quarter" idx="21"/>
          </p:nvPr>
        </p:nvSpPr>
        <p:spPr>
          <a:xfrm>
            <a:off x="1172387" y="3921716"/>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56" name="Text Placeholder 17"/>
          <p:cNvSpPr>
            <a:spLocks noGrp="1"/>
          </p:cNvSpPr>
          <p:nvPr>
            <p:ph type="body" sz="quarter" idx="22" hasCustomPrompt="1"/>
          </p:nvPr>
        </p:nvSpPr>
        <p:spPr>
          <a:xfrm>
            <a:off x="575614" y="3919763"/>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5</a:t>
            </a:r>
          </a:p>
        </p:txBody>
      </p:sp>
      <p:sp>
        <p:nvSpPr>
          <p:cNvPr id="57" name="Oval 56"/>
          <p:cNvSpPr/>
          <p:nvPr/>
        </p:nvSpPr>
        <p:spPr>
          <a:xfrm>
            <a:off x="4414576" y="1983084"/>
            <a:ext cx="464815" cy="464815"/>
          </a:xfrm>
          <a:prstGeom prst="ellipse">
            <a:avLst/>
          </a:prstGeom>
          <a:solidFill>
            <a:schemeClr val="accent6"/>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8" name="Oval 57"/>
          <p:cNvSpPr/>
          <p:nvPr/>
        </p:nvSpPr>
        <p:spPr>
          <a:xfrm>
            <a:off x="4414575" y="1332693"/>
            <a:ext cx="464815" cy="464815"/>
          </a:xfrm>
          <a:prstGeom prst="ellipse">
            <a:avLst/>
          </a:prstGeom>
          <a:solidFill>
            <a:srgbClr val="00394F"/>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59" name="Oval 58"/>
          <p:cNvSpPr/>
          <p:nvPr/>
        </p:nvSpPr>
        <p:spPr>
          <a:xfrm>
            <a:off x="4414576" y="2631212"/>
            <a:ext cx="464815" cy="464815"/>
          </a:xfrm>
          <a:prstGeom prst="ellipse">
            <a:avLst/>
          </a:prstGeom>
          <a:solidFill>
            <a:schemeClr val="accent5"/>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0" name="Text Placeholder 17"/>
          <p:cNvSpPr>
            <a:spLocks noGrp="1"/>
          </p:cNvSpPr>
          <p:nvPr>
            <p:ph type="body" sz="quarter" idx="23"/>
          </p:nvPr>
        </p:nvSpPr>
        <p:spPr>
          <a:xfrm>
            <a:off x="5011349" y="1338608"/>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1" name="Text Placeholder 17"/>
          <p:cNvSpPr>
            <a:spLocks noGrp="1"/>
          </p:cNvSpPr>
          <p:nvPr>
            <p:ph type="body" sz="quarter" idx="24"/>
          </p:nvPr>
        </p:nvSpPr>
        <p:spPr>
          <a:xfrm>
            <a:off x="5011350" y="198832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2" name="Text Placeholder 17"/>
          <p:cNvSpPr>
            <a:spLocks noGrp="1"/>
          </p:cNvSpPr>
          <p:nvPr>
            <p:ph type="body" sz="quarter" idx="25"/>
          </p:nvPr>
        </p:nvSpPr>
        <p:spPr>
          <a:xfrm>
            <a:off x="5011350" y="263121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3" name="Text Placeholder 17"/>
          <p:cNvSpPr>
            <a:spLocks noGrp="1"/>
          </p:cNvSpPr>
          <p:nvPr>
            <p:ph type="body" sz="quarter" idx="26" hasCustomPrompt="1"/>
          </p:nvPr>
        </p:nvSpPr>
        <p:spPr>
          <a:xfrm>
            <a:off x="4414576" y="1331287"/>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6</a:t>
            </a:r>
          </a:p>
        </p:txBody>
      </p:sp>
      <p:sp>
        <p:nvSpPr>
          <p:cNvPr id="64" name="Text Placeholder 17"/>
          <p:cNvSpPr>
            <a:spLocks noGrp="1"/>
          </p:cNvSpPr>
          <p:nvPr>
            <p:ph type="body" sz="quarter" idx="27" hasCustomPrompt="1"/>
          </p:nvPr>
        </p:nvSpPr>
        <p:spPr>
          <a:xfrm>
            <a:off x="4414576" y="198308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7</a:t>
            </a:r>
          </a:p>
        </p:txBody>
      </p:sp>
      <p:sp>
        <p:nvSpPr>
          <p:cNvPr id="65" name="Text Placeholder 17"/>
          <p:cNvSpPr>
            <a:spLocks noGrp="1"/>
          </p:cNvSpPr>
          <p:nvPr>
            <p:ph type="body" sz="quarter" idx="28" hasCustomPrompt="1"/>
          </p:nvPr>
        </p:nvSpPr>
        <p:spPr>
          <a:xfrm>
            <a:off x="4414577" y="262925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8</a:t>
            </a:r>
          </a:p>
        </p:txBody>
      </p:sp>
      <p:sp>
        <p:nvSpPr>
          <p:cNvPr id="66" name="Oval 65"/>
          <p:cNvSpPr/>
          <p:nvPr/>
        </p:nvSpPr>
        <p:spPr>
          <a:xfrm>
            <a:off x="4414577" y="3278347"/>
            <a:ext cx="464815" cy="464815"/>
          </a:xfrm>
          <a:prstGeom prst="ellipse">
            <a:avLst/>
          </a:prstGeom>
          <a:solidFill>
            <a:schemeClr val="bg2"/>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67" name="Text Placeholder 17"/>
          <p:cNvSpPr>
            <a:spLocks noGrp="1"/>
          </p:cNvSpPr>
          <p:nvPr>
            <p:ph type="body" sz="quarter" idx="29"/>
          </p:nvPr>
        </p:nvSpPr>
        <p:spPr>
          <a:xfrm>
            <a:off x="5011351" y="3278347"/>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68" name="Text Placeholder 17"/>
          <p:cNvSpPr>
            <a:spLocks noGrp="1"/>
          </p:cNvSpPr>
          <p:nvPr>
            <p:ph type="body" sz="quarter" idx="30" hasCustomPrompt="1"/>
          </p:nvPr>
        </p:nvSpPr>
        <p:spPr>
          <a:xfrm>
            <a:off x="4414578" y="3276394"/>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9</a:t>
            </a:r>
          </a:p>
        </p:txBody>
      </p:sp>
      <p:sp>
        <p:nvSpPr>
          <p:cNvPr id="69" name="Oval 68"/>
          <p:cNvSpPr/>
          <p:nvPr/>
        </p:nvSpPr>
        <p:spPr>
          <a:xfrm>
            <a:off x="4414578" y="3925482"/>
            <a:ext cx="464815" cy="464815"/>
          </a:xfrm>
          <a:prstGeom prst="ellipse">
            <a:avLst/>
          </a:prstGeom>
          <a:solidFill>
            <a:schemeClr val="accent1">
              <a:lumMod val="75000"/>
            </a:schemeClr>
          </a:solidFill>
          <a:ln w="19050">
            <a:noFill/>
          </a:ln>
          <a:effectLst/>
        </p:spPr>
        <p:style>
          <a:lnRef idx="2">
            <a:schemeClr val="accent1">
              <a:shade val="50000"/>
            </a:schemeClr>
          </a:lnRef>
          <a:fillRef idx="1">
            <a:schemeClr val="accent1"/>
          </a:fillRef>
          <a:effectRef idx="0">
            <a:schemeClr val="accent1"/>
          </a:effectRef>
          <a:fontRef idx="minor">
            <a:schemeClr val="lt1"/>
          </a:fontRef>
        </p:style>
        <p:txBody>
          <a:bodyPr bIns="91440" rtlCol="0" anchor="ctr" anchorCtr="0"/>
          <a:lstStyle/>
          <a:p>
            <a:pPr algn="ctr"/>
            <a:endParaRPr lang="en-US" sz="1800" dirty="0">
              <a:ln>
                <a:solidFill>
                  <a:schemeClr val="bg2"/>
                </a:solidFill>
              </a:ln>
              <a:solidFill>
                <a:schemeClr val="bg2"/>
              </a:solidFill>
              <a:cs typeface="Arial"/>
            </a:endParaRPr>
          </a:p>
        </p:txBody>
      </p:sp>
      <p:sp>
        <p:nvSpPr>
          <p:cNvPr id="70" name="Text Placeholder 17"/>
          <p:cNvSpPr>
            <a:spLocks noGrp="1"/>
          </p:cNvSpPr>
          <p:nvPr>
            <p:ph type="body" sz="quarter" idx="31"/>
          </p:nvPr>
        </p:nvSpPr>
        <p:spPr>
          <a:xfrm>
            <a:off x="5011352" y="3925482"/>
            <a:ext cx="2175886" cy="461327"/>
          </a:xfrm>
          <a:prstGeom prst="rect">
            <a:avLst/>
          </a:prstGeom>
        </p:spPr>
        <p:txBody>
          <a:bodyPr lIns="91420" tIns="45710" rIns="91420" bIns="45710" anchor="ctr" anchorCtr="0">
            <a:noAutofit/>
          </a:bodyPr>
          <a:lstStyle>
            <a:lvl1pPr marL="0" indent="0" algn="l">
              <a:buNone/>
              <a:defRPr sz="1800" b="0" i="0" baseline="0">
                <a:solidFill>
                  <a:srgbClr val="004C69"/>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a:t>Click to edit Master text styles</a:t>
            </a:r>
          </a:p>
        </p:txBody>
      </p:sp>
      <p:sp>
        <p:nvSpPr>
          <p:cNvPr id="71" name="Text Placeholder 17"/>
          <p:cNvSpPr>
            <a:spLocks noGrp="1"/>
          </p:cNvSpPr>
          <p:nvPr>
            <p:ph type="body" sz="quarter" idx="32" hasCustomPrompt="1"/>
          </p:nvPr>
        </p:nvSpPr>
        <p:spPr>
          <a:xfrm>
            <a:off x="4414579" y="3923529"/>
            <a:ext cx="464815" cy="461327"/>
          </a:xfrm>
          <a:prstGeom prst="rect">
            <a:avLst/>
          </a:prstGeom>
          <a:noFill/>
          <a:ln>
            <a:noFill/>
          </a:ln>
        </p:spPr>
        <p:txBody>
          <a:bodyPr lIns="91420" tIns="45710" rIns="91420" bIns="45710" anchor="ctr" anchorCtr="0">
            <a:noAutofit/>
          </a:bodyPr>
          <a:lstStyle>
            <a:lvl1pPr marL="0" indent="0" algn="ctr">
              <a:buNone/>
              <a:defRPr sz="1800" b="0" i="0" baseline="0">
                <a:ln>
                  <a:solidFill>
                    <a:srgbClr val="FFFFFF"/>
                  </a:solidFill>
                </a:ln>
                <a:solidFill>
                  <a:srgbClr val="FFFFFF"/>
                </a:solidFill>
                <a:latin typeface="+mn-lt"/>
                <a:cs typeface="CiscoSans ExtraLight"/>
              </a:defRPr>
            </a:lvl1pPr>
            <a:lvl2pPr>
              <a:defRPr b="0" i="0">
                <a:solidFill>
                  <a:srgbClr val="FFFFFF"/>
                </a:solidFill>
                <a:latin typeface="CiscoSans ExtraLight"/>
                <a:cs typeface="CiscoSans ExtraLight"/>
              </a:defRPr>
            </a:lvl2pPr>
            <a:lvl3pPr>
              <a:defRPr b="0" i="0">
                <a:solidFill>
                  <a:srgbClr val="FFFFFF"/>
                </a:solidFill>
                <a:latin typeface="CiscoSans ExtraLight"/>
                <a:cs typeface="CiscoSans ExtraLight"/>
              </a:defRPr>
            </a:lvl3pPr>
            <a:lvl4pPr>
              <a:defRPr b="0" i="0">
                <a:solidFill>
                  <a:srgbClr val="FFFFFF"/>
                </a:solidFill>
                <a:latin typeface="CiscoSans ExtraLight"/>
                <a:cs typeface="CiscoSans ExtraLight"/>
              </a:defRPr>
            </a:lvl4pPr>
            <a:lvl5pPr>
              <a:defRPr b="0" i="0">
                <a:solidFill>
                  <a:srgbClr val="FFFFFF"/>
                </a:solidFill>
                <a:latin typeface="CiscoSans ExtraLight"/>
                <a:cs typeface="CiscoSans ExtraLight"/>
              </a:defRPr>
            </a:lvl5pPr>
          </a:lstStyle>
          <a:p>
            <a:pPr lvl="0"/>
            <a:r>
              <a:rPr lang="en-US" dirty="0"/>
              <a:t>10</a:t>
            </a:r>
          </a:p>
        </p:txBody>
      </p:sp>
    </p:spTree>
    <p:extLst>
      <p:ext uri="{BB962C8B-B14F-4D97-AF65-F5344CB8AC3E}">
        <p14:creationId xmlns:p14="http://schemas.microsoft.com/office/powerpoint/2010/main" val="3643099958"/>
      </p:ext>
    </p:extLst>
  </p:cSld>
  <p:clrMapOvr>
    <a:masterClrMapping/>
  </p:clrMapOvr>
  <p:transition spd="slow">
    <p:wip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5"/>
          <p:cNvSpPr>
            <a:spLocks noGrp="1"/>
          </p:cNvSpPr>
          <p:nvPr>
            <p:ph type="title"/>
          </p:nvPr>
        </p:nvSpPr>
        <p:spPr bwMode="auto">
          <a:xfrm>
            <a:off x="438150" y="341313"/>
            <a:ext cx="8345488" cy="7318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4" tIns="45712" rIns="91424" bIns="45712" numCol="1" anchor="ctr" anchorCtr="0" compatLnSpc="1">
            <a:prstTxWarp prst="textNoShape">
              <a:avLst/>
            </a:prstTxWarp>
          </a:bodyPr>
          <a:lstStyle/>
          <a:p>
            <a:pPr lvl="0"/>
            <a:r>
              <a:rPr lang="en-GB" altLang="en-US" dirty="0"/>
              <a:t>Title Goes Here</a:t>
            </a:r>
          </a:p>
        </p:txBody>
      </p:sp>
      <p:sp>
        <p:nvSpPr>
          <p:cNvPr id="12" name="Rectangle 7"/>
          <p:cNvSpPr>
            <a:spLocks noChangeArrowheads="1"/>
          </p:cNvSpPr>
          <p:nvPr/>
        </p:nvSpPr>
        <p:spPr bwMode="ltGray">
          <a:xfrm>
            <a:off x="8515707" y="4742907"/>
            <a:ext cx="218414" cy="154518"/>
          </a:xfrm>
          <a:prstGeom prst="rect">
            <a:avLst/>
          </a:prstGeom>
          <a:noFill/>
          <a:ln w="9525" algn="ctr">
            <a:noFill/>
            <a:miter lim="800000"/>
            <a:headEnd/>
            <a:tailEnd/>
          </a:ln>
          <a:effectLst/>
        </p:spPr>
        <p:txBody>
          <a:bodyPr wrap="none" lIns="61586" tIns="30792" rIns="61586" bIns="30792" anchor="b">
            <a:spAutoFit/>
          </a:bodyPr>
          <a:lstStyle/>
          <a:p>
            <a:pPr algn="r" defTabSz="610744" rtl="0" fontAlgn="auto">
              <a:spcBef>
                <a:spcPts val="0"/>
              </a:spcBef>
              <a:spcAft>
                <a:spcPts val="0"/>
              </a:spcAft>
              <a:defRPr/>
            </a:pPr>
            <a:fld id="{6A1E46DC-7EF6-4EA2-B285-14272867D133}" type="slidenum">
              <a:rPr sz="600">
                <a:solidFill>
                  <a:schemeClr val="accent3">
                    <a:lumMod val="85000"/>
                  </a:schemeClr>
                </a:solidFill>
                <a:latin typeface="+mn-lt"/>
                <a:ea typeface="+mn-ea"/>
                <a:cs typeface="CiscoSans Thin"/>
              </a:rPr>
              <a:pPr algn="r" defTabSz="610744" fontAlgn="auto">
                <a:spcBef>
                  <a:spcPts val="0"/>
                </a:spcBef>
                <a:spcAft>
                  <a:spcPts val="0"/>
                </a:spcAft>
                <a:defRPr/>
              </a:pPr>
              <a:t>‹#›</a:t>
            </a:fld>
            <a:endParaRPr sz="600">
              <a:solidFill>
                <a:schemeClr val="accent3">
                  <a:lumMod val="85000"/>
                </a:schemeClr>
              </a:solidFill>
              <a:latin typeface="+mn-lt"/>
              <a:ea typeface="+mn-ea"/>
              <a:cs typeface="CiscoSans Thin"/>
            </a:endParaRPr>
          </a:p>
        </p:txBody>
      </p:sp>
      <p:grpSp>
        <p:nvGrpSpPr>
          <p:cNvPr id="6" name="Group 4"/>
          <p:cNvGrpSpPr>
            <a:grpSpLocks noChangeAspect="1"/>
          </p:cNvGrpSpPr>
          <p:nvPr userDrawn="1"/>
        </p:nvGrpSpPr>
        <p:grpSpPr bwMode="auto">
          <a:xfrm>
            <a:off x="508039" y="4715197"/>
            <a:ext cx="340257" cy="180974"/>
            <a:chOff x="310" y="249"/>
            <a:chExt cx="502" cy="267"/>
          </a:xfrm>
          <a:solidFill>
            <a:schemeClr val="accent5"/>
          </a:solidFill>
        </p:grpSpPr>
        <p:sp>
          <p:nvSpPr>
            <p:cNvPr id="7" name="Rectangle 5"/>
            <p:cNvSpPr>
              <a:spLocks noChangeArrowheads="1"/>
            </p:cNvSpPr>
            <p:nvPr userDrawn="1"/>
          </p:nvSpPr>
          <p:spPr bwMode="auto">
            <a:xfrm>
              <a:off x="452" y="426"/>
              <a:ext cx="22" cy="8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8" name="Freeform 6"/>
            <p:cNvSpPr>
              <a:spLocks/>
            </p:cNvSpPr>
            <p:nvPr userDrawn="1"/>
          </p:nvSpPr>
          <p:spPr bwMode="auto">
            <a:xfrm>
              <a:off x="585" y="425"/>
              <a:ext cx="66" cy="91"/>
            </a:xfrm>
            <a:custGeom>
              <a:avLst/>
              <a:gdLst>
                <a:gd name="T0" fmla="*/ 51 w 51"/>
                <a:gd name="T1" fmla="*/ 20 h 69"/>
                <a:gd name="T2" fmla="*/ 37 w 51"/>
                <a:gd name="T3" fmla="*/ 16 h 69"/>
                <a:gd name="T4" fmla="*/ 18 w 51"/>
                <a:gd name="T5" fmla="*/ 34 h 69"/>
                <a:gd name="T6" fmla="*/ 37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7" y="16"/>
                  </a:cubicBezTo>
                  <a:cubicBezTo>
                    <a:pt x="26" y="16"/>
                    <a:pt x="18" y="24"/>
                    <a:pt x="18" y="34"/>
                  </a:cubicBezTo>
                  <a:cubicBezTo>
                    <a:pt x="18" y="44"/>
                    <a:pt x="25" y="52"/>
                    <a:pt x="37" y="52"/>
                  </a:cubicBezTo>
                  <a:cubicBezTo>
                    <a:pt x="45"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9" name="Freeform 7"/>
            <p:cNvSpPr>
              <a:spLocks/>
            </p:cNvSpPr>
            <p:nvPr userDrawn="1"/>
          </p:nvSpPr>
          <p:spPr bwMode="auto">
            <a:xfrm>
              <a:off x="355" y="425"/>
              <a:ext cx="67" cy="91"/>
            </a:xfrm>
            <a:custGeom>
              <a:avLst/>
              <a:gdLst>
                <a:gd name="T0" fmla="*/ 51 w 51"/>
                <a:gd name="T1" fmla="*/ 20 h 69"/>
                <a:gd name="T2" fmla="*/ 36 w 51"/>
                <a:gd name="T3" fmla="*/ 16 h 69"/>
                <a:gd name="T4" fmla="*/ 18 w 51"/>
                <a:gd name="T5" fmla="*/ 34 h 69"/>
                <a:gd name="T6" fmla="*/ 36 w 51"/>
                <a:gd name="T7" fmla="*/ 52 h 69"/>
                <a:gd name="T8" fmla="*/ 51 w 51"/>
                <a:gd name="T9" fmla="*/ 49 h 69"/>
                <a:gd name="T10" fmla="*/ 51 w 51"/>
                <a:gd name="T11" fmla="*/ 67 h 69"/>
                <a:gd name="T12" fmla="*/ 35 w 51"/>
                <a:gd name="T13" fmla="*/ 69 h 69"/>
                <a:gd name="T14" fmla="*/ 0 w 51"/>
                <a:gd name="T15" fmla="*/ 34 h 69"/>
                <a:gd name="T16" fmla="*/ 35 w 51"/>
                <a:gd name="T17" fmla="*/ 0 h 69"/>
                <a:gd name="T18" fmla="*/ 51 w 51"/>
                <a:gd name="T19" fmla="*/ 2 h 69"/>
                <a:gd name="T20" fmla="*/ 51 w 51"/>
                <a:gd name="T21" fmla="*/ 20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51" h="69">
                  <a:moveTo>
                    <a:pt x="51" y="20"/>
                  </a:moveTo>
                  <a:cubicBezTo>
                    <a:pt x="50" y="20"/>
                    <a:pt x="45" y="16"/>
                    <a:pt x="36" y="16"/>
                  </a:cubicBezTo>
                  <a:cubicBezTo>
                    <a:pt x="25" y="16"/>
                    <a:pt x="18" y="24"/>
                    <a:pt x="18" y="34"/>
                  </a:cubicBezTo>
                  <a:cubicBezTo>
                    <a:pt x="18" y="44"/>
                    <a:pt x="25" y="52"/>
                    <a:pt x="36" y="52"/>
                  </a:cubicBezTo>
                  <a:cubicBezTo>
                    <a:pt x="44" y="52"/>
                    <a:pt x="50" y="49"/>
                    <a:pt x="51" y="49"/>
                  </a:cubicBezTo>
                  <a:cubicBezTo>
                    <a:pt x="51" y="67"/>
                    <a:pt x="51" y="67"/>
                    <a:pt x="51" y="67"/>
                  </a:cubicBezTo>
                  <a:cubicBezTo>
                    <a:pt x="49" y="67"/>
                    <a:pt x="43" y="69"/>
                    <a:pt x="35" y="69"/>
                  </a:cubicBezTo>
                  <a:cubicBezTo>
                    <a:pt x="16" y="69"/>
                    <a:pt x="0" y="56"/>
                    <a:pt x="0" y="34"/>
                  </a:cubicBezTo>
                  <a:cubicBezTo>
                    <a:pt x="0" y="14"/>
                    <a:pt x="15" y="0"/>
                    <a:pt x="35" y="0"/>
                  </a:cubicBezTo>
                  <a:cubicBezTo>
                    <a:pt x="43" y="0"/>
                    <a:pt x="49" y="2"/>
                    <a:pt x="51" y="2"/>
                  </a:cubicBezTo>
                  <a:lnTo>
                    <a:pt x="51" y="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0" name="Freeform 8"/>
            <p:cNvSpPr>
              <a:spLocks noEditPoints="1"/>
            </p:cNvSpPr>
            <p:nvPr userDrawn="1"/>
          </p:nvSpPr>
          <p:spPr bwMode="auto">
            <a:xfrm>
              <a:off x="675" y="425"/>
              <a:ext cx="91" cy="91"/>
            </a:xfrm>
            <a:custGeom>
              <a:avLst/>
              <a:gdLst>
                <a:gd name="T0" fmla="*/ 70 w 70"/>
                <a:gd name="T1" fmla="*/ 34 h 69"/>
                <a:gd name="T2" fmla="*/ 35 w 70"/>
                <a:gd name="T3" fmla="*/ 69 h 69"/>
                <a:gd name="T4" fmla="*/ 0 w 70"/>
                <a:gd name="T5" fmla="*/ 34 h 69"/>
                <a:gd name="T6" fmla="*/ 35 w 70"/>
                <a:gd name="T7" fmla="*/ 0 h 69"/>
                <a:gd name="T8" fmla="*/ 70 w 70"/>
                <a:gd name="T9" fmla="*/ 34 h 69"/>
                <a:gd name="T10" fmla="*/ 35 w 70"/>
                <a:gd name="T11" fmla="*/ 17 h 69"/>
                <a:gd name="T12" fmla="*/ 18 w 70"/>
                <a:gd name="T13" fmla="*/ 34 h 69"/>
                <a:gd name="T14" fmla="*/ 35 w 70"/>
                <a:gd name="T15" fmla="*/ 52 h 69"/>
                <a:gd name="T16" fmla="*/ 52 w 70"/>
                <a:gd name="T17" fmla="*/ 34 h 69"/>
                <a:gd name="T18" fmla="*/ 35 w 70"/>
                <a:gd name="T19" fmla="*/ 17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70" h="69">
                  <a:moveTo>
                    <a:pt x="70" y="34"/>
                  </a:moveTo>
                  <a:cubicBezTo>
                    <a:pt x="70" y="53"/>
                    <a:pt x="56" y="69"/>
                    <a:pt x="35" y="69"/>
                  </a:cubicBezTo>
                  <a:cubicBezTo>
                    <a:pt x="14" y="69"/>
                    <a:pt x="0" y="53"/>
                    <a:pt x="0" y="34"/>
                  </a:cubicBezTo>
                  <a:cubicBezTo>
                    <a:pt x="0" y="15"/>
                    <a:pt x="14" y="0"/>
                    <a:pt x="35" y="0"/>
                  </a:cubicBezTo>
                  <a:cubicBezTo>
                    <a:pt x="56" y="0"/>
                    <a:pt x="70" y="15"/>
                    <a:pt x="70" y="34"/>
                  </a:cubicBezTo>
                  <a:close/>
                  <a:moveTo>
                    <a:pt x="35" y="17"/>
                  </a:moveTo>
                  <a:cubicBezTo>
                    <a:pt x="25" y="17"/>
                    <a:pt x="18" y="25"/>
                    <a:pt x="18" y="34"/>
                  </a:cubicBezTo>
                  <a:cubicBezTo>
                    <a:pt x="18" y="44"/>
                    <a:pt x="25" y="52"/>
                    <a:pt x="35" y="52"/>
                  </a:cubicBezTo>
                  <a:cubicBezTo>
                    <a:pt x="45" y="52"/>
                    <a:pt x="52" y="44"/>
                    <a:pt x="52" y="34"/>
                  </a:cubicBezTo>
                  <a:cubicBezTo>
                    <a:pt x="52" y="25"/>
                    <a:pt x="45" y="17"/>
                    <a:pt x="35" y="17"/>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1" name="Freeform 9"/>
            <p:cNvSpPr>
              <a:spLocks/>
            </p:cNvSpPr>
            <p:nvPr userDrawn="1"/>
          </p:nvSpPr>
          <p:spPr bwMode="auto">
            <a:xfrm>
              <a:off x="503" y="425"/>
              <a:ext cx="60" cy="91"/>
            </a:xfrm>
            <a:custGeom>
              <a:avLst/>
              <a:gdLst>
                <a:gd name="T0" fmla="*/ 42 w 46"/>
                <a:gd name="T1" fmla="*/ 16 h 69"/>
                <a:gd name="T2" fmla="*/ 29 w 46"/>
                <a:gd name="T3" fmla="*/ 14 h 69"/>
                <a:gd name="T4" fmla="*/ 18 w 46"/>
                <a:gd name="T5" fmla="*/ 20 h 69"/>
                <a:gd name="T6" fmla="*/ 26 w 46"/>
                <a:gd name="T7" fmla="*/ 26 h 69"/>
                <a:gd name="T8" fmla="*/ 30 w 46"/>
                <a:gd name="T9" fmla="*/ 27 h 69"/>
                <a:gd name="T10" fmla="*/ 46 w 46"/>
                <a:gd name="T11" fmla="*/ 47 h 69"/>
                <a:gd name="T12" fmla="*/ 19 w 46"/>
                <a:gd name="T13" fmla="*/ 69 h 69"/>
                <a:gd name="T14" fmla="*/ 1 w 46"/>
                <a:gd name="T15" fmla="*/ 67 h 69"/>
                <a:gd name="T16" fmla="*/ 1 w 46"/>
                <a:gd name="T17" fmla="*/ 52 h 69"/>
                <a:gd name="T18" fmla="*/ 16 w 46"/>
                <a:gd name="T19" fmla="*/ 54 h 69"/>
                <a:gd name="T20" fmla="*/ 29 w 46"/>
                <a:gd name="T21" fmla="*/ 48 h 69"/>
                <a:gd name="T22" fmla="*/ 21 w 46"/>
                <a:gd name="T23" fmla="*/ 41 h 69"/>
                <a:gd name="T24" fmla="*/ 18 w 46"/>
                <a:gd name="T25" fmla="*/ 40 h 69"/>
                <a:gd name="T26" fmla="*/ 0 w 46"/>
                <a:gd name="T27" fmla="*/ 21 h 69"/>
                <a:gd name="T28" fmla="*/ 25 w 46"/>
                <a:gd name="T29" fmla="*/ 0 h 69"/>
                <a:gd name="T30" fmla="*/ 42 w 46"/>
                <a:gd name="T31" fmla="*/ 2 h 69"/>
                <a:gd name="T32" fmla="*/ 42 w 46"/>
                <a:gd name="T33" fmla="*/ 16 h 6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6" h="69">
                  <a:moveTo>
                    <a:pt x="42" y="16"/>
                  </a:moveTo>
                  <a:cubicBezTo>
                    <a:pt x="41" y="16"/>
                    <a:pt x="34" y="14"/>
                    <a:pt x="29" y="14"/>
                  </a:cubicBezTo>
                  <a:cubicBezTo>
                    <a:pt x="22" y="14"/>
                    <a:pt x="18" y="16"/>
                    <a:pt x="18" y="20"/>
                  </a:cubicBezTo>
                  <a:cubicBezTo>
                    <a:pt x="18" y="24"/>
                    <a:pt x="23" y="25"/>
                    <a:pt x="26" y="26"/>
                  </a:cubicBezTo>
                  <a:cubicBezTo>
                    <a:pt x="30" y="27"/>
                    <a:pt x="30" y="27"/>
                    <a:pt x="30" y="27"/>
                  </a:cubicBezTo>
                  <a:cubicBezTo>
                    <a:pt x="41" y="31"/>
                    <a:pt x="46" y="38"/>
                    <a:pt x="46" y="47"/>
                  </a:cubicBezTo>
                  <a:cubicBezTo>
                    <a:pt x="46" y="63"/>
                    <a:pt x="32" y="69"/>
                    <a:pt x="19" y="69"/>
                  </a:cubicBezTo>
                  <a:cubicBezTo>
                    <a:pt x="10" y="69"/>
                    <a:pt x="1" y="67"/>
                    <a:pt x="1" y="67"/>
                  </a:cubicBezTo>
                  <a:cubicBezTo>
                    <a:pt x="1" y="52"/>
                    <a:pt x="1" y="52"/>
                    <a:pt x="1" y="52"/>
                  </a:cubicBezTo>
                  <a:cubicBezTo>
                    <a:pt x="2" y="52"/>
                    <a:pt x="9" y="54"/>
                    <a:pt x="16" y="54"/>
                  </a:cubicBezTo>
                  <a:cubicBezTo>
                    <a:pt x="25" y="54"/>
                    <a:pt x="29" y="52"/>
                    <a:pt x="29" y="48"/>
                  </a:cubicBezTo>
                  <a:cubicBezTo>
                    <a:pt x="29" y="45"/>
                    <a:pt x="25" y="43"/>
                    <a:pt x="21" y="41"/>
                  </a:cubicBezTo>
                  <a:cubicBezTo>
                    <a:pt x="20" y="41"/>
                    <a:pt x="19" y="41"/>
                    <a:pt x="18" y="40"/>
                  </a:cubicBezTo>
                  <a:cubicBezTo>
                    <a:pt x="8" y="37"/>
                    <a:pt x="0" y="32"/>
                    <a:pt x="0" y="21"/>
                  </a:cubicBezTo>
                  <a:cubicBezTo>
                    <a:pt x="0" y="8"/>
                    <a:pt x="10" y="0"/>
                    <a:pt x="25" y="0"/>
                  </a:cubicBezTo>
                  <a:cubicBezTo>
                    <a:pt x="34" y="0"/>
                    <a:pt x="41" y="2"/>
                    <a:pt x="42" y="2"/>
                  </a:cubicBezTo>
                  <a:lnTo>
                    <a:pt x="42"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4" name="Freeform 10"/>
            <p:cNvSpPr>
              <a:spLocks/>
            </p:cNvSpPr>
            <p:nvPr userDrawn="1"/>
          </p:nvSpPr>
          <p:spPr bwMode="auto">
            <a:xfrm>
              <a:off x="31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5" name="Freeform 11"/>
            <p:cNvSpPr>
              <a:spLocks/>
            </p:cNvSpPr>
            <p:nvPr userDrawn="1"/>
          </p:nvSpPr>
          <p:spPr bwMode="auto">
            <a:xfrm>
              <a:off x="37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6" name="Freeform 12"/>
            <p:cNvSpPr>
              <a:spLocks/>
            </p:cNvSpPr>
            <p:nvPr userDrawn="1"/>
          </p:nvSpPr>
          <p:spPr bwMode="auto">
            <a:xfrm>
              <a:off x="430" y="249"/>
              <a:ext cx="22" cy="139"/>
            </a:xfrm>
            <a:custGeom>
              <a:avLst/>
              <a:gdLst>
                <a:gd name="T0" fmla="*/ 17 w 17"/>
                <a:gd name="T1" fmla="*/ 8 h 106"/>
                <a:gd name="T2" fmla="*/ 8 w 17"/>
                <a:gd name="T3" fmla="*/ 0 h 106"/>
                <a:gd name="T4" fmla="*/ 0 w 17"/>
                <a:gd name="T5" fmla="*/ 8 h 106"/>
                <a:gd name="T6" fmla="*/ 0 w 17"/>
                <a:gd name="T7" fmla="*/ 97 h 106"/>
                <a:gd name="T8" fmla="*/ 8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8" y="0"/>
                  </a:cubicBezTo>
                  <a:cubicBezTo>
                    <a:pt x="4" y="0"/>
                    <a:pt x="0" y="4"/>
                    <a:pt x="0" y="8"/>
                  </a:cubicBezTo>
                  <a:cubicBezTo>
                    <a:pt x="0" y="97"/>
                    <a:pt x="0" y="97"/>
                    <a:pt x="0" y="97"/>
                  </a:cubicBezTo>
                  <a:cubicBezTo>
                    <a:pt x="0" y="102"/>
                    <a:pt x="4" y="106"/>
                    <a:pt x="8"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7" name="Freeform 13"/>
            <p:cNvSpPr>
              <a:spLocks/>
            </p:cNvSpPr>
            <p:nvPr userDrawn="1"/>
          </p:nvSpPr>
          <p:spPr bwMode="auto">
            <a:xfrm>
              <a:off x="490" y="291"/>
              <a:ext cx="22" cy="75"/>
            </a:xfrm>
            <a:custGeom>
              <a:avLst/>
              <a:gdLst>
                <a:gd name="T0" fmla="*/ 17 w 17"/>
                <a:gd name="T1" fmla="*/ 8 h 57"/>
                <a:gd name="T2" fmla="*/ 8 w 17"/>
                <a:gd name="T3" fmla="*/ 0 h 57"/>
                <a:gd name="T4" fmla="*/ 0 w 17"/>
                <a:gd name="T5" fmla="*/ 8 h 57"/>
                <a:gd name="T6" fmla="*/ 0 w 17"/>
                <a:gd name="T7" fmla="*/ 49 h 57"/>
                <a:gd name="T8" fmla="*/ 8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8" y="0"/>
                  </a:cubicBezTo>
                  <a:cubicBezTo>
                    <a:pt x="4" y="0"/>
                    <a:pt x="0" y="3"/>
                    <a:pt x="0" y="8"/>
                  </a:cubicBezTo>
                  <a:cubicBezTo>
                    <a:pt x="0" y="49"/>
                    <a:pt x="0" y="49"/>
                    <a:pt x="0" y="49"/>
                  </a:cubicBezTo>
                  <a:cubicBezTo>
                    <a:pt x="0" y="53"/>
                    <a:pt x="4" y="57"/>
                    <a:pt x="8"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8" name="Freeform 14"/>
            <p:cNvSpPr>
              <a:spLocks/>
            </p:cNvSpPr>
            <p:nvPr userDrawn="1"/>
          </p:nvSpPr>
          <p:spPr bwMode="auto">
            <a:xfrm>
              <a:off x="550" y="321"/>
              <a:ext cx="22" cy="45"/>
            </a:xfrm>
            <a:custGeom>
              <a:avLst/>
              <a:gdLst>
                <a:gd name="T0" fmla="*/ 17 w 17"/>
                <a:gd name="T1" fmla="*/ 8 h 34"/>
                <a:gd name="T2" fmla="*/ 8 w 17"/>
                <a:gd name="T3" fmla="*/ 0 h 34"/>
                <a:gd name="T4" fmla="*/ 0 w 17"/>
                <a:gd name="T5" fmla="*/ 8 h 34"/>
                <a:gd name="T6" fmla="*/ 0 w 17"/>
                <a:gd name="T7" fmla="*/ 26 h 34"/>
                <a:gd name="T8" fmla="*/ 8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8" y="0"/>
                  </a:cubicBezTo>
                  <a:cubicBezTo>
                    <a:pt x="4" y="0"/>
                    <a:pt x="0" y="3"/>
                    <a:pt x="0" y="8"/>
                  </a:cubicBezTo>
                  <a:cubicBezTo>
                    <a:pt x="0" y="26"/>
                    <a:pt x="0" y="26"/>
                    <a:pt x="0" y="26"/>
                  </a:cubicBezTo>
                  <a:cubicBezTo>
                    <a:pt x="0" y="30"/>
                    <a:pt x="4" y="34"/>
                    <a:pt x="8"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19" name="Freeform 15"/>
            <p:cNvSpPr>
              <a:spLocks/>
            </p:cNvSpPr>
            <p:nvPr userDrawn="1"/>
          </p:nvSpPr>
          <p:spPr bwMode="auto">
            <a:xfrm>
              <a:off x="61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0" name="Freeform 16"/>
            <p:cNvSpPr>
              <a:spLocks/>
            </p:cNvSpPr>
            <p:nvPr userDrawn="1"/>
          </p:nvSpPr>
          <p:spPr bwMode="auto">
            <a:xfrm>
              <a:off x="670" y="249"/>
              <a:ext cx="22" cy="139"/>
            </a:xfrm>
            <a:custGeom>
              <a:avLst/>
              <a:gdLst>
                <a:gd name="T0" fmla="*/ 17 w 17"/>
                <a:gd name="T1" fmla="*/ 8 h 106"/>
                <a:gd name="T2" fmla="*/ 9 w 17"/>
                <a:gd name="T3" fmla="*/ 0 h 106"/>
                <a:gd name="T4" fmla="*/ 0 w 17"/>
                <a:gd name="T5" fmla="*/ 8 h 106"/>
                <a:gd name="T6" fmla="*/ 0 w 17"/>
                <a:gd name="T7" fmla="*/ 97 h 106"/>
                <a:gd name="T8" fmla="*/ 9 w 17"/>
                <a:gd name="T9" fmla="*/ 106 h 106"/>
                <a:gd name="T10" fmla="*/ 17 w 17"/>
                <a:gd name="T11" fmla="*/ 97 h 106"/>
                <a:gd name="T12" fmla="*/ 17 w 17"/>
                <a:gd name="T13" fmla="*/ 8 h 106"/>
              </a:gdLst>
              <a:ahLst/>
              <a:cxnLst>
                <a:cxn ang="0">
                  <a:pos x="T0" y="T1"/>
                </a:cxn>
                <a:cxn ang="0">
                  <a:pos x="T2" y="T3"/>
                </a:cxn>
                <a:cxn ang="0">
                  <a:pos x="T4" y="T5"/>
                </a:cxn>
                <a:cxn ang="0">
                  <a:pos x="T6" y="T7"/>
                </a:cxn>
                <a:cxn ang="0">
                  <a:pos x="T8" y="T9"/>
                </a:cxn>
                <a:cxn ang="0">
                  <a:pos x="T10" y="T11"/>
                </a:cxn>
                <a:cxn ang="0">
                  <a:pos x="T12" y="T13"/>
                </a:cxn>
              </a:cxnLst>
              <a:rect l="0" t="0" r="r" b="b"/>
              <a:pathLst>
                <a:path w="17" h="106">
                  <a:moveTo>
                    <a:pt x="17" y="8"/>
                  </a:moveTo>
                  <a:cubicBezTo>
                    <a:pt x="17" y="4"/>
                    <a:pt x="13" y="0"/>
                    <a:pt x="9" y="0"/>
                  </a:cubicBezTo>
                  <a:cubicBezTo>
                    <a:pt x="4" y="0"/>
                    <a:pt x="0" y="4"/>
                    <a:pt x="0" y="8"/>
                  </a:cubicBezTo>
                  <a:cubicBezTo>
                    <a:pt x="0" y="97"/>
                    <a:pt x="0" y="97"/>
                    <a:pt x="0" y="97"/>
                  </a:cubicBezTo>
                  <a:cubicBezTo>
                    <a:pt x="0" y="102"/>
                    <a:pt x="4" y="106"/>
                    <a:pt x="9" y="106"/>
                  </a:cubicBezTo>
                  <a:cubicBezTo>
                    <a:pt x="13" y="106"/>
                    <a:pt x="17" y="102"/>
                    <a:pt x="17" y="97"/>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1" name="Freeform 17"/>
            <p:cNvSpPr>
              <a:spLocks/>
            </p:cNvSpPr>
            <p:nvPr userDrawn="1"/>
          </p:nvSpPr>
          <p:spPr bwMode="auto">
            <a:xfrm>
              <a:off x="730" y="291"/>
              <a:ext cx="22" cy="75"/>
            </a:xfrm>
            <a:custGeom>
              <a:avLst/>
              <a:gdLst>
                <a:gd name="T0" fmla="*/ 17 w 17"/>
                <a:gd name="T1" fmla="*/ 8 h 57"/>
                <a:gd name="T2" fmla="*/ 9 w 17"/>
                <a:gd name="T3" fmla="*/ 0 h 57"/>
                <a:gd name="T4" fmla="*/ 0 w 17"/>
                <a:gd name="T5" fmla="*/ 8 h 57"/>
                <a:gd name="T6" fmla="*/ 0 w 17"/>
                <a:gd name="T7" fmla="*/ 49 h 57"/>
                <a:gd name="T8" fmla="*/ 9 w 17"/>
                <a:gd name="T9" fmla="*/ 57 h 57"/>
                <a:gd name="T10" fmla="*/ 17 w 17"/>
                <a:gd name="T11" fmla="*/ 49 h 57"/>
                <a:gd name="T12" fmla="*/ 17 w 17"/>
                <a:gd name="T13" fmla="*/ 8 h 57"/>
              </a:gdLst>
              <a:ahLst/>
              <a:cxnLst>
                <a:cxn ang="0">
                  <a:pos x="T0" y="T1"/>
                </a:cxn>
                <a:cxn ang="0">
                  <a:pos x="T2" y="T3"/>
                </a:cxn>
                <a:cxn ang="0">
                  <a:pos x="T4" y="T5"/>
                </a:cxn>
                <a:cxn ang="0">
                  <a:pos x="T6" y="T7"/>
                </a:cxn>
                <a:cxn ang="0">
                  <a:pos x="T8" y="T9"/>
                </a:cxn>
                <a:cxn ang="0">
                  <a:pos x="T10" y="T11"/>
                </a:cxn>
                <a:cxn ang="0">
                  <a:pos x="T12" y="T13"/>
                </a:cxn>
              </a:cxnLst>
              <a:rect l="0" t="0" r="r" b="b"/>
              <a:pathLst>
                <a:path w="17" h="57">
                  <a:moveTo>
                    <a:pt x="17" y="8"/>
                  </a:moveTo>
                  <a:cubicBezTo>
                    <a:pt x="17" y="3"/>
                    <a:pt x="13" y="0"/>
                    <a:pt x="9" y="0"/>
                  </a:cubicBezTo>
                  <a:cubicBezTo>
                    <a:pt x="4" y="0"/>
                    <a:pt x="0" y="3"/>
                    <a:pt x="0" y="8"/>
                  </a:cubicBezTo>
                  <a:cubicBezTo>
                    <a:pt x="0" y="49"/>
                    <a:pt x="0" y="49"/>
                    <a:pt x="0" y="49"/>
                  </a:cubicBezTo>
                  <a:cubicBezTo>
                    <a:pt x="0" y="53"/>
                    <a:pt x="4" y="57"/>
                    <a:pt x="9" y="57"/>
                  </a:cubicBezTo>
                  <a:cubicBezTo>
                    <a:pt x="13" y="57"/>
                    <a:pt x="17" y="53"/>
                    <a:pt x="17" y="49"/>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sp>
          <p:nvSpPr>
            <p:cNvPr id="22" name="Freeform 18"/>
            <p:cNvSpPr>
              <a:spLocks/>
            </p:cNvSpPr>
            <p:nvPr userDrawn="1"/>
          </p:nvSpPr>
          <p:spPr bwMode="auto">
            <a:xfrm>
              <a:off x="790" y="321"/>
              <a:ext cx="22" cy="45"/>
            </a:xfrm>
            <a:custGeom>
              <a:avLst/>
              <a:gdLst>
                <a:gd name="T0" fmla="*/ 17 w 17"/>
                <a:gd name="T1" fmla="*/ 8 h 34"/>
                <a:gd name="T2" fmla="*/ 9 w 17"/>
                <a:gd name="T3" fmla="*/ 0 h 34"/>
                <a:gd name="T4" fmla="*/ 0 w 17"/>
                <a:gd name="T5" fmla="*/ 8 h 34"/>
                <a:gd name="T6" fmla="*/ 0 w 17"/>
                <a:gd name="T7" fmla="*/ 26 h 34"/>
                <a:gd name="T8" fmla="*/ 9 w 17"/>
                <a:gd name="T9" fmla="*/ 34 h 34"/>
                <a:gd name="T10" fmla="*/ 17 w 17"/>
                <a:gd name="T11" fmla="*/ 26 h 34"/>
                <a:gd name="T12" fmla="*/ 17 w 17"/>
                <a:gd name="T13" fmla="*/ 8 h 34"/>
              </a:gdLst>
              <a:ahLst/>
              <a:cxnLst>
                <a:cxn ang="0">
                  <a:pos x="T0" y="T1"/>
                </a:cxn>
                <a:cxn ang="0">
                  <a:pos x="T2" y="T3"/>
                </a:cxn>
                <a:cxn ang="0">
                  <a:pos x="T4" y="T5"/>
                </a:cxn>
                <a:cxn ang="0">
                  <a:pos x="T6" y="T7"/>
                </a:cxn>
                <a:cxn ang="0">
                  <a:pos x="T8" y="T9"/>
                </a:cxn>
                <a:cxn ang="0">
                  <a:pos x="T10" y="T11"/>
                </a:cxn>
                <a:cxn ang="0">
                  <a:pos x="T12" y="T13"/>
                </a:cxn>
              </a:cxnLst>
              <a:rect l="0" t="0" r="r" b="b"/>
              <a:pathLst>
                <a:path w="17" h="34">
                  <a:moveTo>
                    <a:pt x="17" y="8"/>
                  </a:moveTo>
                  <a:cubicBezTo>
                    <a:pt x="17" y="3"/>
                    <a:pt x="13" y="0"/>
                    <a:pt x="9" y="0"/>
                  </a:cubicBezTo>
                  <a:cubicBezTo>
                    <a:pt x="4" y="0"/>
                    <a:pt x="0" y="3"/>
                    <a:pt x="0" y="8"/>
                  </a:cubicBezTo>
                  <a:cubicBezTo>
                    <a:pt x="0" y="26"/>
                    <a:pt x="0" y="26"/>
                    <a:pt x="0" y="26"/>
                  </a:cubicBezTo>
                  <a:cubicBezTo>
                    <a:pt x="0" y="30"/>
                    <a:pt x="4" y="34"/>
                    <a:pt x="9" y="34"/>
                  </a:cubicBezTo>
                  <a:cubicBezTo>
                    <a:pt x="13" y="34"/>
                    <a:pt x="17" y="30"/>
                    <a:pt x="17" y="26"/>
                  </a:cubicBezTo>
                  <a:lnTo>
                    <a:pt x="17"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en-US" dirty="0"/>
            </a:p>
          </p:txBody>
        </p:sp>
      </p:grpSp>
      <p:sp>
        <p:nvSpPr>
          <p:cNvPr id="23" name="Rectangle 4"/>
          <p:cNvSpPr>
            <a:spLocks noChangeArrowheads="1"/>
          </p:cNvSpPr>
          <p:nvPr userDrawn="1"/>
        </p:nvSpPr>
        <p:spPr bwMode="ltGray">
          <a:xfrm>
            <a:off x="5083969" y="4741653"/>
            <a:ext cx="3441557" cy="154518"/>
          </a:xfrm>
          <a:prstGeom prst="rect">
            <a:avLst/>
          </a:prstGeom>
          <a:noFill/>
          <a:ln w="9525">
            <a:noFill/>
            <a:miter lim="800000"/>
            <a:headEnd/>
            <a:tailEnd/>
          </a:ln>
          <a:effectLst/>
        </p:spPr>
        <p:txBody>
          <a:bodyPr wrap="square" lIns="61586" tIns="30792" rIns="61586" bIns="30792" anchor="b">
            <a:spAutoFit/>
          </a:bodyPr>
          <a:lstStyle/>
          <a:p>
            <a:pPr defTabSz="610744" rtl="0" fontAlgn="auto">
              <a:spcBef>
                <a:spcPts val="0"/>
              </a:spcBef>
              <a:spcAft>
                <a:spcPts val="0"/>
              </a:spcAft>
              <a:defRPr/>
            </a:pPr>
            <a:r>
              <a:rPr lang="x-none" sz="600" dirty="0">
                <a:solidFill>
                  <a:schemeClr val="accent3">
                    <a:lumMod val="85000"/>
                  </a:schemeClr>
                </a:solidFill>
                <a:latin typeface="+mn-lt"/>
                <a:ea typeface="+mn-ea"/>
                <a:cs typeface="CiscoSans Thin"/>
              </a:rPr>
              <a:t>© 2016 Cisco y/o sus filiales. Todos los derechos reservados</a:t>
            </a:r>
            <a:r>
              <a:rPr lang="x-none" sz="600" dirty="0" smtClean="0">
                <a:solidFill>
                  <a:schemeClr val="accent3">
                    <a:lumMod val="85000"/>
                  </a:schemeClr>
                </a:solidFill>
                <a:latin typeface="+mn-lt"/>
                <a:ea typeface="+mn-ea"/>
                <a:cs typeface="CiscoSans Thin"/>
              </a:rPr>
              <a:t>.</a:t>
            </a:r>
            <a:r>
              <a:rPr lang="en-US" sz="600" dirty="0" smtClean="0">
                <a:solidFill>
                  <a:schemeClr val="accent3">
                    <a:lumMod val="85000"/>
                  </a:schemeClr>
                </a:solidFill>
                <a:latin typeface="+mn-lt"/>
                <a:ea typeface="+mn-ea"/>
                <a:cs typeface="CiscoSans Thin"/>
              </a:rPr>
              <a:t> </a:t>
            </a:r>
            <a:r>
              <a:rPr lang="x-none" sz="600" dirty="0" smtClean="0">
                <a:solidFill>
                  <a:schemeClr val="accent3">
                    <a:lumMod val="85000"/>
                  </a:schemeClr>
                </a:solidFill>
                <a:latin typeface="+mn-lt"/>
                <a:ea typeface="+mn-ea"/>
                <a:cs typeface="CiscoSans Thin"/>
              </a:rPr>
              <a:t>Información </a:t>
            </a:r>
            <a:r>
              <a:rPr lang="x-none" sz="600" dirty="0">
                <a:solidFill>
                  <a:schemeClr val="accent3">
                    <a:lumMod val="85000"/>
                  </a:schemeClr>
                </a:solidFill>
                <a:latin typeface="+mn-lt"/>
                <a:ea typeface="+mn-ea"/>
                <a:cs typeface="CiscoSans Thin"/>
              </a:rPr>
              <a:t>confidencial de Cisco.</a:t>
            </a:r>
          </a:p>
        </p:txBody>
      </p:sp>
    </p:spTree>
  </p:cSld>
  <p:clrMap bg1="lt1" tx1="dk1" bg2="lt2" tx2="dk2" accent1="accent1" accent2="accent2" accent3="accent3" accent4="accent4" accent5="accent5" accent6="accent6" hlink="hlink" folHlink="folHlink"/>
  <p:sldLayoutIdLst>
    <p:sldLayoutId id="2147483962" r:id="rId1"/>
    <p:sldLayoutId id="2147484013" r:id="rId2"/>
    <p:sldLayoutId id="2147484014" r:id="rId3"/>
    <p:sldLayoutId id="2147483965" r:id="rId4"/>
    <p:sldLayoutId id="2147483967" r:id="rId5"/>
    <p:sldLayoutId id="2147483995" r:id="rId6"/>
    <p:sldLayoutId id="2147484007" r:id="rId7"/>
    <p:sldLayoutId id="2147484010" r:id="rId8"/>
    <p:sldLayoutId id="2147484011" r:id="rId9"/>
    <p:sldLayoutId id="2147484015" r:id="rId10"/>
    <p:sldLayoutId id="2147483998" r:id="rId11"/>
    <p:sldLayoutId id="2147484027" r:id="rId12"/>
    <p:sldLayoutId id="2147484029" r:id="rId13"/>
    <p:sldLayoutId id="2147484031" r:id="rId14"/>
  </p:sldLayoutIdLst>
  <p:transition spd="slow">
    <p:wipe/>
  </p:transition>
  <p:timing>
    <p:tnLst>
      <p:par>
        <p:cTn id="1" dur="indefinite" restart="never" nodeType="tmRoot"/>
      </p:par>
    </p:tnLst>
  </p:timing>
  <p:txStyles>
    <p:titleStyle>
      <a:lvl1pPr algn="l" defTabSz="684213" rtl="0" eaLnBrk="1" fontAlgn="base" hangingPunct="1">
        <a:lnSpc>
          <a:spcPct val="80000"/>
        </a:lnSpc>
        <a:spcBef>
          <a:spcPct val="0"/>
        </a:spcBef>
        <a:spcAft>
          <a:spcPct val="0"/>
        </a:spcAft>
        <a:defRPr lang="en-US" sz="3200" kern="1200" dirty="0">
          <a:solidFill>
            <a:schemeClr val="accent4"/>
          </a:solidFill>
          <a:latin typeface="+mj-lt"/>
          <a:ea typeface="ＭＳ Ｐゴシック" charset="0"/>
          <a:cs typeface="CiscoSans"/>
        </a:defRPr>
      </a:lvl1pPr>
      <a:lvl2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2pPr>
      <a:lvl3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3pPr>
      <a:lvl4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4pPr>
      <a:lvl5pPr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cs typeface="CiscoSans" pitchFamily="34" charset="0"/>
        </a:defRPr>
      </a:lvl5pPr>
      <a:lvl6pPr marL="4572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6pPr>
      <a:lvl7pPr marL="9144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7pPr>
      <a:lvl8pPr marL="13716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8pPr>
      <a:lvl9pPr marL="1828800" algn="l" defTabSz="684213" rtl="0" eaLnBrk="1" fontAlgn="base" hangingPunct="1">
        <a:lnSpc>
          <a:spcPct val="80000"/>
        </a:lnSpc>
        <a:spcBef>
          <a:spcPct val="0"/>
        </a:spcBef>
        <a:spcAft>
          <a:spcPct val="0"/>
        </a:spcAft>
        <a:defRPr sz="3200">
          <a:solidFill>
            <a:srgbClr val="676767"/>
          </a:solidFill>
          <a:latin typeface="Arial" charset="0"/>
          <a:ea typeface="ＭＳ Ｐゴシック" charset="0"/>
        </a:defRPr>
      </a:lvl9pPr>
    </p:titleStyle>
    <p:bodyStyle>
      <a:lvl1pPr marL="169863" indent="-169863" algn="l" defTabSz="684213" rtl="0" eaLnBrk="1" fontAlgn="base" hangingPunct="1">
        <a:lnSpc>
          <a:spcPct val="95000"/>
        </a:lnSpc>
        <a:spcBef>
          <a:spcPts val="1075"/>
        </a:spcBef>
        <a:spcAft>
          <a:spcPct val="0"/>
        </a:spcAft>
        <a:buClr>
          <a:schemeClr val="tx2"/>
        </a:buClr>
        <a:buSzPct val="90000"/>
        <a:buFont typeface="Arial" charset="0"/>
        <a:buChar char="•"/>
        <a:defRPr lang="en-US" sz="1500" kern="1200" dirty="0">
          <a:solidFill>
            <a:schemeClr val="tx1"/>
          </a:solidFill>
          <a:latin typeface="+mn-lt"/>
          <a:ea typeface="ＭＳ Ｐゴシック" charset="0"/>
          <a:cs typeface="CiscoSans"/>
        </a:defRPr>
      </a:lvl1pPr>
      <a:lvl2pPr marL="358775" indent="-215900" algn="l" defTabSz="684213" rtl="0" eaLnBrk="1" fontAlgn="base" hangingPunct="1">
        <a:lnSpc>
          <a:spcPct val="95000"/>
        </a:lnSpc>
        <a:spcBef>
          <a:spcPts val="600"/>
        </a:spcBef>
        <a:spcAft>
          <a:spcPct val="0"/>
        </a:spcAft>
        <a:buClr>
          <a:schemeClr val="tx2"/>
        </a:buClr>
        <a:buFont typeface="Arial" charset="0"/>
        <a:buChar char="•"/>
        <a:defRPr lang="en-US" sz="1400" kern="1200" dirty="0">
          <a:solidFill>
            <a:schemeClr val="tx1"/>
          </a:solidFill>
          <a:latin typeface="+mn-lt"/>
          <a:ea typeface="ＭＳ Ｐゴシック" charset="0"/>
          <a:cs typeface="CiscoSans"/>
        </a:defRPr>
      </a:lvl2pPr>
      <a:lvl3pPr marL="431800" indent="-169863" algn="l" defTabSz="684213" rtl="0" eaLnBrk="1" fontAlgn="base" hangingPunct="1">
        <a:lnSpc>
          <a:spcPct val="95000"/>
        </a:lnSpc>
        <a:spcBef>
          <a:spcPts val="625"/>
        </a:spcBef>
        <a:spcAft>
          <a:spcPct val="0"/>
        </a:spcAft>
        <a:buFont typeface="Arial" charset="0"/>
        <a:buChar char="•"/>
        <a:defRPr lang="en-US" sz="1200" kern="1200" dirty="0">
          <a:solidFill>
            <a:schemeClr val="tx1"/>
          </a:solidFill>
          <a:latin typeface="+mn-lt"/>
          <a:ea typeface="ＭＳ Ｐゴシック" charset="0"/>
          <a:cs typeface="CiscoSans"/>
        </a:defRPr>
      </a:lvl3pPr>
      <a:lvl4pPr marL="503238"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p:bodyStyle>
    <p:otherStyle>
      <a:defPPr>
        <a:defRPr lang="en-US"/>
      </a:defPPr>
      <a:lvl1pPr marL="0" algn="l" defTabSz="685777" rtl="0" eaLnBrk="1" latinLnBrk="0" hangingPunct="1">
        <a:defRPr sz="1400" kern="1200">
          <a:solidFill>
            <a:schemeClr val="tx1"/>
          </a:solidFill>
          <a:latin typeface="+mn-lt"/>
          <a:ea typeface="+mn-ea"/>
          <a:cs typeface="+mn-cs"/>
        </a:defRPr>
      </a:lvl1pPr>
      <a:lvl2pPr marL="342886" algn="l" defTabSz="685777" rtl="0" eaLnBrk="1" latinLnBrk="0" hangingPunct="1">
        <a:defRPr sz="1400" kern="1200">
          <a:solidFill>
            <a:schemeClr val="tx1"/>
          </a:solidFill>
          <a:latin typeface="+mn-lt"/>
          <a:ea typeface="+mn-ea"/>
          <a:cs typeface="+mn-cs"/>
        </a:defRPr>
      </a:lvl2pPr>
      <a:lvl3pPr marL="685777" algn="l" defTabSz="685777" rtl="0" eaLnBrk="1" latinLnBrk="0" hangingPunct="1">
        <a:defRPr sz="1400" kern="1200">
          <a:solidFill>
            <a:schemeClr val="tx1"/>
          </a:solidFill>
          <a:latin typeface="+mn-lt"/>
          <a:ea typeface="+mn-ea"/>
          <a:cs typeface="+mn-cs"/>
        </a:defRPr>
      </a:lvl3pPr>
      <a:lvl4pPr marL="1028665" algn="l" defTabSz="685777" rtl="0" eaLnBrk="1" latinLnBrk="0" hangingPunct="1">
        <a:defRPr sz="1400" kern="1200">
          <a:solidFill>
            <a:schemeClr val="tx1"/>
          </a:solidFill>
          <a:latin typeface="+mn-lt"/>
          <a:ea typeface="+mn-ea"/>
          <a:cs typeface="+mn-cs"/>
        </a:defRPr>
      </a:lvl4pPr>
      <a:lvl5pPr marL="1371555" algn="l" defTabSz="685777" rtl="0" eaLnBrk="1" latinLnBrk="0" hangingPunct="1">
        <a:defRPr sz="1400" kern="1200">
          <a:solidFill>
            <a:schemeClr val="tx1"/>
          </a:solidFill>
          <a:latin typeface="+mn-lt"/>
          <a:ea typeface="+mn-ea"/>
          <a:cs typeface="+mn-cs"/>
        </a:defRPr>
      </a:lvl5pPr>
      <a:lvl6pPr marL="1714441" algn="l" defTabSz="685777" rtl="0" eaLnBrk="1" latinLnBrk="0" hangingPunct="1">
        <a:defRPr sz="1400" kern="1200">
          <a:solidFill>
            <a:schemeClr val="tx1"/>
          </a:solidFill>
          <a:latin typeface="+mn-lt"/>
          <a:ea typeface="+mn-ea"/>
          <a:cs typeface="+mn-cs"/>
        </a:defRPr>
      </a:lvl6pPr>
      <a:lvl7pPr marL="2057332" algn="l" defTabSz="685777" rtl="0" eaLnBrk="1" latinLnBrk="0" hangingPunct="1">
        <a:defRPr sz="1400" kern="1200">
          <a:solidFill>
            <a:schemeClr val="tx1"/>
          </a:solidFill>
          <a:latin typeface="+mn-lt"/>
          <a:ea typeface="+mn-ea"/>
          <a:cs typeface="+mn-cs"/>
        </a:defRPr>
      </a:lvl7pPr>
      <a:lvl8pPr marL="2400220" algn="l" defTabSz="685777" rtl="0" eaLnBrk="1" latinLnBrk="0" hangingPunct="1">
        <a:defRPr sz="1400" kern="1200">
          <a:solidFill>
            <a:schemeClr val="tx1"/>
          </a:solidFill>
          <a:latin typeface="+mn-lt"/>
          <a:ea typeface="+mn-ea"/>
          <a:cs typeface="+mn-cs"/>
        </a:defRPr>
      </a:lvl8pPr>
      <a:lvl9pPr marL="2743110" algn="l" defTabSz="685777" rtl="0" eaLnBrk="1" latinLnBrk="0" hangingPunct="1">
        <a:defRPr sz="1400" kern="1200">
          <a:solidFill>
            <a:schemeClr val="tx1"/>
          </a:solidFill>
          <a:latin typeface="+mn-lt"/>
          <a:ea typeface="+mn-ea"/>
          <a:cs typeface="+mn-cs"/>
        </a:defRPr>
      </a:lvl9pPr>
    </p:otherStyle>
  </p:txStyles>
  <p:extLst mod="1">
    <p:ext uri="{27BBF7A9-308A-43DC-89C8-2F10F3537804}">
      <p15:sldGuideLst xmlns:p15="http://schemas.microsoft.com/office/powerpoint/2012/main" xmlns:c15="http://schemas.microsoft.com/office/drawing/2012/chart" xmlns:c="http://schemas.openxmlformats.org/drawingml/2006/chart" xmlns="">
        <p15:guide id="1" orient="horz" pos="1620" userDrawn="1">
          <p15:clr>
            <a:srgbClr val="F26B43"/>
          </p15:clr>
        </p15:guide>
        <p15:guide id="2" pos="33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2.xml"/><Relationship Id="rId5" Type="http://schemas.openxmlformats.org/officeDocument/2006/relationships/hyperlink" Target="https://community.cisco.com/" TargetMode="External"/><Relationship Id="rId4" Type="http://schemas.openxmlformats.org/officeDocument/2006/relationships/hyperlink" Target="https://community.cisco.com/t5/networking-academy/ct-p/Netacad"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0.xml"/><Relationship Id="rId1" Type="http://schemas.openxmlformats.org/officeDocument/2006/relationships/tags" Target="../tags/tag13.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1.xml"/><Relationship Id="rId1" Type="http://schemas.openxmlformats.org/officeDocument/2006/relationships/tags" Target="../tags/tag14.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5.xm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13.xml"/><Relationship Id="rId1" Type="http://schemas.openxmlformats.org/officeDocument/2006/relationships/tags" Target="../tags/tag16.xm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4.xml"/><Relationship Id="rId1" Type="http://schemas.openxmlformats.org/officeDocument/2006/relationships/tags" Target="../tags/tag17.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18.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7" Type="http://schemas.openxmlformats.org/officeDocument/2006/relationships/image" Target="../media/image9.png"/><Relationship Id="rId2" Type="http://schemas.openxmlformats.org/officeDocument/2006/relationships/slideLayout" Target="../slideLayouts/slideLayout13.xml"/><Relationship Id="rId1" Type="http://schemas.openxmlformats.org/officeDocument/2006/relationships/tags" Target="../tags/tag19.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notesSlide" Target="../notesSlides/notesSlide19.xml"/><Relationship Id="rId7" Type="http://schemas.openxmlformats.org/officeDocument/2006/relationships/image" Target="../media/image13.png"/><Relationship Id="rId2" Type="http://schemas.openxmlformats.org/officeDocument/2006/relationships/slideLayout" Target="../slideLayouts/slideLayout13.xml"/><Relationship Id="rId1" Type="http://schemas.openxmlformats.org/officeDocument/2006/relationships/tags" Target="../tags/tag20.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13.xml"/><Relationship Id="rId1" Type="http://schemas.openxmlformats.org/officeDocument/2006/relationships/tags" Target="../tags/tag21.xml"/><Relationship Id="rId4" Type="http://schemas.openxmlformats.org/officeDocument/2006/relationships/image" Target="../media/image14.png"/></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13.xml"/><Relationship Id="rId1" Type="http://schemas.openxmlformats.org/officeDocument/2006/relationships/tags" Target="../tags/tag22.xml"/><Relationship Id="rId4" Type="http://schemas.openxmlformats.org/officeDocument/2006/relationships/image" Target="../media/image15.png"/></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13.xml"/><Relationship Id="rId1" Type="http://schemas.openxmlformats.org/officeDocument/2006/relationships/tags" Target="../tags/tag23.xml"/><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13.xml"/><Relationship Id="rId1" Type="http://schemas.openxmlformats.org/officeDocument/2006/relationships/tags" Target="../tags/tag24.xml"/><Relationship Id="rId4" Type="http://schemas.openxmlformats.org/officeDocument/2006/relationships/image" Target="../media/image17.png"/></Relationships>
</file>

<file path=ppt/slides/_rels/slide24.xml.rels><?xml version="1.0" encoding="UTF-8" standalone="yes"?>
<Relationships xmlns="http://schemas.openxmlformats.org/package/2006/relationships"><Relationship Id="rId3" Type="http://schemas.openxmlformats.org/officeDocument/2006/relationships/notesSlide" Target="../notesSlides/notesSlide24.xml"/><Relationship Id="rId2" Type="http://schemas.openxmlformats.org/officeDocument/2006/relationships/slideLayout" Target="../slideLayouts/slideLayout13.xml"/><Relationship Id="rId1" Type="http://schemas.openxmlformats.org/officeDocument/2006/relationships/tags" Target="../tags/tag25.xml"/><Relationship Id="rId4" Type="http://schemas.openxmlformats.org/officeDocument/2006/relationships/image" Target="../media/image18.png"/></Relationships>
</file>

<file path=ppt/slides/_rels/slide25.xml.rels><?xml version="1.0" encoding="UTF-8" standalone="yes"?>
<Relationships xmlns="http://schemas.openxmlformats.org/package/2006/relationships"><Relationship Id="rId3" Type="http://schemas.openxmlformats.org/officeDocument/2006/relationships/notesSlide" Target="../notesSlides/notesSlide25.xml"/><Relationship Id="rId2" Type="http://schemas.openxmlformats.org/officeDocument/2006/relationships/slideLayout" Target="../slideLayouts/slideLayout13.xml"/><Relationship Id="rId1" Type="http://schemas.openxmlformats.org/officeDocument/2006/relationships/tags" Target="../tags/tag26.xml"/><Relationship Id="rId4" Type="http://schemas.openxmlformats.org/officeDocument/2006/relationships/image" Target="../media/image19.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4.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13.xml"/><Relationship Id="rId1" Type="http://schemas.openxmlformats.org/officeDocument/2006/relationships/tags" Target="../tags/tag28.xml"/><Relationship Id="rId4" Type="http://schemas.openxmlformats.org/officeDocument/2006/relationships/image" Target="../media/image20.pn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13.xml"/><Relationship Id="rId1" Type="http://schemas.openxmlformats.org/officeDocument/2006/relationships/tags" Target="../tags/tag29.xml"/><Relationship Id="rId5" Type="http://schemas.openxmlformats.org/officeDocument/2006/relationships/image" Target="../media/image22.png"/><Relationship Id="rId4" Type="http://schemas.openxmlformats.org/officeDocument/2006/relationships/image" Target="../media/image21.pn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13.xml"/><Relationship Id="rId1" Type="http://schemas.openxmlformats.org/officeDocument/2006/relationships/tags" Target="../tags/tag30.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13.xml"/><Relationship Id="rId1" Type="http://schemas.openxmlformats.org/officeDocument/2006/relationships/tags" Target="../tags/tag31.xml"/><Relationship Id="rId4" Type="http://schemas.openxmlformats.org/officeDocument/2006/relationships/image" Target="../media/image25.pn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13.xml"/><Relationship Id="rId1" Type="http://schemas.openxmlformats.org/officeDocument/2006/relationships/tags" Target="../tags/tag32.xml"/><Relationship Id="rId4" Type="http://schemas.openxmlformats.org/officeDocument/2006/relationships/image" Target="../media/image26.pn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13.xml"/><Relationship Id="rId1" Type="http://schemas.openxmlformats.org/officeDocument/2006/relationships/tags" Target="../tags/tag3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33.xml.rels><?xml version="1.0" encoding="UTF-8" standalone="yes"?>
<Relationships xmlns="http://schemas.openxmlformats.org/package/2006/relationships"><Relationship Id="rId3" Type="http://schemas.openxmlformats.org/officeDocument/2006/relationships/notesSlide" Target="../notesSlides/notesSlide33.xml"/><Relationship Id="rId2" Type="http://schemas.openxmlformats.org/officeDocument/2006/relationships/slideLayout" Target="../slideLayouts/slideLayout13.xml"/><Relationship Id="rId1" Type="http://schemas.openxmlformats.org/officeDocument/2006/relationships/tags" Target="../tags/tag34.xml"/><Relationship Id="rId5" Type="http://schemas.openxmlformats.org/officeDocument/2006/relationships/image" Target="../media/image31.png"/><Relationship Id="rId4" Type="http://schemas.openxmlformats.org/officeDocument/2006/relationships/image" Target="../media/image30.png"/></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34.xml"/><Relationship Id="rId2" Type="http://schemas.openxmlformats.org/officeDocument/2006/relationships/slideLayout" Target="../slideLayouts/slideLayout13.xml"/><Relationship Id="rId1" Type="http://schemas.openxmlformats.org/officeDocument/2006/relationships/tags" Target="../tags/tag35.xml"/><Relationship Id="rId4" Type="http://schemas.openxmlformats.org/officeDocument/2006/relationships/image" Target="../media/image32.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35.xml"/><Relationship Id="rId2" Type="http://schemas.openxmlformats.org/officeDocument/2006/relationships/slideLayout" Target="../slideLayouts/slideLayout13.xml"/><Relationship Id="rId1" Type="http://schemas.openxmlformats.org/officeDocument/2006/relationships/tags" Target="../tags/tag36.xml"/><Relationship Id="rId6" Type="http://schemas.openxmlformats.org/officeDocument/2006/relationships/image" Target="../media/image35.png"/><Relationship Id="rId5" Type="http://schemas.openxmlformats.org/officeDocument/2006/relationships/image" Target="../media/image34.png"/><Relationship Id="rId4" Type="http://schemas.openxmlformats.org/officeDocument/2006/relationships/image" Target="../media/image33.png"/></Relationships>
</file>

<file path=ppt/slides/_rels/slide36.xml.rels><?xml version="1.0" encoding="UTF-8" standalone="yes"?>
<Relationships xmlns="http://schemas.openxmlformats.org/package/2006/relationships"><Relationship Id="rId3" Type="http://schemas.openxmlformats.org/officeDocument/2006/relationships/notesSlide" Target="../notesSlides/notesSlide36.xml"/><Relationship Id="rId2" Type="http://schemas.openxmlformats.org/officeDocument/2006/relationships/slideLayout" Target="../slideLayouts/slideLayout13.xml"/><Relationship Id="rId1" Type="http://schemas.openxmlformats.org/officeDocument/2006/relationships/tags" Target="../tags/tag37.xml"/><Relationship Id="rId4" Type="http://schemas.openxmlformats.org/officeDocument/2006/relationships/image" Target="../media/image36.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13.xml"/><Relationship Id="rId1" Type="http://schemas.openxmlformats.org/officeDocument/2006/relationships/tags" Target="../tags/tag38.xml"/></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13.xml"/><Relationship Id="rId1" Type="http://schemas.openxmlformats.org/officeDocument/2006/relationships/tags" Target="../tags/tag39.xml"/><Relationship Id="rId4" Type="http://schemas.openxmlformats.org/officeDocument/2006/relationships/image" Target="../media/image37.png"/></Relationships>
</file>

<file path=ppt/slides/_rels/slide39.xml.rels><?xml version="1.0" encoding="UTF-8" standalone="yes"?>
<Relationships xmlns="http://schemas.openxmlformats.org/package/2006/relationships"><Relationship Id="rId3" Type="http://schemas.openxmlformats.org/officeDocument/2006/relationships/notesSlide" Target="../notesSlides/notesSlide39.xml"/><Relationship Id="rId2" Type="http://schemas.openxmlformats.org/officeDocument/2006/relationships/slideLayout" Target="../slideLayouts/slideLayout13.xml"/><Relationship Id="rId1" Type="http://schemas.openxmlformats.org/officeDocument/2006/relationships/tags" Target="../tags/tag40.xml"/><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5.xml"/></Relationships>
</file>

<file path=ppt/slides/_rels/slide40.xml.rels><?xml version="1.0" encoding="UTF-8" standalone="yes"?>
<Relationships xmlns="http://schemas.openxmlformats.org/package/2006/relationships"><Relationship Id="rId3" Type="http://schemas.openxmlformats.org/officeDocument/2006/relationships/notesSlide" Target="../notesSlides/notesSlide40.xml"/><Relationship Id="rId2" Type="http://schemas.openxmlformats.org/officeDocument/2006/relationships/slideLayout" Target="../slideLayouts/slideLayout13.xml"/><Relationship Id="rId1" Type="http://schemas.openxmlformats.org/officeDocument/2006/relationships/tags" Target="../tags/tag41.xml"/><Relationship Id="rId4" Type="http://schemas.openxmlformats.org/officeDocument/2006/relationships/image" Target="../media/image39.png"/></Relationships>
</file>

<file path=ppt/slides/_rels/slide41.xml.rels><?xml version="1.0" encoding="UTF-8" standalone="yes"?>
<Relationships xmlns="http://schemas.openxmlformats.org/package/2006/relationships"><Relationship Id="rId3" Type="http://schemas.openxmlformats.org/officeDocument/2006/relationships/notesSlide" Target="../notesSlides/notesSlide41.xml"/><Relationship Id="rId2" Type="http://schemas.openxmlformats.org/officeDocument/2006/relationships/slideLayout" Target="../slideLayouts/slideLayout13.xml"/><Relationship Id="rId1" Type="http://schemas.openxmlformats.org/officeDocument/2006/relationships/tags" Target="../tags/tag42.xml"/><Relationship Id="rId4" Type="http://schemas.openxmlformats.org/officeDocument/2006/relationships/image" Target="../media/image40.png"/></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42.xml"/><Relationship Id="rId2" Type="http://schemas.openxmlformats.org/officeDocument/2006/relationships/slideLayout" Target="../slideLayouts/slideLayout13.xml"/><Relationship Id="rId1" Type="http://schemas.openxmlformats.org/officeDocument/2006/relationships/tags" Target="../tags/tag43.xml"/></Relationships>
</file>

<file path=ppt/slides/_rels/slide43.xml.rels><?xml version="1.0" encoding="UTF-8" standalone="yes"?>
<Relationships xmlns="http://schemas.openxmlformats.org/package/2006/relationships"><Relationship Id="rId3" Type="http://schemas.openxmlformats.org/officeDocument/2006/relationships/notesSlide" Target="../notesSlides/notesSlide43.xml"/><Relationship Id="rId2" Type="http://schemas.openxmlformats.org/officeDocument/2006/relationships/slideLayout" Target="../slideLayouts/slideLayout13.xml"/><Relationship Id="rId1" Type="http://schemas.openxmlformats.org/officeDocument/2006/relationships/tags" Target="../tags/tag44.xml"/><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notesSlide" Target="../notesSlides/notesSlide44.xml"/><Relationship Id="rId2" Type="http://schemas.openxmlformats.org/officeDocument/2006/relationships/slideLayout" Target="../slideLayouts/slideLayout13.xml"/><Relationship Id="rId1" Type="http://schemas.openxmlformats.org/officeDocument/2006/relationships/tags" Target="../tags/tag45.xml"/><Relationship Id="rId4" Type="http://schemas.openxmlformats.org/officeDocument/2006/relationships/image" Target="../media/image42.png"/></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45.xml"/><Relationship Id="rId2" Type="http://schemas.openxmlformats.org/officeDocument/2006/relationships/slideLayout" Target="../slideLayouts/slideLayout13.xml"/><Relationship Id="rId1" Type="http://schemas.openxmlformats.org/officeDocument/2006/relationships/tags" Target="../tags/tag46.xml"/><Relationship Id="rId4" Type="http://schemas.openxmlformats.org/officeDocument/2006/relationships/image" Target="../media/image43.png"/></Relationships>
</file>

<file path=ppt/slides/_rels/slide46.xml.rels><?xml version="1.0" encoding="UTF-8" standalone="yes"?>
<Relationships xmlns="http://schemas.openxmlformats.org/package/2006/relationships"><Relationship Id="rId3" Type="http://schemas.openxmlformats.org/officeDocument/2006/relationships/notesSlide" Target="../notesSlides/notesSlide46.xml"/><Relationship Id="rId2" Type="http://schemas.openxmlformats.org/officeDocument/2006/relationships/slideLayout" Target="../slideLayouts/slideLayout13.xml"/><Relationship Id="rId1" Type="http://schemas.openxmlformats.org/officeDocument/2006/relationships/tags" Target="../tags/tag47.xml"/><Relationship Id="rId4" Type="http://schemas.openxmlformats.org/officeDocument/2006/relationships/image" Target="../media/image44.png"/></Relationships>
</file>

<file path=ppt/slides/_rels/slide47.xml.rels><?xml version="1.0" encoding="UTF-8" standalone="yes"?>
<Relationships xmlns="http://schemas.openxmlformats.org/package/2006/relationships"><Relationship Id="rId3" Type="http://schemas.openxmlformats.org/officeDocument/2006/relationships/notesSlide" Target="../notesSlides/notesSlide47.xml"/><Relationship Id="rId2" Type="http://schemas.openxmlformats.org/officeDocument/2006/relationships/slideLayout" Target="../slideLayouts/slideLayout13.xml"/><Relationship Id="rId1" Type="http://schemas.openxmlformats.org/officeDocument/2006/relationships/tags" Target="../tags/tag48.xml"/><Relationship Id="rId4" Type="http://schemas.openxmlformats.org/officeDocument/2006/relationships/image" Target="../media/image45.png"/></Relationships>
</file>

<file path=ppt/slides/_rels/slide48.xml.rels><?xml version="1.0" encoding="UTF-8" standalone="yes"?>
<Relationships xmlns="http://schemas.openxmlformats.org/package/2006/relationships"><Relationship Id="rId3" Type="http://schemas.openxmlformats.org/officeDocument/2006/relationships/notesSlide" Target="../notesSlides/notesSlide48.xml"/><Relationship Id="rId2" Type="http://schemas.openxmlformats.org/officeDocument/2006/relationships/slideLayout" Target="../slideLayouts/slideLayout13.xml"/><Relationship Id="rId1" Type="http://schemas.openxmlformats.org/officeDocument/2006/relationships/tags" Target="../tags/tag49.xml"/><Relationship Id="rId4" Type="http://schemas.openxmlformats.org/officeDocument/2006/relationships/image" Target="../media/image46.png"/></Relationships>
</file>

<file path=ppt/slides/_rels/slide49.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4.xml"/><Relationship Id="rId1" Type="http://schemas.openxmlformats.org/officeDocument/2006/relationships/tags" Target="../tags/tag50.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50.xml"/><Relationship Id="rId2" Type="http://schemas.openxmlformats.org/officeDocument/2006/relationships/slideLayout" Target="../slideLayouts/slideLayout13.xml"/><Relationship Id="rId1" Type="http://schemas.openxmlformats.org/officeDocument/2006/relationships/tags" Target="../tags/tag51.xml"/><Relationship Id="rId4" Type="http://schemas.openxmlformats.org/officeDocument/2006/relationships/image" Target="../media/image47.png"/></Relationships>
</file>

<file path=ppt/slides/_rels/slide51.xml.rels><?xml version="1.0" encoding="UTF-8" standalone="yes"?>
<Relationships xmlns="http://schemas.openxmlformats.org/package/2006/relationships"><Relationship Id="rId3" Type="http://schemas.openxmlformats.org/officeDocument/2006/relationships/notesSlide" Target="../notesSlides/notesSlide51.xml"/><Relationship Id="rId2" Type="http://schemas.openxmlformats.org/officeDocument/2006/relationships/slideLayout" Target="../slideLayouts/slideLayout13.xml"/><Relationship Id="rId1" Type="http://schemas.openxmlformats.org/officeDocument/2006/relationships/tags" Target="../tags/tag52.xml"/><Relationship Id="rId4" Type="http://schemas.openxmlformats.org/officeDocument/2006/relationships/image" Target="../media/image48.png"/></Relationships>
</file>

<file path=ppt/slides/_rels/slide52.xml.rels><?xml version="1.0" encoding="UTF-8" standalone="yes"?>
<Relationships xmlns="http://schemas.openxmlformats.org/package/2006/relationships"><Relationship Id="rId3" Type="http://schemas.openxmlformats.org/officeDocument/2006/relationships/notesSlide" Target="../notesSlides/notesSlide52.xml"/><Relationship Id="rId2" Type="http://schemas.openxmlformats.org/officeDocument/2006/relationships/slideLayout" Target="../slideLayouts/slideLayout13.xml"/><Relationship Id="rId1" Type="http://schemas.openxmlformats.org/officeDocument/2006/relationships/tags" Target="../tags/tag53.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53.xml.rels><?xml version="1.0" encoding="UTF-8" standalone="yes"?>
<Relationships xmlns="http://schemas.openxmlformats.org/package/2006/relationships"><Relationship Id="rId3" Type="http://schemas.openxmlformats.org/officeDocument/2006/relationships/notesSlide" Target="../notesSlides/notesSlide53.xml"/><Relationship Id="rId2" Type="http://schemas.openxmlformats.org/officeDocument/2006/relationships/slideLayout" Target="../slideLayouts/slideLayout13.xml"/><Relationship Id="rId1" Type="http://schemas.openxmlformats.org/officeDocument/2006/relationships/tags" Target="../tags/tag54.xml"/><Relationship Id="rId4" Type="http://schemas.openxmlformats.org/officeDocument/2006/relationships/image" Target="../media/image52.png"/></Relationships>
</file>

<file path=ppt/slides/_rels/slide54.xml.rels><?xml version="1.0" encoding="UTF-8" standalone="yes"?>
<Relationships xmlns="http://schemas.openxmlformats.org/package/2006/relationships"><Relationship Id="rId3" Type="http://schemas.openxmlformats.org/officeDocument/2006/relationships/notesSlide" Target="../notesSlides/notesSlide54.xml"/><Relationship Id="rId2" Type="http://schemas.openxmlformats.org/officeDocument/2006/relationships/slideLayout" Target="../slideLayouts/slideLayout13.xml"/><Relationship Id="rId1" Type="http://schemas.openxmlformats.org/officeDocument/2006/relationships/tags" Target="../tags/tag55.xml"/><Relationship Id="rId4" Type="http://schemas.openxmlformats.org/officeDocument/2006/relationships/image" Target="../media/image53.png"/></Relationships>
</file>

<file path=ppt/slides/_rels/slide55.xml.rels><?xml version="1.0" encoding="UTF-8" standalone="yes"?>
<Relationships xmlns="http://schemas.openxmlformats.org/package/2006/relationships"><Relationship Id="rId3" Type="http://schemas.openxmlformats.org/officeDocument/2006/relationships/notesSlide" Target="../notesSlides/notesSlide55.xml"/><Relationship Id="rId2" Type="http://schemas.openxmlformats.org/officeDocument/2006/relationships/slideLayout" Target="../slideLayouts/slideLayout13.xml"/><Relationship Id="rId1" Type="http://schemas.openxmlformats.org/officeDocument/2006/relationships/tags" Target="../tags/tag56.xml"/><Relationship Id="rId4" Type="http://schemas.openxmlformats.org/officeDocument/2006/relationships/image" Target="../media/image54.png"/></Relationships>
</file>

<file path=ppt/slides/_rels/slide56.xml.rels><?xml version="1.0" encoding="UTF-8" standalone="yes"?>
<Relationships xmlns="http://schemas.openxmlformats.org/package/2006/relationships"><Relationship Id="rId3" Type="http://schemas.openxmlformats.org/officeDocument/2006/relationships/notesSlide" Target="../notesSlides/notesSlide56.xml"/><Relationship Id="rId2" Type="http://schemas.openxmlformats.org/officeDocument/2006/relationships/slideLayout" Target="../slideLayouts/slideLayout13.xml"/><Relationship Id="rId1" Type="http://schemas.openxmlformats.org/officeDocument/2006/relationships/tags" Target="../tags/tag57.xml"/><Relationship Id="rId4" Type="http://schemas.openxmlformats.org/officeDocument/2006/relationships/image" Target="../media/image55.png"/></Relationships>
</file>

<file path=ppt/slides/_rels/slide57.xml.rels><?xml version="1.0" encoding="UTF-8" standalone="yes"?>
<Relationships xmlns="http://schemas.openxmlformats.org/package/2006/relationships"><Relationship Id="rId3" Type="http://schemas.openxmlformats.org/officeDocument/2006/relationships/notesSlide" Target="../notesSlides/notesSlide57.xml"/><Relationship Id="rId2" Type="http://schemas.openxmlformats.org/officeDocument/2006/relationships/slideLayout" Target="../slideLayouts/slideLayout13.xml"/><Relationship Id="rId1" Type="http://schemas.openxmlformats.org/officeDocument/2006/relationships/tags" Target="../tags/tag58.xml"/><Relationship Id="rId4" Type="http://schemas.openxmlformats.org/officeDocument/2006/relationships/image" Target="../media/image56.png"/></Relationships>
</file>

<file path=ppt/slides/_rels/slide58.xml.rels><?xml version="1.0" encoding="UTF-8" standalone="yes"?>
<Relationships xmlns="http://schemas.openxmlformats.org/package/2006/relationships"><Relationship Id="rId3" Type="http://schemas.openxmlformats.org/officeDocument/2006/relationships/notesSlide" Target="../notesSlides/notesSlide58.xml"/><Relationship Id="rId2" Type="http://schemas.openxmlformats.org/officeDocument/2006/relationships/slideLayout" Target="../slideLayouts/slideLayout13.xml"/><Relationship Id="rId1" Type="http://schemas.openxmlformats.org/officeDocument/2006/relationships/tags" Target="../tags/tag59.xml"/><Relationship Id="rId5" Type="http://schemas.openxmlformats.org/officeDocument/2006/relationships/image" Target="../media/image58.png"/><Relationship Id="rId4" Type="http://schemas.openxmlformats.org/officeDocument/2006/relationships/image" Target="../media/image57.png"/></Relationships>
</file>

<file path=ppt/slides/_rels/slide59.xml.rels><?xml version="1.0" encoding="UTF-8" standalone="yes"?>
<Relationships xmlns="http://schemas.openxmlformats.org/package/2006/relationships"><Relationship Id="rId3" Type="http://schemas.openxmlformats.org/officeDocument/2006/relationships/notesSlide" Target="../notesSlides/notesSlide59.xml"/><Relationship Id="rId2" Type="http://schemas.openxmlformats.org/officeDocument/2006/relationships/slideLayout" Target="../slideLayouts/slideLayout13.xml"/><Relationship Id="rId1" Type="http://schemas.openxmlformats.org/officeDocument/2006/relationships/tags" Target="../tags/tag60.xml"/><Relationship Id="rId4" Type="http://schemas.openxmlformats.org/officeDocument/2006/relationships/image" Target="../media/image59.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60.xml.rels><?xml version="1.0" encoding="UTF-8" standalone="yes"?>
<Relationships xmlns="http://schemas.openxmlformats.org/package/2006/relationships"><Relationship Id="rId3" Type="http://schemas.openxmlformats.org/officeDocument/2006/relationships/notesSlide" Target="../notesSlides/notesSlide60.xml"/><Relationship Id="rId2" Type="http://schemas.openxmlformats.org/officeDocument/2006/relationships/slideLayout" Target="../slideLayouts/slideLayout13.xml"/><Relationship Id="rId1" Type="http://schemas.openxmlformats.org/officeDocument/2006/relationships/tags" Target="../tags/tag61.xml"/><Relationship Id="rId4" Type="http://schemas.openxmlformats.org/officeDocument/2006/relationships/image" Target="../media/image60.png"/></Relationships>
</file>

<file path=ppt/slides/_rels/slide61.xml.rels><?xml version="1.0" encoding="UTF-8" standalone="yes"?>
<Relationships xmlns="http://schemas.openxmlformats.org/package/2006/relationships"><Relationship Id="rId3" Type="http://schemas.openxmlformats.org/officeDocument/2006/relationships/notesSlide" Target="../notesSlides/notesSlide61.xml"/><Relationship Id="rId2" Type="http://schemas.openxmlformats.org/officeDocument/2006/relationships/slideLayout" Target="../slideLayouts/slideLayout13.xml"/><Relationship Id="rId1" Type="http://schemas.openxmlformats.org/officeDocument/2006/relationships/tags" Target="../tags/tag62.xml"/><Relationship Id="rId4" Type="http://schemas.openxmlformats.org/officeDocument/2006/relationships/image" Target="../media/image61.png"/></Relationships>
</file>

<file path=ppt/slides/_rels/slide62.xml.rels><?xml version="1.0" encoding="UTF-8" standalone="yes"?>
<Relationships xmlns="http://schemas.openxmlformats.org/package/2006/relationships"><Relationship Id="rId3" Type="http://schemas.openxmlformats.org/officeDocument/2006/relationships/notesSlide" Target="../notesSlides/notesSlide62.xml"/><Relationship Id="rId2" Type="http://schemas.openxmlformats.org/officeDocument/2006/relationships/slideLayout" Target="../slideLayouts/slideLayout13.xml"/><Relationship Id="rId1" Type="http://schemas.openxmlformats.org/officeDocument/2006/relationships/tags" Target="../tags/tag63.xml"/><Relationship Id="rId4" Type="http://schemas.openxmlformats.org/officeDocument/2006/relationships/image" Target="../media/image62.png"/></Relationships>
</file>

<file path=ppt/slides/_rels/slide63.xml.rels><?xml version="1.0" encoding="UTF-8" standalone="yes"?>
<Relationships xmlns="http://schemas.openxmlformats.org/package/2006/relationships"><Relationship Id="rId3" Type="http://schemas.openxmlformats.org/officeDocument/2006/relationships/notesSlide" Target="../notesSlides/notesSlide63.xml"/><Relationship Id="rId2" Type="http://schemas.openxmlformats.org/officeDocument/2006/relationships/slideLayout" Target="../slideLayouts/slideLayout13.xml"/><Relationship Id="rId1" Type="http://schemas.openxmlformats.org/officeDocument/2006/relationships/tags" Target="../tags/tag64.xml"/><Relationship Id="rId6" Type="http://schemas.openxmlformats.org/officeDocument/2006/relationships/image" Target="../media/image65.png"/><Relationship Id="rId5" Type="http://schemas.openxmlformats.org/officeDocument/2006/relationships/image" Target="../media/image64.png"/><Relationship Id="rId4" Type="http://schemas.openxmlformats.org/officeDocument/2006/relationships/image" Target="../media/image63.png"/></Relationships>
</file>

<file path=ppt/slides/_rels/slide64.xml.rels><?xml version="1.0" encoding="UTF-8" standalone="yes"?>
<Relationships xmlns="http://schemas.openxmlformats.org/package/2006/relationships"><Relationship Id="rId3" Type="http://schemas.openxmlformats.org/officeDocument/2006/relationships/notesSlide" Target="../notesSlides/notesSlide64.xml"/><Relationship Id="rId2" Type="http://schemas.openxmlformats.org/officeDocument/2006/relationships/slideLayout" Target="../slideLayouts/slideLayout13.xml"/><Relationship Id="rId1" Type="http://schemas.openxmlformats.org/officeDocument/2006/relationships/tags" Target="../tags/tag65.xml"/><Relationship Id="rId4" Type="http://schemas.openxmlformats.org/officeDocument/2006/relationships/image" Target="../media/image66.png"/></Relationships>
</file>

<file path=ppt/slides/_rels/slide65.xml.rels><?xml version="1.0" encoding="UTF-8" standalone="yes"?>
<Relationships xmlns="http://schemas.openxmlformats.org/package/2006/relationships"><Relationship Id="rId3" Type="http://schemas.openxmlformats.org/officeDocument/2006/relationships/notesSlide" Target="../notesSlides/notesSlide65.xml"/><Relationship Id="rId2" Type="http://schemas.openxmlformats.org/officeDocument/2006/relationships/slideLayout" Target="../slideLayouts/slideLayout4.xml"/><Relationship Id="rId1" Type="http://schemas.openxmlformats.org/officeDocument/2006/relationships/tags" Target="../tags/tag66.xml"/></Relationships>
</file>

<file path=ppt/slides/_rels/slide66.xml.rels><?xml version="1.0" encoding="UTF-8" standalone="yes"?>
<Relationships xmlns="http://schemas.openxmlformats.org/package/2006/relationships"><Relationship Id="rId3" Type="http://schemas.openxmlformats.org/officeDocument/2006/relationships/notesSlide" Target="../notesSlides/notesSlide66.xml"/><Relationship Id="rId2" Type="http://schemas.openxmlformats.org/officeDocument/2006/relationships/slideLayout" Target="../slideLayouts/slideLayout13.xml"/><Relationship Id="rId1" Type="http://schemas.openxmlformats.org/officeDocument/2006/relationships/tags" Target="../tags/tag67.xml"/><Relationship Id="rId4" Type="http://schemas.openxmlformats.org/officeDocument/2006/relationships/image" Target="../media/image67.png"/></Relationships>
</file>

<file path=ppt/slides/_rels/slide67.xml.rels><?xml version="1.0" encoding="UTF-8" standalone="yes"?>
<Relationships xmlns="http://schemas.openxmlformats.org/package/2006/relationships"><Relationship Id="rId3" Type="http://schemas.openxmlformats.org/officeDocument/2006/relationships/notesSlide" Target="../notesSlides/notesSlide67.xml"/><Relationship Id="rId7" Type="http://schemas.openxmlformats.org/officeDocument/2006/relationships/image" Target="../media/image71.png"/><Relationship Id="rId2" Type="http://schemas.openxmlformats.org/officeDocument/2006/relationships/slideLayout" Target="../slideLayouts/slideLayout13.xml"/><Relationship Id="rId1" Type="http://schemas.openxmlformats.org/officeDocument/2006/relationships/tags" Target="../tags/tag68.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68.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notesSlide" Target="../notesSlides/notesSlide68.xml"/><Relationship Id="rId7" Type="http://schemas.openxmlformats.org/officeDocument/2006/relationships/image" Target="../media/image75.png"/><Relationship Id="rId2" Type="http://schemas.openxmlformats.org/officeDocument/2006/relationships/slideLayout" Target="../slideLayouts/slideLayout13.xml"/><Relationship Id="rId1" Type="http://schemas.openxmlformats.org/officeDocument/2006/relationships/tags" Target="../tags/tag69.xml"/><Relationship Id="rId6" Type="http://schemas.openxmlformats.org/officeDocument/2006/relationships/image" Target="../media/image74.png"/><Relationship Id="rId5" Type="http://schemas.openxmlformats.org/officeDocument/2006/relationships/image" Target="../media/image73.png"/><Relationship Id="rId4" Type="http://schemas.openxmlformats.org/officeDocument/2006/relationships/image" Target="../media/image72.png"/></Relationships>
</file>

<file path=ppt/slides/_rels/slide69.xml.rels><?xml version="1.0" encoding="UTF-8" standalone="yes"?>
<Relationships xmlns="http://schemas.openxmlformats.org/package/2006/relationships"><Relationship Id="rId3" Type="http://schemas.openxmlformats.org/officeDocument/2006/relationships/notesSlide" Target="../notesSlides/notesSlide69.xml"/><Relationship Id="rId2" Type="http://schemas.openxmlformats.org/officeDocument/2006/relationships/slideLayout" Target="../slideLayouts/slideLayout13.xml"/><Relationship Id="rId1" Type="http://schemas.openxmlformats.org/officeDocument/2006/relationships/tags" Target="../tags/tag70.xml"/><Relationship Id="rId4" Type="http://schemas.openxmlformats.org/officeDocument/2006/relationships/image" Target="../media/image77.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70.xml.rels><?xml version="1.0" encoding="UTF-8" standalone="yes"?>
<Relationships xmlns="http://schemas.openxmlformats.org/package/2006/relationships"><Relationship Id="rId3" Type="http://schemas.openxmlformats.org/officeDocument/2006/relationships/notesSlide" Target="../notesSlides/notesSlide70.xml"/><Relationship Id="rId2" Type="http://schemas.openxmlformats.org/officeDocument/2006/relationships/slideLayout" Target="../slideLayouts/slideLayout13.xml"/><Relationship Id="rId1" Type="http://schemas.openxmlformats.org/officeDocument/2006/relationships/tags" Target="../tags/tag71.xml"/><Relationship Id="rId4" Type="http://schemas.openxmlformats.org/officeDocument/2006/relationships/image" Target="../media/image78.png"/></Relationships>
</file>

<file path=ppt/slides/_rels/slide71.xml.rels><?xml version="1.0" encoding="UTF-8" standalone="yes"?>
<Relationships xmlns="http://schemas.openxmlformats.org/package/2006/relationships"><Relationship Id="rId3" Type="http://schemas.openxmlformats.org/officeDocument/2006/relationships/notesSlide" Target="../notesSlides/notesSlide71.xml"/><Relationship Id="rId2" Type="http://schemas.openxmlformats.org/officeDocument/2006/relationships/slideLayout" Target="../slideLayouts/slideLayout13.xml"/><Relationship Id="rId1" Type="http://schemas.openxmlformats.org/officeDocument/2006/relationships/tags" Target="../tags/tag72.xml"/><Relationship Id="rId6" Type="http://schemas.openxmlformats.org/officeDocument/2006/relationships/image" Target="../media/image81.png"/><Relationship Id="rId5" Type="http://schemas.openxmlformats.org/officeDocument/2006/relationships/image" Target="../media/image80.png"/><Relationship Id="rId4" Type="http://schemas.openxmlformats.org/officeDocument/2006/relationships/image" Target="../media/image79.png"/></Relationships>
</file>

<file path=ppt/slides/_rels/slide72.xml.rels><?xml version="1.0" encoding="UTF-8" standalone="yes"?>
<Relationships xmlns="http://schemas.openxmlformats.org/package/2006/relationships"><Relationship Id="rId3" Type="http://schemas.openxmlformats.org/officeDocument/2006/relationships/notesSlide" Target="../notesSlides/notesSlide72.xml"/><Relationship Id="rId2" Type="http://schemas.openxmlformats.org/officeDocument/2006/relationships/slideLayout" Target="../slideLayouts/slideLayout13.xml"/><Relationship Id="rId1" Type="http://schemas.openxmlformats.org/officeDocument/2006/relationships/tags" Target="../tags/tag73.xml"/><Relationship Id="rId6" Type="http://schemas.openxmlformats.org/officeDocument/2006/relationships/image" Target="../media/image84.png"/><Relationship Id="rId5" Type="http://schemas.openxmlformats.org/officeDocument/2006/relationships/image" Target="../media/image83.png"/><Relationship Id="rId4" Type="http://schemas.openxmlformats.org/officeDocument/2006/relationships/image" Target="../media/image82.png"/></Relationships>
</file>

<file path=ppt/slides/_rels/slide73.xml.rels><?xml version="1.0" encoding="UTF-8" standalone="yes"?>
<Relationships xmlns="http://schemas.openxmlformats.org/package/2006/relationships"><Relationship Id="rId3" Type="http://schemas.openxmlformats.org/officeDocument/2006/relationships/notesSlide" Target="../notesSlides/notesSlide73.xml"/><Relationship Id="rId7" Type="http://schemas.openxmlformats.org/officeDocument/2006/relationships/image" Target="../media/image88.png"/><Relationship Id="rId2" Type="http://schemas.openxmlformats.org/officeDocument/2006/relationships/slideLayout" Target="../slideLayouts/slideLayout13.xml"/><Relationship Id="rId1" Type="http://schemas.openxmlformats.org/officeDocument/2006/relationships/tags" Target="../tags/tag74.xml"/><Relationship Id="rId6" Type="http://schemas.openxmlformats.org/officeDocument/2006/relationships/image" Target="../media/image87.png"/><Relationship Id="rId5" Type="http://schemas.openxmlformats.org/officeDocument/2006/relationships/image" Target="../media/image86.png"/><Relationship Id="rId4" Type="http://schemas.openxmlformats.org/officeDocument/2006/relationships/image" Target="../media/image85.png"/></Relationships>
</file>

<file path=ppt/slides/_rels/slide74.xml.rels><?xml version="1.0" encoding="UTF-8" standalone="yes"?>
<Relationships xmlns="http://schemas.openxmlformats.org/package/2006/relationships"><Relationship Id="rId3" Type="http://schemas.openxmlformats.org/officeDocument/2006/relationships/notesSlide" Target="../notesSlides/notesSlide74.xml"/><Relationship Id="rId2" Type="http://schemas.openxmlformats.org/officeDocument/2006/relationships/slideLayout" Target="../slideLayouts/slideLayout13.xml"/><Relationship Id="rId1" Type="http://schemas.openxmlformats.org/officeDocument/2006/relationships/tags" Target="../tags/tag75.xml"/><Relationship Id="rId4" Type="http://schemas.openxmlformats.org/officeDocument/2006/relationships/image" Target="../media/image89.png"/></Relationships>
</file>

<file path=ppt/slides/_rels/slide75.xml.rels><?xml version="1.0" encoding="UTF-8" standalone="yes"?>
<Relationships xmlns="http://schemas.openxmlformats.org/package/2006/relationships"><Relationship Id="rId3" Type="http://schemas.openxmlformats.org/officeDocument/2006/relationships/notesSlide" Target="../notesSlides/notesSlide75.xml"/><Relationship Id="rId2" Type="http://schemas.openxmlformats.org/officeDocument/2006/relationships/slideLayout" Target="../slideLayouts/slideLayout13.xml"/><Relationship Id="rId1" Type="http://schemas.openxmlformats.org/officeDocument/2006/relationships/tags" Target="../tags/tag76.xml"/></Relationships>
</file>

<file path=ppt/slides/_rels/slide76.xml.rels><?xml version="1.0" encoding="UTF-8" standalone="yes"?>
<Relationships xmlns="http://schemas.openxmlformats.org/package/2006/relationships"><Relationship Id="rId3" Type="http://schemas.openxmlformats.org/officeDocument/2006/relationships/notesSlide" Target="../notesSlides/notesSlide76.xml"/><Relationship Id="rId2" Type="http://schemas.openxmlformats.org/officeDocument/2006/relationships/slideLayout" Target="../slideLayouts/slideLayout13.xml"/><Relationship Id="rId1" Type="http://schemas.openxmlformats.org/officeDocument/2006/relationships/tags" Target="../tags/tag77.xml"/><Relationship Id="rId4" Type="http://schemas.openxmlformats.org/officeDocument/2006/relationships/image" Target="../media/image90.png"/></Relationships>
</file>

<file path=ppt/slides/_rels/slide77.xml.rels><?xml version="1.0" encoding="UTF-8" standalone="yes"?>
<Relationships xmlns="http://schemas.openxmlformats.org/package/2006/relationships"><Relationship Id="rId3" Type="http://schemas.openxmlformats.org/officeDocument/2006/relationships/notesSlide" Target="../notesSlides/notesSlide77.xml"/><Relationship Id="rId2" Type="http://schemas.openxmlformats.org/officeDocument/2006/relationships/slideLayout" Target="../slideLayouts/slideLayout13.xml"/><Relationship Id="rId1" Type="http://schemas.openxmlformats.org/officeDocument/2006/relationships/tags" Target="../tags/tag78.xml"/><Relationship Id="rId5" Type="http://schemas.openxmlformats.org/officeDocument/2006/relationships/image" Target="../media/image92.png"/><Relationship Id="rId4" Type="http://schemas.openxmlformats.org/officeDocument/2006/relationships/image" Target="../media/image91.png"/></Relationships>
</file>

<file path=ppt/slides/_rels/slide78.xml.rels><?xml version="1.0" encoding="UTF-8" standalone="yes"?>
<Relationships xmlns="http://schemas.openxmlformats.org/package/2006/relationships"><Relationship Id="rId3" Type="http://schemas.openxmlformats.org/officeDocument/2006/relationships/notesSlide" Target="../notesSlides/notesSlide78.xml"/><Relationship Id="rId2" Type="http://schemas.openxmlformats.org/officeDocument/2006/relationships/slideLayout" Target="../slideLayouts/slideLayout13.xml"/><Relationship Id="rId1" Type="http://schemas.openxmlformats.org/officeDocument/2006/relationships/tags" Target="../tags/tag79.xml"/><Relationship Id="rId4" Type="http://schemas.openxmlformats.org/officeDocument/2006/relationships/image" Target="../media/image93.png"/></Relationships>
</file>

<file path=ppt/slides/_rels/slide79.xml.rels><?xml version="1.0" encoding="UTF-8" standalone="yes"?>
<Relationships xmlns="http://schemas.openxmlformats.org/package/2006/relationships"><Relationship Id="rId3" Type="http://schemas.openxmlformats.org/officeDocument/2006/relationships/notesSlide" Target="../notesSlides/notesSlide79.xml"/><Relationship Id="rId2" Type="http://schemas.openxmlformats.org/officeDocument/2006/relationships/slideLayout" Target="../slideLayouts/slideLayout4.xml"/><Relationship Id="rId1" Type="http://schemas.openxmlformats.org/officeDocument/2006/relationships/tags" Target="../tags/tag80.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8.xml"/><Relationship Id="rId2" Type="http://schemas.openxmlformats.org/officeDocument/2006/relationships/slideLayout" Target="../slideLayouts/slideLayout13.xml"/><Relationship Id="rId1" Type="http://schemas.openxmlformats.org/officeDocument/2006/relationships/tags" Target="../tags/tag9.xml"/></Relationships>
</file>

<file path=ppt/slides/_rels/slide80.xml.rels><?xml version="1.0" encoding="UTF-8" standalone="yes"?>
<Relationships xmlns="http://schemas.openxmlformats.org/package/2006/relationships"><Relationship Id="rId3" Type="http://schemas.openxmlformats.org/officeDocument/2006/relationships/notesSlide" Target="../notesSlides/notesSlide80.xml"/><Relationship Id="rId2" Type="http://schemas.openxmlformats.org/officeDocument/2006/relationships/slideLayout" Target="../slideLayouts/slideLayout13.xml"/><Relationship Id="rId1" Type="http://schemas.openxmlformats.org/officeDocument/2006/relationships/tags" Target="../tags/tag81.xml"/></Relationships>
</file>

<file path=ppt/slides/_rels/slide81.xml.rels><?xml version="1.0" encoding="UTF-8" standalone="yes"?>
<Relationships xmlns="http://schemas.openxmlformats.org/package/2006/relationships"><Relationship Id="rId3" Type="http://schemas.openxmlformats.org/officeDocument/2006/relationships/notesSlide" Target="../notesSlides/notesSlide81.xml"/><Relationship Id="rId2" Type="http://schemas.openxmlformats.org/officeDocument/2006/relationships/slideLayout" Target="../slideLayouts/slideLayout13.xml"/><Relationship Id="rId1" Type="http://schemas.openxmlformats.org/officeDocument/2006/relationships/tags" Target="../tags/tag82.xml"/></Relationships>
</file>

<file path=ppt/slides/_rels/slide82.xml.rels><?xml version="1.0" encoding="UTF-8" standalone="yes"?>
<Relationships xmlns="http://schemas.openxmlformats.org/package/2006/relationships"><Relationship Id="rId3" Type="http://schemas.openxmlformats.org/officeDocument/2006/relationships/notesSlide" Target="../notesSlides/notesSlide82.xml"/><Relationship Id="rId2" Type="http://schemas.openxmlformats.org/officeDocument/2006/relationships/slideLayout" Target="../slideLayouts/slideLayout13.xml"/><Relationship Id="rId1" Type="http://schemas.openxmlformats.org/officeDocument/2006/relationships/tags" Target="../tags/tag83.xml"/></Relationships>
</file>

<file path=ppt/slides/_rels/slide83.xml.rels><?xml version="1.0" encoding="UTF-8" standalone="yes"?>
<Relationships xmlns="http://schemas.openxmlformats.org/package/2006/relationships"><Relationship Id="rId3" Type="http://schemas.openxmlformats.org/officeDocument/2006/relationships/notesSlide" Target="../notesSlides/notesSlide83.xml"/><Relationship Id="rId2" Type="http://schemas.openxmlformats.org/officeDocument/2006/relationships/slideLayout" Target="../slideLayouts/slideLayout10.xml"/><Relationship Id="rId1" Type="http://schemas.openxmlformats.org/officeDocument/2006/relationships/tags" Target="../tags/tag84.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13.xml"/><Relationship Id="rId1" Type="http://schemas.openxmlformats.org/officeDocument/2006/relationships/tags" Target="../tags/tag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890793"/>
            <a:ext cx="6773198" cy="1054687"/>
          </a:xfrm>
        </p:spPr>
        <p:txBody>
          <a:bodyPr/>
          <a:lstStyle/>
          <a:p>
            <a:pPr rtl="0"/>
            <a:r>
              <a:rPr lang="x-none">
                <a:solidFill>
                  <a:schemeClr val="accent5">
                    <a:lumMod val="40000"/>
                    <a:lumOff val="60000"/>
                  </a:schemeClr>
                </a:solidFill>
              </a:rPr>
              <a:t>Capítulo 5: Conceptos de redes</a:t>
            </a:r>
          </a:p>
        </p:txBody>
      </p:sp>
      <p:sp>
        <p:nvSpPr>
          <p:cNvPr id="5" name="Text Placeholder 4"/>
          <p:cNvSpPr>
            <a:spLocks noGrp="1"/>
          </p:cNvSpPr>
          <p:nvPr>
            <p:ph type="body" sz="quarter" idx="13"/>
          </p:nvPr>
        </p:nvSpPr>
        <p:spPr/>
        <p:txBody>
          <a:bodyPr/>
          <a:lstStyle/>
          <a:p>
            <a:pPr rtl="0"/>
            <a:r>
              <a:rPr lang="x-none">
                <a:solidFill>
                  <a:schemeClr val="bg2">
                    <a:lumMod val="40000"/>
                    <a:lumOff val="60000"/>
                  </a:schemeClr>
                </a:solidFill>
              </a:rPr>
              <a:t>Materiales del Instructor</a:t>
            </a:r>
          </a:p>
        </p:txBody>
      </p:sp>
      <p:sp>
        <p:nvSpPr>
          <p:cNvPr id="7" name="Subtitle 6"/>
          <p:cNvSpPr>
            <a:spLocks noGrp="1"/>
          </p:cNvSpPr>
          <p:nvPr>
            <p:ph type="subTitle" idx="1"/>
          </p:nvPr>
        </p:nvSpPr>
        <p:spPr>
          <a:xfrm>
            <a:off x="469496" y="3809526"/>
            <a:ext cx="2986625" cy="902174"/>
          </a:xfrm>
        </p:spPr>
        <p:txBody>
          <a:bodyPr/>
          <a:lstStyle/>
          <a:p>
            <a:pPr rtl="0"/>
            <a:r>
              <a:rPr lang="x-none">
                <a:solidFill>
                  <a:schemeClr val="accent5">
                    <a:lumMod val="40000"/>
                    <a:lumOff val="60000"/>
                  </a:schemeClr>
                </a:solidFill>
              </a:rPr>
              <a:t>IT Essentials v7.0</a:t>
            </a:r>
          </a:p>
          <a:p>
            <a:endParaRPr lang="en-US" dirty="0"/>
          </a:p>
          <a:p>
            <a:endParaRPr lang="en-US" dirty="0"/>
          </a:p>
        </p:txBody>
      </p:sp>
    </p:spTree>
    <p:custDataLst>
      <p:tags r:id="rId1"/>
    </p:custDataLst>
    <p:extLst>
      <p:ext uri="{BB962C8B-B14F-4D97-AF65-F5344CB8AC3E}">
        <p14:creationId xmlns:p14="http://schemas.microsoft.com/office/powerpoint/2010/main" val="343650477"/>
      </p:ext>
    </p:extLst>
  </p:cSld>
  <p:clrMapOvr>
    <a:masterClrMapping/>
  </p:clrMapOvr>
  <p:transition spd="slow">
    <p:wip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5: Prácticas recomendadas (cont.)</a:t>
            </a:r>
          </a:p>
        </p:txBody>
      </p:sp>
      <p:sp>
        <p:nvSpPr>
          <p:cNvPr id="11266" name="Rectangle 34"/>
          <p:cNvSpPr>
            <a:spLocks noGrp="1" noChangeArrowheads="1"/>
          </p:cNvSpPr>
          <p:nvPr>
            <p:ph idx="1"/>
          </p:nvPr>
        </p:nvSpPr>
        <p:spPr/>
        <p:txBody>
          <a:bodyPr/>
          <a:lstStyle/>
          <a:p>
            <a:pPr rtl="0"/>
            <a:r>
              <a:rPr lang="x-none"/>
              <a:t>Si trabajan en una sala con computadoras, desconecte el cable de red del aula y pida a los estudiantes que vean qué estándar de cableado se usa mientras analizan los estándares de cableado de la red UTP.</a:t>
            </a:r>
          </a:p>
          <a:p>
            <a:pPr rtl="0"/>
            <a:r>
              <a:rPr lang="x-none"/>
              <a:t>Invite al técnico informático de la escuela al aula y pídale que traiga sus 5 a 10 herramientas más usadas. Pídales que hagan circular la herramienta y dígales a los estudiantes para qué se usa la herramienta. </a:t>
            </a:r>
          </a:p>
          <a:p>
            <a:pPr rtl="0"/>
            <a:r>
              <a:rPr lang="x-none"/>
              <a:t>Para los tipos de conexión a Internet, pídales que accedan a Internet y consulten los tipos disponibles en el área. Si no se permite el acceso a Internet, incluya las opciones de Internet que están disponibles y permita que los estudiantes describan el tipo que tienen en casa y lo que les gusta o no le gusta. Puede complementar su explicación con material del currículo.</a:t>
            </a:r>
          </a:p>
          <a:p>
            <a:endParaRPr lang="en-US" dirty="0"/>
          </a:p>
        </p:txBody>
      </p:sp>
    </p:spTree>
    <p:custDataLst>
      <p:tags r:id="rId1"/>
    </p:custDataLst>
    <p:extLst>
      <p:ext uri="{BB962C8B-B14F-4D97-AF65-F5344CB8AC3E}">
        <p14:creationId xmlns:p14="http://schemas.microsoft.com/office/powerpoint/2010/main" val="3458310138"/>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3314" name="Rectangle 33"/>
          <p:cNvSpPr>
            <a:spLocks noGrp="1" noChangeArrowheads="1"/>
          </p:cNvSpPr>
          <p:nvPr>
            <p:ph type="title"/>
          </p:nvPr>
        </p:nvSpPr>
        <p:spPr/>
        <p:txBody>
          <a:bodyPr/>
          <a:lstStyle/>
          <a:p>
            <a:pPr rtl="0" eaLnBrk="1" hangingPunct="1"/>
            <a:r>
              <a:rPr lang="x-none"/>
              <a:t>Capítulo 5: Ayuda adicional</a:t>
            </a:r>
          </a:p>
        </p:txBody>
      </p:sp>
      <p:sp>
        <p:nvSpPr>
          <p:cNvPr id="20483" name="Rectangle 34"/>
          <p:cNvSpPr>
            <a:spLocks noGrp="1" noChangeArrowheads="1"/>
          </p:cNvSpPr>
          <p:nvPr>
            <p:ph idx="1"/>
          </p:nvPr>
        </p:nvSpPr>
        <p:spPr/>
        <p:txBody>
          <a:bodyPr/>
          <a:lstStyle/>
          <a:p>
            <a:pPr rtl="0">
              <a:lnSpc>
                <a:spcPct val="85000"/>
              </a:lnSpc>
              <a:spcBef>
                <a:spcPct val="30000"/>
              </a:spcBef>
              <a:spcAft>
                <a:spcPts val="900"/>
              </a:spcAft>
              <a:defRPr/>
            </a:pPr>
            <a:r>
              <a:rPr lang="x-none"/>
              <a:t>Para obtener ayuda adicional sobre las estrategias de enseñanza, incluidos los planes de lección, analogías para los conceptos difíciles y temas de conversación, visite la Comunidad ITE en: </a:t>
            </a:r>
            <a:r>
              <a:rPr lang="x-none">
                <a:hlinkClick r:id="rId4"/>
              </a:rPr>
              <a:t>https://community.cisco.com/t5/networking-academy/ct-p/Netacad</a:t>
            </a:r>
            <a:r>
              <a:rPr lang="x-none"/>
              <a:t>, or vaya a </a:t>
            </a:r>
            <a:r>
              <a:rPr lang="x-none">
                <a:hlinkClick r:id="rId5"/>
              </a:rPr>
              <a:t>https://community.cisco.com</a:t>
            </a:r>
            <a:r>
              <a:rPr lang="x-none"/>
              <a:t>. </a:t>
            </a:r>
          </a:p>
          <a:p>
            <a:pPr rtl="0">
              <a:lnSpc>
                <a:spcPct val="85000"/>
              </a:lnSpc>
              <a:spcBef>
                <a:spcPct val="30000"/>
              </a:spcBef>
              <a:defRPr/>
            </a:pPr>
            <a:r>
              <a:rPr lang="x-none"/>
              <a:t>Si tiene planes o recursos de lección que desee compartir, cárguelos a la Comunidad ITE a fin de ayudar a otros instructores.</a:t>
            </a:r>
          </a:p>
        </p:txBody>
      </p:sp>
    </p:spTree>
    <p:custDataLst>
      <p:tags r:id="rId1"/>
    </p:custDataLst>
    <p:extLst>
      <p:ext uri="{BB962C8B-B14F-4D97-AF65-F5344CB8AC3E}">
        <p14:creationId xmlns:p14="http://schemas.microsoft.com/office/powerpoint/2010/main" val="1849301981"/>
      </p:ext>
    </p:extLst>
  </p:cSld>
  <p:clrMapOvr>
    <a:masterClrMapping/>
  </p:clrMapOvr>
  <p:transition spd="slow">
    <p:wip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1783168022"/>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425765" y="1836549"/>
            <a:ext cx="5955513" cy="1108931"/>
          </a:xfrm>
        </p:spPr>
        <p:txBody>
          <a:bodyPr/>
          <a:lstStyle/>
          <a:p>
            <a:pPr rtl="0"/>
            <a:r>
              <a:rPr lang="x-none">
                <a:solidFill>
                  <a:schemeClr val="accent5">
                    <a:lumMod val="40000"/>
                    <a:lumOff val="60000"/>
                  </a:schemeClr>
                </a:solidFill>
              </a:rPr>
              <a:t>Capítulo 5: Conceptos de redes</a:t>
            </a:r>
          </a:p>
        </p:txBody>
      </p:sp>
      <p:sp>
        <p:nvSpPr>
          <p:cNvPr id="2" name="Subtitle 1"/>
          <p:cNvSpPr>
            <a:spLocks noGrp="1"/>
          </p:cNvSpPr>
          <p:nvPr>
            <p:ph type="subTitle" idx="1"/>
          </p:nvPr>
        </p:nvSpPr>
        <p:spPr/>
        <p:txBody>
          <a:bodyPr/>
          <a:lstStyle/>
          <a:p>
            <a:pPr rtl="0"/>
            <a:r>
              <a:rPr lang="x-none">
                <a:solidFill>
                  <a:schemeClr val="accent5">
                    <a:lumMod val="40000"/>
                    <a:lumOff val="60000"/>
                  </a:schemeClr>
                </a:solidFill>
              </a:rPr>
              <a:t>IT Essentials v7.0</a:t>
            </a:r>
          </a:p>
        </p:txBody>
      </p:sp>
    </p:spTree>
    <p:custDataLst>
      <p:tags r:id="rId1"/>
    </p:custDataLst>
    <p:extLst>
      <p:ext uri="{BB962C8B-B14F-4D97-AF65-F5344CB8AC3E}">
        <p14:creationId xmlns:p14="http://schemas.microsoft.com/office/powerpoint/2010/main" val="1782938014"/>
      </p:ext>
    </p:extLst>
  </p:cSld>
  <p:clrMapOvr>
    <a:masterClrMapping/>
  </p:clrMapOvr>
  <p:transition spd="slow">
    <p:wip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5: Secciones y objetivos</a:t>
            </a:r>
          </a:p>
        </p:txBody>
      </p:sp>
      <p:sp>
        <p:nvSpPr>
          <p:cNvPr id="4099" name="Rectangle 34"/>
          <p:cNvSpPr>
            <a:spLocks noGrp="1" noChangeArrowheads="1"/>
          </p:cNvSpPr>
          <p:nvPr>
            <p:ph idx="1"/>
          </p:nvPr>
        </p:nvSpPr>
        <p:spPr/>
        <p:txBody>
          <a:bodyPr/>
          <a:lstStyle/>
          <a:p>
            <a:pPr rtl="0"/>
            <a:r>
              <a:rPr lang="x-none" sz="1600" dirty="0" smtClean="0"/>
              <a:t>5.1 </a:t>
            </a:r>
            <a:r>
              <a:rPr lang="x-none" sz="1600" dirty="0"/>
              <a:t>Componentes de las redes y tipos de redes</a:t>
            </a:r>
          </a:p>
          <a:p>
            <a:pPr marL="469106" lvl="1" indent="-214313" rtl="0">
              <a:buFont typeface="Arial" panose="020B0604020202020204" pitchFamily="34" charset="0"/>
              <a:buChar char="•"/>
            </a:pPr>
            <a:r>
              <a:rPr lang="x-none" sz="1600" dirty="0"/>
              <a:t>Explicar los componentes y los tipos de redes de computadoras.</a:t>
            </a:r>
          </a:p>
          <a:p>
            <a:pPr marL="542131" lvl="2" indent="-214313" rtl="0">
              <a:buFont typeface="Arial" panose="020B0604020202020204" pitchFamily="34" charset="0"/>
              <a:buChar char="•"/>
            </a:pPr>
            <a:r>
              <a:rPr lang="x-none" sz="1400" dirty="0"/>
              <a:t>Describir los tipos de redes.</a:t>
            </a:r>
          </a:p>
          <a:p>
            <a:pPr marL="542131" lvl="2" indent="-214313" rtl="0">
              <a:buFont typeface="Arial" panose="020B0604020202020204" pitchFamily="34" charset="0"/>
              <a:buChar char="•"/>
            </a:pPr>
            <a:r>
              <a:rPr lang="x-none" sz="1400" dirty="0"/>
              <a:t>Describir los tipos de conexión a Internet.</a:t>
            </a:r>
          </a:p>
          <a:p>
            <a:r>
              <a:rPr lang="x-none" sz="1600" dirty="0"/>
              <a:t>5.2 Protocolos, estándares y servicios de red</a:t>
            </a:r>
          </a:p>
          <a:p>
            <a:pPr marL="469106" lvl="1" indent="-214313" rtl="0">
              <a:buFont typeface="Arial" panose="020B0604020202020204" pitchFamily="34" charset="0"/>
              <a:buChar char="•"/>
            </a:pPr>
            <a:r>
              <a:rPr lang="x-none" sz="1600" dirty="0"/>
              <a:t>Explicar los protocolos, los estándares y los servicios de red.</a:t>
            </a:r>
          </a:p>
          <a:p>
            <a:pPr marL="542131" lvl="2" indent="-214313" rtl="0">
              <a:buFont typeface="Arial" panose="020B0604020202020204" pitchFamily="34" charset="0"/>
              <a:buChar char="•"/>
            </a:pPr>
            <a:r>
              <a:rPr lang="x-none" sz="1400" dirty="0"/>
              <a:t>Explicar el propósito y las características de los protocolos de capa de transporte.</a:t>
            </a:r>
          </a:p>
          <a:p>
            <a:pPr marL="542131" lvl="2" indent="-214313" rtl="0">
              <a:buFont typeface="Arial" panose="020B0604020202020204" pitchFamily="34" charset="0"/>
              <a:buChar char="•"/>
            </a:pPr>
            <a:r>
              <a:rPr lang="x-none" sz="1400" dirty="0"/>
              <a:t>Explicar la importancia de los números de puerto de la aplicación.</a:t>
            </a:r>
          </a:p>
          <a:p>
            <a:pPr marL="542131" lvl="2" indent="-214313" rtl="0">
              <a:buFont typeface="Arial" panose="020B0604020202020204" pitchFamily="34" charset="0"/>
              <a:buChar char="•"/>
            </a:pPr>
            <a:r>
              <a:rPr lang="x-none" sz="1400" dirty="0"/>
              <a:t>Explicar los protocolos inalámbricos.</a:t>
            </a:r>
          </a:p>
          <a:p>
            <a:pPr marL="542131" lvl="2" indent="-214313" rtl="0">
              <a:buFont typeface="Arial" panose="020B0604020202020204" pitchFamily="34" charset="0"/>
              <a:buChar char="•"/>
            </a:pPr>
            <a:r>
              <a:rPr lang="x-none" sz="1400" dirty="0"/>
              <a:t>Explicar los servicios de red.</a:t>
            </a:r>
          </a:p>
          <a:p>
            <a:pPr marL="327818" lvl="2" indent="0">
              <a:buNone/>
            </a:pPr>
            <a:endParaRPr lang="en-US" sz="1400" dirty="0"/>
          </a:p>
        </p:txBody>
      </p:sp>
    </p:spTree>
    <p:custDataLst>
      <p:tags r:id="rId1"/>
    </p:custDataLst>
    <p:extLst>
      <p:ext uri="{BB962C8B-B14F-4D97-AF65-F5344CB8AC3E}">
        <p14:creationId xmlns:p14="http://schemas.microsoft.com/office/powerpoint/2010/main" val="1758868671"/>
      </p:ext>
    </p:extLst>
  </p:cSld>
  <p:clrMapOvr>
    <a:masterClrMapping/>
  </p:clrMapOvr>
  <p:transition spd="slow">
    <p:wip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eaLnBrk="1" hangingPunct="1"/>
            <a:r>
              <a:rPr lang="x-none"/>
              <a:t>Capítulo 5: Secciones y objetivos (cont.)</a:t>
            </a:r>
          </a:p>
        </p:txBody>
      </p:sp>
      <p:sp>
        <p:nvSpPr>
          <p:cNvPr id="4099" name="Rectangle 34"/>
          <p:cNvSpPr>
            <a:spLocks noGrp="1" noChangeArrowheads="1"/>
          </p:cNvSpPr>
          <p:nvPr>
            <p:ph idx="1"/>
          </p:nvPr>
        </p:nvSpPr>
        <p:spPr>
          <a:xfrm>
            <a:off x="144064" y="798944"/>
            <a:ext cx="8999935" cy="4155319"/>
          </a:xfrm>
        </p:spPr>
        <p:txBody>
          <a:bodyPr/>
          <a:lstStyle/>
          <a:p>
            <a:r>
              <a:rPr lang="x-none" sz="1600" dirty="0" smtClean="0"/>
              <a:t>5.3 </a:t>
            </a:r>
            <a:r>
              <a:rPr lang="x-none" sz="1600" dirty="0"/>
              <a:t>Dispositivos de red</a:t>
            </a:r>
          </a:p>
          <a:p>
            <a:pPr marL="469106" lvl="1" indent="-214313" rtl="0">
              <a:buFont typeface="Arial" panose="020B0604020202020204" pitchFamily="34" charset="0"/>
              <a:buChar char="•"/>
            </a:pPr>
            <a:r>
              <a:rPr lang="x-none" sz="1600" dirty="0"/>
              <a:t>Explicar la finalidad de los dispositivos de una red.</a:t>
            </a:r>
          </a:p>
          <a:p>
            <a:pPr marL="542131" lvl="2" indent="-214313" rtl="0">
              <a:buFont typeface="Arial" panose="020B0604020202020204" pitchFamily="34" charset="0"/>
              <a:buChar char="•"/>
            </a:pPr>
            <a:r>
              <a:rPr lang="x-none" sz="1400" dirty="0"/>
              <a:t>Explicar los dispositivos de red básicos.</a:t>
            </a:r>
          </a:p>
          <a:p>
            <a:pPr marL="542131" lvl="2" indent="-214313" rtl="0">
              <a:buFont typeface="Arial" panose="020B0604020202020204" pitchFamily="34" charset="0"/>
              <a:buChar char="•"/>
            </a:pPr>
            <a:r>
              <a:rPr lang="x-none" sz="1400" dirty="0"/>
              <a:t>Explicar los dispositivos de seguridad.</a:t>
            </a:r>
          </a:p>
          <a:p>
            <a:pPr marL="542131" lvl="2" indent="-214313" rtl="0">
              <a:buFont typeface="Arial" panose="020B0604020202020204" pitchFamily="34" charset="0"/>
              <a:buChar char="•"/>
            </a:pPr>
            <a:r>
              <a:rPr lang="x-none" sz="1400" dirty="0"/>
              <a:t>Explicar otros dispositivos de red.</a:t>
            </a:r>
          </a:p>
          <a:p>
            <a:r>
              <a:rPr lang="x-none" sz="1600" dirty="0"/>
              <a:t>5.4 Cables de red</a:t>
            </a:r>
          </a:p>
          <a:p>
            <a:pPr marL="469106" lvl="1" indent="-214313" rtl="0">
              <a:buFont typeface="Arial" panose="020B0604020202020204" pitchFamily="34" charset="0"/>
              <a:buChar char="•"/>
            </a:pPr>
            <a:r>
              <a:rPr lang="x-none" sz="1600" dirty="0"/>
              <a:t>Explicar las características de los cables de red.</a:t>
            </a:r>
          </a:p>
          <a:p>
            <a:pPr marL="542131" lvl="2" indent="-214313" rtl="0">
              <a:buFont typeface="Arial" panose="020B0604020202020204" pitchFamily="34" charset="0"/>
              <a:buChar char="•"/>
            </a:pPr>
            <a:r>
              <a:rPr lang="x-none" sz="1400" dirty="0"/>
              <a:t>Describir las herramientas de red y su propósito.</a:t>
            </a:r>
          </a:p>
          <a:p>
            <a:pPr marL="542131" lvl="2" indent="-214313" rtl="0">
              <a:buFont typeface="Arial" panose="020B0604020202020204" pitchFamily="34" charset="0"/>
              <a:buChar char="•"/>
            </a:pPr>
            <a:r>
              <a:rPr lang="x-none" sz="1400" dirty="0"/>
              <a:t>Explicar el propósito y las características de los tipos comunes de cables de red y conectores de cobre.</a:t>
            </a:r>
          </a:p>
          <a:p>
            <a:pPr marL="542131" lvl="2" indent="-214313" rtl="0">
              <a:buFont typeface="Arial" panose="020B0604020202020204" pitchFamily="34" charset="0"/>
              <a:buChar char="•"/>
            </a:pPr>
            <a:r>
              <a:rPr lang="x-none" sz="1400" dirty="0"/>
              <a:t>Explicar el propósito y las características de los tipos comunes de cables y conectores de red de fibra.</a:t>
            </a:r>
          </a:p>
        </p:txBody>
      </p:sp>
    </p:spTree>
    <p:custDataLst>
      <p:tags r:id="rId1"/>
    </p:custDataLst>
    <p:extLst>
      <p:ext uri="{BB962C8B-B14F-4D97-AF65-F5344CB8AC3E}">
        <p14:creationId xmlns:p14="http://schemas.microsoft.com/office/powerpoint/2010/main" val="847814808"/>
      </p:ext>
    </p:extLst>
  </p:cSld>
  <p:clrMapOvr>
    <a:masterClrMapping/>
  </p:clrMapOvr>
  <p:transition spd="slow">
    <p:wip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5.1 Componentes de las redes y tipos de redes</a:t>
            </a:r>
          </a:p>
        </p:txBody>
      </p:sp>
    </p:spTree>
    <p:custDataLst>
      <p:tags r:id="rId1"/>
    </p:custDataLst>
    <p:extLst>
      <p:ext uri="{BB962C8B-B14F-4D97-AF65-F5344CB8AC3E}">
        <p14:creationId xmlns:p14="http://schemas.microsoft.com/office/powerpoint/2010/main" val="673099643"/>
      </p:ext>
    </p:extLst>
  </p:cSld>
  <p:clrMapOvr>
    <a:masterClrMapping/>
  </p:clrMapOvr>
  <p:transition spd="slow">
    <p:wip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9144000" cy="733139"/>
          </a:xfrm>
        </p:spPr>
        <p:txBody>
          <a:bodyPr/>
          <a:lstStyle/>
          <a:p>
            <a:pPr rtl="0"/>
            <a:r>
              <a:rPr lang="x-none" sz="1600"/>
              <a:t>Tipos de redes</a:t>
            </a:r>
            <a:r>
              <a:rPr lang="en-US" altLang="en-US" sz="1600" dirty="0"/>
              <a:t/>
            </a:r>
            <a:br>
              <a:rPr lang="en-US" altLang="en-US" sz="1600" dirty="0"/>
            </a:br>
            <a:r>
              <a:rPr lang="x-none"/>
              <a:t>Iconos de red</a:t>
            </a:r>
          </a:p>
        </p:txBody>
      </p:sp>
      <p:sp>
        <p:nvSpPr>
          <p:cNvPr id="2" name="TextBox 1">
            <a:extLst>
              <a:ext uri="{FF2B5EF4-FFF2-40B4-BE49-F238E27FC236}">
                <a16:creationId xmlns:a16="http://schemas.microsoft.com/office/drawing/2014/main" xmlns:c15="http://schemas.microsoft.com/office/drawing/2012/chart" xmlns:c="http://schemas.openxmlformats.org/drawingml/2006/chart" xmlns="" id="{E7AE4DC8-EEA6-4C1A-80DF-D712765A66DA}"/>
              </a:ext>
            </a:extLst>
          </p:cNvPr>
          <p:cNvSpPr txBox="1"/>
          <p:nvPr/>
        </p:nvSpPr>
        <p:spPr>
          <a:xfrm>
            <a:off x="323200" y="3620865"/>
            <a:ext cx="2690160" cy="276999"/>
          </a:xfrm>
          <a:prstGeom prst="rect">
            <a:avLst/>
          </a:prstGeom>
          <a:noFill/>
        </p:spPr>
        <p:txBody>
          <a:bodyPr wrap="none" rtlCol="0">
            <a:spAutoFit/>
          </a:bodyPr>
          <a:lstStyle/>
          <a:p>
            <a:pPr algn="ctr" rtl="0"/>
            <a:r>
              <a:rPr lang="x-none" sz="1200" dirty="0"/>
              <a:t>Iconos de dispositivos intermediarios</a:t>
            </a:r>
          </a:p>
        </p:txBody>
      </p:sp>
      <p:pic>
        <p:nvPicPr>
          <p:cNvPr id="15" name="Picture 1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849" y="816210"/>
            <a:ext cx="3321717" cy="2776725"/>
          </a:xfrm>
          <a:prstGeom prst="rect">
            <a:avLst/>
          </a:prstGeom>
        </p:spPr>
      </p:pic>
      <p:sp>
        <p:nvSpPr>
          <p:cNvPr id="8" name="TextBox 7">
            <a:extLst>
              <a:ext uri="{FF2B5EF4-FFF2-40B4-BE49-F238E27FC236}">
                <a16:creationId xmlns:a16="http://schemas.microsoft.com/office/drawing/2014/main" xmlns:c15="http://schemas.microsoft.com/office/drawing/2012/chart" xmlns:c="http://schemas.openxmlformats.org/drawingml/2006/chart" xmlns="" id="{A1A7F938-1B31-4D79-8CC0-7FB4D343E498}"/>
              </a:ext>
            </a:extLst>
          </p:cNvPr>
          <p:cNvSpPr txBox="1"/>
          <p:nvPr/>
        </p:nvSpPr>
        <p:spPr>
          <a:xfrm>
            <a:off x="3457787" y="2728948"/>
            <a:ext cx="1787669" cy="276999"/>
          </a:xfrm>
          <a:prstGeom prst="rect">
            <a:avLst/>
          </a:prstGeom>
          <a:noFill/>
        </p:spPr>
        <p:txBody>
          <a:bodyPr wrap="none" rtlCol="0">
            <a:spAutoFit/>
          </a:bodyPr>
          <a:lstStyle/>
          <a:p>
            <a:pPr algn="ctr" rtl="0"/>
            <a:r>
              <a:rPr lang="x-none" sz="1200" dirty="0"/>
              <a:t>Iconos de medio de red</a:t>
            </a:r>
          </a:p>
        </p:txBody>
      </p:sp>
      <p:pic>
        <p:nvPicPr>
          <p:cNvPr id="16" name="Picture 1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355138" y="3040195"/>
            <a:ext cx="2023427" cy="1992953"/>
          </a:xfrm>
          <a:prstGeom prst="rect">
            <a:avLst/>
          </a:prstGeom>
        </p:spPr>
      </p:pic>
      <p:sp>
        <p:nvSpPr>
          <p:cNvPr id="7" name="TextBox 6">
            <a:extLst>
              <a:ext uri="{FF2B5EF4-FFF2-40B4-BE49-F238E27FC236}">
                <a16:creationId xmlns:a16="http://schemas.microsoft.com/office/drawing/2014/main" xmlns:c15="http://schemas.microsoft.com/office/drawing/2012/chart" xmlns:c="http://schemas.openxmlformats.org/drawingml/2006/chart" xmlns="" id="{64978555-7BF5-4E68-B977-429C94B40DD5}"/>
              </a:ext>
            </a:extLst>
          </p:cNvPr>
          <p:cNvSpPr txBox="1"/>
          <p:nvPr/>
        </p:nvSpPr>
        <p:spPr>
          <a:xfrm>
            <a:off x="6248769" y="3559381"/>
            <a:ext cx="1941557" cy="276999"/>
          </a:xfrm>
          <a:prstGeom prst="rect">
            <a:avLst/>
          </a:prstGeom>
          <a:noFill/>
        </p:spPr>
        <p:txBody>
          <a:bodyPr wrap="none" rtlCol="0">
            <a:spAutoFit/>
          </a:bodyPr>
          <a:lstStyle/>
          <a:p>
            <a:pPr algn="ctr" rtl="0"/>
            <a:r>
              <a:rPr lang="x-none" sz="1200" dirty="0"/>
              <a:t>Iconos de dispositivo host</a:t>
            </a:r>
          </a:p>
        </p:txBody>
      </p:sp>
      <p:pic>
        <p:nvPicPr>
          <p:cNvPr id="14" name="Picture 1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20412" y="809027"/>
            <a:ext cx="3723588" cy="2730225"/>
          </a:xfrm>
          <a:prstGeom prst="rect">
            <a:avLst/>
          </a:prstGeom>
        </p:spPr>
      </p:pic>
    </p:spTree>
    <p:custDataLst>
      <p:tags r:id="rId1"/>
    </p:custDataLst>
    <p:extLst>
      <p:ext uri="{BB962C8B-B14F-4D97-AF65-F5344CB8AC3E}">
        <p14:creationId xmlns:p14="http://schemas.microsoft.com/office/powerpoint/2010/main" val="2342478232"/>
      </p:ext>
    </p:extLst>
  </p:cSld>
  <p:clrMapOvr>
    <a:masterClrMapping/>
  </p:clrMapOvr>
  <p:transition spd="slow">
    <p:wip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5118754" cy="757551"/>
          </a:xfrm>
        </p:spPr>
        <p:txBody>
          <a:bodyPr/>
          <a:lstStyle/>
          <a:p>
            <a:pPr rtl="0"/>
            <a:r>
              <a:rPr lang="x-none" sz="1600"/>
              <a:t>Tipos de redes</a:t>
            </a:r>
            <a:r>
              <a:rPr lang="en-US" altLang="en-US" dirty="0"/>
              <a:t/>
            </a:r>
            <a:br>
              <a:rPr lang="en-US" altLang="en-US" dirty="0"/>
            </a:br>
            <a:r>
              <a:rPr lang="x-none"/>
              <a:t>Topologías y descripción de red</a:t>
            </a:r>
          </a:p>
        </p:txBody>
      </p:sp>
      <p:pic>
        <p:nvPicPr>
          <p:cNvPr id="28" name="Picture 27" descr="wo desktop computers, a standalone PC, a router, a server, and an IP phone. All the devices are connected to a central switch VLAN" title="LAN"/>
          <p:cNvPicPr>
            <a:picLocks noChangeAspect="1"/>
          </p:cNvPicPr>
          <p:nvPr/>
        </p:nvPicPr>
        <p:blipFill>
          <a:blip r:embed="rId4"/>
          <a:stretch>
            <a:fillRect/>
          </a:stretch>
        </p:blipFill>
        <p:spPr>
          <a:xfrm>
            <a:off x="5090245" y="658914"/>
            <a:ext cx="1893059" cy="1301060"/>
          </a:xfrm>
          <a:prstGeom prst="rect">
            <a:avLst/>
          </a:prstGeom>
        </p:spPr>
      </p:pic>
      <p:pic>
        <p:nvPicPr>
          <p:cNvPr id="6" name="Picture 5" descr="a person and around the person are a smart phone, a wireless laptop, a wireless printer and a wireless speaker." title="PAN"/>
          <p:cNvPicPr>
            <a:picLocks noChangeAspect="1"/>
          </p:cNvPicPr>
          <p:nvPr/>
        </p:nvPicPr>
        <p:blipFill>
          <a:blip r:embed="rId5"/>
          <a:stretch>
            <a:fillRect/>
          </a:stretch>
        </p:blipFill>
        <p:spPr>
          <a:xfrm>
            <a:off x="7230298" y="328264"/>
            <a:ext cx="1595045" cy="1198589"/>
          </a:xfrm>
          <a:prstGeom prst="rect">
            <a:avLst/>
          </a:prstGeom>
        </p:spPr>
      </p:pic>
      <p:pic>
        <p:nvPicPr>
          <p:cNvPr id="4" name="Picture 3"/>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610695" y="2030665"/>
            <a:ext cx="2532959" cy="1557572"/>
          </a:xfrm>
          <a:prstGeom prst="rect">
            <a:avLst/>
          </a:prstGeom>
        </p:spPr>
      </p:pic>
      <p:pic>
        <p:nvPicPr>
          <p:cNvPr id="29" name="Picture 28"/>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050031" y="3561694"/>
            <a:ext cx="2110136" cy="1392569"/>
          </a:xfrm>
          <a:prstGeom prst="rect">
            <a:avLst/>
          </a:prstGeom>
        </p:spPr>
      </p:pic>
      <p:sp>
        <p:nvSpPr>
          <p:cNvPr id="10" name="Content Placeholder 2"/>
          <p:cNvSpPr>
            <a:spLocks noGrp="1"/>
          </p:cNvSpPr>
          <p:nvPr>
            <p:ph idx="1"/>
          </p:nvPr>
        </p:nvSpPr>
        <p:spPr>
          <a:xfrm>
            <a:off x="144063" y="798944"/>
            <a:ext cx="5112000" cy="4155319"/>
          </a:xfrm>
        </p:spPr>
        <p:txBody>
          <a:bodyPr/>
          <a:lstStyle/>
          <a:p>
            <a:pPr rtl="0"/>
            <a:r>
              <a:rPr lang="x-none" b="1" spc="-30" dirty="0"/>
              <a:t>PAN (red de área personal)</a:t>
            </a:r>
            <a:r>
              <a:rPr lang="x-none" spc="-30" dirty="0"/>
              <a:t>: comúnmente usa Bluetooth para conectar los mouse, teclados, teléfonos y tablets.</a:t>
            </a:r>
            <a:r>
              <a:rPr lang="en-US" altLang="en-US" spc="-30" dirty="0"/>
              <a:t/>
            </a:r>
            <a:br>
              <a:rPr lang="en-US" altLang="en-US" spc="-30" dirty="0"/>
            </a:br>
            <a:endParaRPr lang="en-US" altLang="en-US" spc="-30" dirty="0"/>
          </a:p>
          <a:p>
            <a:pPr rtl="0"/>
            <a:r>
              <a:rPr lang="x-none" b="1" spc="-30" dirty="0"/>
              <a:t>LAN (red de área local)</a:t>
            </a:r>
            <a:r>
              <a:rPr lang="x-none" spc="-30" dirty="0"/>
              <a:t>: una red cableada que consta de un switch y dispositivos de red en un área geográfica limitada.</a:t>
            </a:r>
            <a:r>
              <a:rPr lang="en-US" altLang="en-US" spc="-30" dirty="0"/>
              <a:t/>
            </a:r>
            <a:br>
              <a:rPr lang="en-US" altLang="en-US" spc="-30" dirty="0"/>
            </a:br>
            <a:endParaRPr lang="en-US" altLang="en-US" spc="-30" dirty="0"/>
          </a:p>
          <a:p>
            <a:pPr rtl="0"/>
            <a:r>
              <a:rPr lang="x-none" b="1" spc="-30" dirty="0"/>
              <a:t>VLAN (LAN virtual)</a:t>
            </a:r>
            <a:r>
              <a:rPr lang="x-none" spc="-30" dirty="0"/>
              <a:t>: se extiende más allá de una LAN tradicional y agrupa a los usuarios en función de límites definidos administrativamente, como el departamento o el piso.</a:t>
            </a:r>
            <a:r>
              <a:rPr lang="en-US" altLang="en-US" spc="-30" dirty="0"/>
              <a:t/>
            </a:r>
            <a:br>
              <a:rPr lang="en-US" altLang="en-US" spc="-30" dirty="0"/>
            </a:br>
            <a:endParaRPr lang="en-US" altLang="en-US" spc="-30" dirty="0"/>
          </a:p>
          <a:p>
            <a:pPr rtl="0"/>
            <a:r>
              <a:rPr lang="x-none" b="1" spc="-30" dirty="0"/>
              <a:t>WLAN (LAN inalámbrica)</a:t>
            </a:r>
            <a:r>
              <a:rPr lang="x-none" spc="-30" dirty="0"/>
              <a:t>: conecta varios dispositivos inalámbricos y usa un punto de acceso.</a:t>
            </a:r>
          </a:p>
        </p:txBody>
      </p:sp>
    </p:spTree>
    <p:custDataLst>
      <p:tags r:id="rId1"/>
    </p:custDataLst>
    <p:extLst>
      <p:ext uri="{BB962C8B-B14F-4D97-AF65-F5344CB8AC3E}">
        <p14:creationId xmlns:p14="http://schemas.microsoft.com/office/powerpoint/2010/main" val="1983920095"/>
      </p:ext>
    </p:extLst>
  </p:cSld>
  <p:clrMapOvr>
    <a:masterClrMapping/>
  </p:clrMapOvr>
  <p:transition spd="slow">
    <p:wip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
            <a:extLst>
              <a:ext uri="{FF2B5EF4-FFF2-40B4-BE49-F238E27FC236}">
                <a16:creationId xmlns:a16="http://schemas.microsoft.com/office/drawing/2014/main" xmlns:c15="http://schemas.microsoft.com/office/drawing/2012/chart" xmlns:c="http://schemas.openxmlformats.org/drawingml/2006/chart" xmlns="" id="{15AC9837-AE1F-4005-9DD7-9757E5DE9F65}"/>
              </a:ext>
            </a:extLst>
          </p:cNvPr>
          <p:cNvSpPr>
            <a:spLocks noGrp="1" noChangeArrowheads="1"/>
          </p:cNvSpPr>
          <p:nvPr>
            <p:ph type="title"/>
          </p:nvPr>
        </p:nvSpPr>
        <p:spPr>
          <a:xfrm>
            <a:off x="1" y="41393"/>
            <a:ext cx="5118754" cy="757551"/>
          </a:xfrm>
        </p:spPr>
        <p:txBody>
          <a:bodyPr/>
          <a:lstStyle/>
          <a:p>
            <a:pPr rtl="0"/>
            <a:r>
              <a:rPr lang="x-none" sz="1600"/>
              <a:t>Tipos de redes</a:t>
            </a:r>
            <a:r>
              <a:rPr lang="en-US" altLang="en-US" dirty="0"/>
              <a:t/>
            </a:r>
            <a:br>
              <a:rPr lang="en-US" altLang="en-US" dirty="0"/>
            </a:br>
            <a:r>
              <a:rPr lang="x-none"/>
              <a:t>Topologías y descripción de red</a:t>
            </a:r>
          </a:p>
        </p:txBody>
      </p:sp>
      <p:sp>
        <p:nvSpPr>
          <p:cNvPr id="10" name="Content Placeholder 2"/>
          <p:cNvSpPr>
            <a:spLocks noGrp="1"/>
          </p:cNvSpPr>
          <p:nvPr>
            <p:ph idx="1"/>
          </p:nvPr>
        </p:nvSpPr>
        <p:spPr>
          <a:xfrm>
            <a:off x="144065" y="798944"/>
            <a:ext cx="4871280" cy="4155319"/>
          </a:xfrm>
        </p:spPr>
        <p:txBody>
          <a:bodyPr/>
          <a:lstStyle/>
          <a:p>
            <a:pPr rtl="0"/>
            <a:r>
              <a:rPr lang="x-none" b="1"/>
              <a:t>WMN (red de malla inalámbrica)</a:t>
            </a:r>
            <a:r>
              <a:rPr lang="x-none"/>
              <a:t>: conecta varios puntos de acceso inalámbricos entre sí para expandir la red inalámbrica.</a:t>
            </a:r>
            <a:r>
              <a:rPr lang="en-US" altLang="en-US" dirty="0"/>
              <a:t/>
            </a:r>
            <a:br>
              <a:rPr lang="en-US" altLang="en-US" dirty="0"/>
            </a:br>
            <a:endParaRPr lang="en-US" altLang="en-US" dirty="0"/>
          </a:p>
          <a:p>
            <a:pPr rtl="0"/>
            <a:r>
              <a:rPr lang="x-none" b="1"/>
              <a:t>MAN (red de área metropolitana)</a:t>
            </a:r>
            <a:r>
              <a:rPr lang="x-none"/>
              <a:t>: una red que abarca una ciudad.</a:t>
            </a:r>
            <a:r>
              <a:rPr lang="en-US" altLang="en-US" dirty="0"/>
              <a:t/>
            </a:r>
            <a:br>
              <a:rPr lang="en-US" altLang="en-US" dirty="0"/>
            </a:br>
            <a:endParaRPr lang="en-US" altLang="en-US" dirty="0"/>
          </a:p>
          <a:p>
            <a:pPr rtl="0"/>
            <a:r>
              <a:rPr lang="x-none" b="1"/>
              <a:t>WAN (red de área amplia)</a:t>
            </a:r>
            <a:r>
              <a:rPr lang="x-none"/>
              <a:t>: una red que abarca un área geográfica grande.</a:t>
            </a:r>
            <a:r>
              <a:rPr lang="en-US" altLang="en-US" dirty="0"/>
              <a:t/>
            </a:r>
            <a:br>
              <a:rPr lang="en-US" altLang="en-US" dirty="0"/>
            </a:br>
            <a:endParaRPr lang="en-US" altLang="en-US" dirty="0"/>
          </a:p>
          <a:p>
            <a:pPr rtl="0"/>
            <a:r>
              <a:rPr lang="x-none" b="1"/>
              <a:t>VPN (red privada virtual)</a:t>
            </a:r>
            <a:r>
              <a:rPr lang="x-none"/>
              <a:t>: un método para conectarse a una red, como una red empresarial a través de una red no segura.</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22276" y="226879"/>
            <a:ext cx="1770966" cy="1144129"/>
          </a:xfrm>
          <a:prstGeom prst="rect">
            <a:avLst/>
          </a:prstGeom>
        </p:spPr>
      </p:pic>
      <p:pic>
        <p:nvPicPr>
          <p:cNvPr id="51" name="Picture 50">
            <a:extLst>
              <a:ext uri="{FF2B5EF4-FFF2-40B4-BE49-F238E27FC236}">
                <a16:creationId xmlns:a16="http://schemas.microsoft.com/office/drawing/2014/main" xmlns:c15="http://schemas.microsoft.com/office/drawing/2012/chart" xmlns:c="http://schemas.openxmlformats.org/drawingml/2006/chart" xmlns="" id="{7F5CD36A-8FBD-43FE-9147-FF7CB0C6F3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48356" y="453226"/>
            <a:ext cx="1591221" cy="1116275"/>
          </a:xfrm>
          <a:prstGeom prst="rect">
            <a:avLst/>
          </a:prstGeom>
        </p:spPr>
      </p:pic>
      <p:pic>
        <p:nvPicPr>
          <p:cNvPr id="2" name="Picture 1"/>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53495" y="1777052"/>
            <a:ext cx="3024187" cy="1179798"/>
          </a:xfrm>
          <a:prstGeom prst="rect">
            <a:avLst/>
          </a:prstGeom>
        </p:spPr>
      </p:pic>
      <p:pic>
        <p:nvPicPr>
          <p:cNvPr id="3" name="Picture 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5555673" y="3113594"/>
            <a:ext cx="2469574" cy="1591503"/>
          </a:xfrm>
          <a:prstGeom prst="rect">
            <a:avLst/>
          </a:prstGeom>
        </p:spPr>
      </p:pic>
    </p:spTree>
    <p:custDataLst>
      <p:tags r:id="rId1"/>
    </p:custDataLst>
    <p:extLst>
      <p:ext uri="{BB962C8B-B14F-4D97-AF65-F5344CB8AC3E}">
        <p14:creationId xmlns:p14="http://schemas.microsoft.com/office/powerpoint/2010/main" val="3987989032"/>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098" name="Rectangle 33"/>
          <p:cNvSpPr>
            <a:spLocks noGrp="1" noChangeArrowheads="1"/>
          </p:cNvSpPr>
          <p:nvPr>
            <p:ph type="title"/>
          </p:nvPr>
        </p:nvSpPr>
        <p:spPr/>
        <p:txBody>
          <a:bodyPr/>
          <a:lstStyle/>
          <a:p>
            <a:pPr rtl="0"/>
            <a:r>
              <a:rPr lang="x-none"/>
              <a:t>Materiales para el instructor – Capítulo 5: Guía de planificación</a:t>
            </a:r>
          </a:p>
        </p:txBody>
      </p:sp>
      <p:sp>
        <p:nvSpPr>
          <p:cNvPr id="4099" name="Rectangle 34"/>
          <p:cNvSpPr>
            <a:spLocks noGrp="1" noChangeArrowheads="1"/>
          </p:cNvSpPr>
          <p:nvPr>
            <p:ph idx="1"/>
          </p:nvPr>
        </p:nvSpPr>
        <p:spPr/>
        <p:txBody>
          <a:bodyPr/>
          <a:lstStyle/>
          <a:p>
            <a:pPr rtl="0"/>
            <a:r>
              <a:rPr lang="x-none"/>
              <a:t>Esta presentación en PowerPoint se divide en dos partes:</a:t>
            </a:r>
          </a:p>
          <a:p>
            <a:pPr rtl="0"/>
            <a:r>
              <a:rPr lang="x-none"/>
              <a:t>Guía de planificación para el instructor</a:t>
            </a:r>
          </a:p>
          <a:p>
            <a:pPr lvl="1" rtl="0"/>
            <a:r>
              <a:rPr lang="x-none"/>
              <a:t>Información para ayudarlo a familiarizarse con el capítulo</a:t>
            </a:r>
          </a:p>
          <a:p>
            <a:pPr lvl="1" rtl="0"/>
            <a:r>
              <a:rPr lang="x-none"/>
              <a:t>Ayuda didáctica</a:t>
            </a:r>
          </a:p>
          <a:p>
            <a:pPr rtl="0"/>
            <a:r>
              <a:rPr lang="x-none"/>
              <a:t>Presentación de la clase del instructor</a:t>
            </a:r>
          </a:p>
          <a:p>
            <a:pPr lvl="1" rtl="0"/>
            <a:r>
              <a:rPr lang="x-none"/>
              <a:t>Diapositivas opcionales que puede utilizar en el aula</a:t>
            </a:r>
          </a:p>
          <a:p>
            <a:pPr lvl="1" rtl="0"/>
            <a:r>
              <a:rPr lang="x-none"/>
              <a:t>Comienza en la diapositiva n.º 13</a:t>
            </a:r>
          </a:p>
          <a:p>
            <a:endParaRPr lang="en-CA" dirty="0"/>
          </a:p>
          <a:p>
            <a:pPr rtl="0"/>
            <a:r>
              <a:rPr lang="x-none" b="1"/>
              <a:t>Nota</a:t>
            </a:r>
            <a:r>
              <a:rPr lang="x-none"/>
              <a:t>: Elimine la Guía de Planificación de esta presentación antes de compartirla con otras personas.</a:t>
            </a:r>
          </a:p>
        </p:txBody>
      </p:sp>
    </p:spTree>
    <p:custDataLst>
      <p:tags r:id="rId1"/>
    </p:custDataLst>
    <p:extLst>
      <p:ext uri="{BB962C8B-B14F-4D97-AF65-F5344CB8AC3E}">
        <p14:creationId xmlns:p14="http://schemas.microsoft.com/office/powerpoint/2010/main" val="3599581950"/>
      </p:ext>
    </p:extLst>
  </p:cSld>
  <p:clrMapOvr>
    <a:masterClrMapping/>
  </p:clrMapOvr>
  <p:transition spd="slow">
    <p:wipe/>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dirty="0"/>
              <a:t>Tipos de conexión a Internet</a:t>
            </a:r>
            <a:r>
              <a:rPr lang="en-US" altLang="en-US" sz="1600" dirty="0"/>
              <a:t/>
            </a:r>
            <a:br>
              <a:rPr lang="en-US" altLang="en-US" sz="1600" dirty="0"/>
            </a:br>
            <a:r>
              <a:rPr lang="x-none" dirty="0"/>
              <a:t>Breve historia de las tecnologías de </a:t>
            </a:r>
            <a:r>
              <a:rPr lang="x-none" dirty="0" smtClean="0"/>
              <a:t>conexión</a:t>
            </a:r>
            <a:endParaRPr lang="en-US" altLang="en-US" dirty="0"/>
          </a:p>
        </p:txBody>
      </p:sp>
      <p:sp>
        <p:nvSpPr>
          <p:cNvPr id="10" name="Content Placeholder 2"/>
          <p:cNvSpPr>
            <a:spLocks noGrp="1"/>
          </p:cNvSpPr>
          <p:nvPr>
            <p:ph idx="1"/>
          </p:nvPr>
        </p:nvSpPr>
        <p:spPr>
          <a:xfrm>
            <a:off x="144065" y="798944"/>
            <a:ext cx="4974690" cy="4155319"/>
          </a:xfrm>
        </p:spPr>
        <p:txBody>
          <a:bodyPr/>
          <a:lstStyle/>
          <a:p>
            <a:pPr rtl="0"/>
            <a:r>
              <a:rPr lang="x-none" b="1"/>
              <a:t>Acceso telefónico analógico (marcado</a:t>
            </a:r>
            <a:r>
              <a:rPr lang="x-none" b="1" smtClean="0"/>
              <a:t>)</a:t>
            </a:r>
            <a:r>
              <a:rPr lang="x-none" smtClean="0"/>
              <a:t>: </a:t>
            </a:r>
            <a:r>
              <a:rPr lang="x-none"/>
              <a:t>usa un módem analógico para llamar a otro módem.</a:t>
            </a:r>
          </a:p>
          <a:p>
            <a:pPr rtl="0"/>
            <a:r>
              <a:rPr lang="x-none" b="1"/>
              <a:t>ISDN (Red digital de servicios integrados)</a:t>
            </a:r>
            <a:r>
              <a:rPr lang="x-none"/>
              <a:t>: más ancho de banda que el acceso telefónico. Puede transmitir voz, video y datos.</a:t>
            </a:r>
          </a:p>
          <a:p>
            <a:pPr rtl="0"/>
            <a:r>
              <a:rPr lang="x-none" b="1"/>
              <a:t>Banda ancha</a:t>
            </a:r>
            <a:r>
              <a:rPr lang="x-none"/>
              <a:t>: usa diferentes frecuencias para enviar múltiples señales por los medios.</a:t>
            </a:r>
          </a:p>
          <a:p>
            <a:pPr marL="0" indent="0">
              <a:buNone/>
            </a:pPr>
            <a:endParaRPr lang="en-CA"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46992" y="981384"/>
            <a:ext cx="3715971" cy="2765657"/>
          </a:xfrm>
          <a:prstGeom prst="rect">
            <a:avLst/>
          </a:prstGeom>
        </p:spPr>
      </p:pic>
    </p:spTree>
    <p:custDataLst>
      <p:tags r:id="rId1"/>
    </p:custDataLst>
    <p:extLst>
      <p:ext uri="{BB962C8B-B14F-4D97-AF65-F5344CB8AC3E}">
        <p14:creationId xmlns:p14="http://schemas.microsoft.com/office/powerpoint/2010/main" val="3775592341"/>
      </p:ext>
    </p:extLst>
  </p:cSld>
  <p:clrMapOvr>
    <a:masterClrMapping/>
  </p:clrMapOvr>
  <p:transition spd="slow">
    <p:wip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xmlns:c15="http://schemas.microsoft.com/office/drawing/2012/chart" xmlns:c="http://schemas.openxmlformats.org/drawingml/2006/chart" xmlns="" id="{5E02B849-219D-4DC4-BA43-92137DE31D6D}"/>
              </a:ext>
            </a:extLst>
          </p:cNvPr>
          <p:cNvSpPr>
            <a:spLocks noGrp="1" noChangeArrowheads="1"/>
          </p:cNvSpPr>
          <p:nvPr>
            <p:ph type="title"/>
          </p:nvPr>
        </p:nvSpPr>
        <p:spPr>
          <a:xfrm>
            <a:off x="1" y="41393"/>
            <a:ext cx="9144000" cy="757551"/>
          </a:xfrm>
        </p:spPr>
        <p:txBody>
          <a:bodyPr/>
          <a:lstStyle/>
          <a:p>
            <a:pPr rtl="0"/>
            <a:r>
              <a:rPr lang="x-none" sz="1600" dirty="0"/>
              <a:t>Tipos de conexión a Internet </a:t>
            </a:r>
            <a:r>
              <a:rPr lang="en-US" altLang="en-US" sz="1600" dirty="0"/>
              <a:t/>
            </a:r>
            <a:br>
              <a:rPr lang="en-US" altLang="en-US" sz="1600" dirty="0"/>
            </a:br>
            <a:r>
              <a:rPr lang="x-none" dirty="0"/>
              <a:t>DSL, cable y fibra </a:t>
            </a:r>
            <a:r>
              <a:rPr lang="x-none" dirty="0" smtClean="0"/>
              <a:t>óptica</a:t>
            </a:r>
            <a:endParaRPr lang="en-US" altLang="en-US" dirty="0"/>
          </a:p>
        </p:txBody>
      </p:sp>
      <p:sp>
        <p:nvSpPr>
          <p:cNvPr id="10" name="Content Placeholder 2"/>
          <p:cNvSpPr>
            <a:spLocks noGrp="1"/>
          </p:cNvSpPr>
          <p:nvPr>
            <p:ph idx="1"/>
          </p:nvPr>
        </p:nvSpPr>
        <p:spPr>
          <a:xfrm>
            <a:off x="58340" y="798944"/>
            <a:ext cx="5033297" cy="4155319"/>
          </a:xfrm>
        </p:spPr>
        <p:txBody>
          <a:bodyPr/>
          <a:lstStyle/>
          <a:p>
            <a:pPr rtl="0"/>
            <a:r>
              <a:rPr lang="x-none" b="1" dirty="0"/>
              <a:t>DSL (línea de suscriptor digital)</a:t>
            </a:r>
            <a:r>
              <a:rPr lang="x-none" dirty="0"/>
              <a:t>: tecnología siempre disponible que usa las líneas telefónicas; la voz y los datos se transportan en diferentes frecuencias; requiere un filtro en el puerto que se conecta a un teléfono.</a:t>
            </a:r>
          </a:p>
          <a:p>
            <a:pPr rtl="0"/>
            <a:r>
              <a:rPr lang="x-none" b="1" dirty="0"/>
              <a:t>Cable</a:t>
            </a:r>
            <a:r>
              <a:rPr lang="x-none" dirty="0"/>
              <a:t>: usa un módem por cable para conectarse a una red de televisión por cable tradicional; comparte la red con varios suscriptores.</a:t>
            </a:r>
          </a:p>
          <a:p>
            <a:pPr rtl="0"/>
            <a:r>
              <a:rPr lang="x-none" b="1" dirty="0"/>
              <a:t>Fibra</a:t>
            </a:r>
            <a:r>
              <a:rPr lang="x-none" dirty="0"/>
              <a:t>: conexión de ancho de banda alto que se usa en redes troncales, entornos empresariales grandes, centros de datos grandes y ahora forma parte de algunas conexiones domésticas de Internet</a:t>
            </a:r>
            <a:r>
              <a:rPr lang="x-none" dirty="0" smtClean="0"/>
              <a:t>.</a:t>
            </a:r>
            <a:endParaRPr lang="en-CA" alt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1659" y="1140643"/>
            <a:ext cx="3977395" cy="2229291"/>
          </a:xfrm>
          <a:prstGeom prst="rect">
            <a:avLst/>
          </a:prstGeom>
        </p:spPr>
      </p:pic>
    </p:spTree>
    <p:custDataLst>
      <p:tags r:id="rId1"/>
    </p:custDataLst>
    <p:extLst>
      <p:ext uri="{BB962C8B-B14F-4D97-AF65-F5344CB8AC3E}">
        <p14:creationId xmlns:p14="http://schemas.microsoft.com/office/powerpoint/2010/main" val="2338505231"/>
      </p:ext>
    </p:extLst>
  </p:cSld>
  <p:clrMapOvr>
    <a:masterClrMapping/>
  </p:clrMapOvr>
  <p:transition spd="slow">
    <p:wip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757551"/>
          </a:xfrm>
        </p:spPr>
        <p:txBody>
          <a:bodyPr/>
          <a:lstStyle/>
          <a:p>
            <a:pPr rtl="0"/>
            <a:r>
              <a:rPr lang="en-US" altLang="en-US" sz="1600" dirty="0"/>
              <a:t/>
            </a:r>
            <a:br>
              <a:rPr lang="en-US" altLang="en-US" sz="1600" dirty="0"/>
            </a:br>
            <a:r>
              <a:rPr lang="x-none" sz="1600"/>
              <a:t>Tipos de conexión a Internet</a:t>
            </a:r>
            <a:r>
              <a:rPr lang="en-US" altLang="en-US" sz="1600" dirty="0"/>
              <a:t/>
            </a:r>
            <a:br>
              <a:rPr lang="en-US" altLang="en-US" sz="1600" dirty="0"/>
            </a:br>
            <a:r>
              <a:rPr lang="x-none"/>
              <a:t>Servicio de Internet inalámbrica con línea de vista</a:t>
            </a:r>
            <a:r>
              <a:rPr lang="en-US" altLang="en-US" dirty="0"/>
              <a:t/>
            </a:r>
            <a:br>
              <a:rPr lang="en-US" altLang="en-US" dirty="0"/>
            </a:br>
            <a:endParaRPr lang="en-US" altLang="en-US" dirty="0"/>
          </a:p>
        </p:txBody>
      </p:sp>
      <p:sp>
        <p:nvSpPr>
          <p:cNvPr id="10" name="Content Placeholder 2"/>
          <p:cNvSpPr>
            <a:spLocks noGrp="1"/>
          </p:cNvSpPr>
          <p:nvPr>
            <p:ph idx="1"/>
          </p:nvPr>
        </p:nvSpPr>
        <p:spPr>
          <a:xfrm>
            <a:off x="144064" y="798944"/>
            <a:ext cx="8085535" cy="1336077"/>
          </a:xfrm>
        </p:spPr>
        <p:txBody>
          <a:bodyPr/>
          <a:lstStyle/>
          <a:p>
            <a:pPr rtl="0"/>
            <a:r>
              <a:rPr lang="x-none" b="1"/>
              <a:t>Conexión inalámbrica de línea de vista</a:t>
            </a:r>
            <a:r>
              <a:rPr lang="x-none"/>
              <a:t>: tecnología siempre disponible que usa señales de radio para conectarse a Internet.</a:t>
            </a:r>
          </a:p>
          <a:p>
            <a:pPr lvl="1" rtl="0"/>
            <a:r>
              <a:rPr lang="x-none"/>
              <a:t>Se requiere una ruta clara.</a:t>
            </a:r>
          </a:p>
          <a:p>
            <a:pPr lvl="1" rtl="0"/>
            <a:r>
              <a:rPr lang="x-none"/>
              <a:t>El clima afecta la potencia y el rendimiento de la señal.</a:t>
            </a:r>
          </a:p>
          <a:p>
            <a:pPr marL="0" indent="0">
              <a:buNone/>
            </a:pPr>
            <a:endParaRPr lang="en-CA"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168164" y="2211384"/>
            <a:ext cx="4073312" cy="2469597"/>
          </a:xfrm>
          <a:prstGeom prst="rect">
            <a:avLst/>
          </a:prstGeom>
        </p:spPr>
      </p:pic>
    </p:spTree>
    <p:custDataLst>
      <p:tags r:id="rId1"/>
    </p:custDataLst>
    <p:extLst>
      <p:ext uri="{BB962C8B-B14F-4D97-AF65-F5344CB8AC3E}">
        <p14:creationId xmlns:p14="http://schemas.microsoft.com/office/powerpoint/2010/main" val="1928710319"/>
      </p:ext>
    </p:extLst>
  </p:cSld>
  <p:clrMapOvr>
    <a:masterClrMapping/>
  </p:clrMapOvr>
  <p:transition spd="slow">
    <p:wip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Tipos de conexión a Internet</a:t>
            </a:r>
            <a:r>
              <a:rPr lang="en-US" altLang="en-US" sz="1600" dirty="0"/>
              <a:t/>
            </a:r>
            <a:br>
              <a:rPr lang="en-US" altLang="en-US" sz="1600" dirty="0"/>
            </a:br>
            <a:r>
              <a:rPr lang="x-none"/>
              <a:t>Satélite</a:t>
            </a:r>
          </a:p>
        </p:txBody>
      </p:sp>
      <p:sp>
        <p:nvSpPr>
          <p:cNvPr id="10" name="Content Placeholder 2"/>
          <p:cNvSpPr>
            <a:spLocks noGrp="1"/>
          </p:cNvSpPr>
          <p:nvPr>
            <p:ph idx="1"/>
          </p:nvPr>
        </p:nvSpPr>
        <p:spPr>
          <a:xfrm>
            <a:off x="144064" y="798944"/>
            <a:ext cx="7661329" cy="1303957"/>
          </a:xfrm>
        </p:spPr>
        <p:txBody>
          <a:bodyPr/>
          <a:lstStyle/>
          <a:p>
            <a:pPr rtl="0"/>
            <a:r>
              <a:rPr lang="x-none" b="1" smtClean="0"/>
              <a:t>Satélite</a:t>
            </a:r>
            <a:r>
              <a:rPr lang="x-none" smtClean="0"/>
              <a:t>: </a:t>
            </a:r>
            <a:r>
              <a:rPr lang="x-none"/>
              <a:t>tecnología de banda ancha para áreas remotas</a:t>
            </a:r>
          </a:p>
          <a:p>
            <a:pPr lvl="1" rtl="0"/>
            <a:r>
              <a:rPr lang="x-none"/>
              <a:t>Usa una antena satelital</a:t>
            </a:r>
          </a:p>
          <a:p>
            <a:pPr lvl="1" rtl="0"/>
            <a:r>
              <a:rPr lang="x-none"/>
              <a:t>No es una buena solución para aplicaciones sensibles al tiempo, como juegos, voz sobre el protocolo de Internet (VoIP) y conferencias de video.</a:t>
            </a:r>
          </a:p>
          <a:p>
            <a:pPr marL="0" indent="0">
              <a:buNone/>
            </a:pPr>
            <a:endParaRPr lang="en-CA" alt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51649" y="2207676"/>
            <a:ext cx="4356523" cy="2459868"/>
          </a:xfrm>
          <a:prstGeom prst="rect">
            <a:avLst/>
          </a:prstGeom>
        </p:spPr>
      </p:pic>
    </p:spTree>
    <p:custDataLst>
      <p:tags r:id="rId1"/>
    </p:custDataLst>
    <p:extLst>
      <p:ext uri="{BB962C8B-B14F-4D97-AF65-F5344CB8AC3E}">
        <p14:creationId xmlns:p14="http://schemas.microsoft.com/office/powerpoint/2010/main" val="2760723600"/>
      </p:ext>
    </p:extLst>
  </p:cSld>
  <p:clrMapOvr>
    <a:masterClrMapping/>
  </p:clrMapOvr>
  <p:transition spd="slow">
    <p:wipe/>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Tipos de conexión a Internet</a:t>
            </a:r>
            <a:r>
              <a:rPr lang="en-US" altLang="en-US" sz="1600" dirty="0"/>
              <a:t/>
            </a:r>
            <a:br>
              <a:rPr lang="en-US" altLang="en-US" sz="1600" dirty="0"/>
            </a:br>
            <a:r>
              <a:rPr lang="x-none"/>
              <a:t>Celular</a:t>
            </a:r>
          </a:p>
        </p:txBody>
      </p:sp>
      <p:sp>
        <p:nvSpPr>
          <p:cNvPr id="10" name="Content Placeholder 2"/>
          <p:cNvSpPr>
            <a:spLocks noGrp="1"/>
          </p:cNvSpPr>
          <p:nvPr>
            <p:ph idx="1"/>
          </p:nvPr>
        </p:nvSpPr>
        <p:spPr>
          <a:xfrm>
            <a:off x="144064" y="798944"/>
            <a:ext cx="7661329" cy="794249"/>
          </a:xfrm>
        </p:spPr>
        <p:txBody>
          <a:bodyPr/>
          <a:lstStyle/>
          <a:p>
            <a:pPr rtl="0"/>
            <a:r>
              <a:rPr lang="x-none" b="1"/>
              <a:t>Celular</a:t>
            </a:r>
            <a:r>
              <a:rPr lang="x-none"/>
              <a:t>: se basa en torres celulares para crear una red que usan los teléfonos celulares y proporcionar conectividad a Internet</a:t>
            </a:r>
            <a:r>
              <a:rPr lang="x-none" b="1"/>
              <a:t>.</a:t>
            </a:r>
          </a:p>
          <a:p>
            <a:pPr marL="0" indent="0">
              <a:buNone/>
            </a:pPr>
            <a:endParaRPr lang="en-CA"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6190" y="1670764"/>
            <a:ext cx="3820752" cy="2736073"/>
          </a:xfrm>
          <a:prstGeom prst="rect">
            <a:avLst/>
          </a:prstGeom>
        </p:spPr>
      </p:pic>
    </p:spTree>
    <p:custDataLst>
      <p:tags r:id="rId1"/>
    </p:custDataLst>
    <p:extLst>
      <p:ext uri="{BB962C8B-B14F-4D97-AF65-F5344CB8AC3E}">
        <p14:creationId xmlns:p14="http://schemas.microsoft.com/office/powerpoint/2010/main" val="2902981074"/>
      </p:ext>
    </p:extLst>
  </p:cSld>
  <p:clrMapOvr>
    <a:masterClrMapping/>
  </p:clrMapOvr>
  <p:transition spd="slow">
    <p:wip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7149"/>
            <a:ext cx="5867400" cy="757551"/>
          </a:xfrm>
        </p:spPr>
        <p:txBody>
          <a:bodyPr/>
          <a:lstStyle/>
          <a:p>
            <a:pPr rtl="0"/>
            <a:r>
              <a:rPr lang="en-US" altLang="en-US" sz="1600" dirty="0"/>
              <a:t/>
            </a:r>
            <a:br>
              <a:rPr lang="en-US" altLang="en-US" sz="1600" dirty="0"/>
            </a:br>
            <a:r>
              <a:rPr lang="x-none" sz="1600"/>
              <a:t>Tipos de conexión a Internet</a:t>
            </a:r>
            <a:r>
              <a:rPr lang="en-US" altLang="en-US" sz="1600" dirty="0"/>
              <a:t/>
            </a:r>
            <a:br>
              <a:rPr lang="en-US" altLang="en-US" sz="1600" dirty="0"/>
            </a:br>
            <a:r>
              <a:rPr lang="x-none"/>
              <a:t>Zona Wi-Fi portátil y anclaje a red</a:t>
            </a:r>
            <a:r>
              <a:rPr lang="en-US" altLang="en-US" dirty="0"/>
              <a:t/>
            </a:r>
            <a:br>
              <a:rPr lang="en-US" altLang="en-US" dirty="0"/>
            </a:br>
            <a:endParaRPr lang="en-US" altLang="en-US" dirty="0"/>
          </a:p>
        </p:txBody>
      </p:sp>
      <p:sp>
        <p:nvSpPr>
          <p:cNvPr id="10" name="Content Placeholder 2"/>
          <p:cNvSpPr>
            <a:spLocks noGrp="1"/>
          </p:cNvSpPr>
          <p:nvPr>
            <p:ph idx="1"/>
          </p:nvPr>
        </p:nvSpPr>
        <p:spPr>
          <a:xfrm>
            <a:off x="144065" y="798944"/>
            <a:ext cx="5799536" cy="4155319"/>
          </a:xfrm>
        </p:spPr>
        <p:txBody>
          <a:bodyPr/>
          <a:lstStyle/>
          <a:p>
            <a:pPr rtl="0"/>
            <a:r>
              <a:rPr lang="x-none" dirty="0"/>
              <a:t>Opción de teléfono celular que permite que otro dispositivo se conecte a Internet mediante Wi-Fi, bluetooth o cable USB.</a:t>
            </a:r>
          </a:p>
          <a:p>
            <a:pPr lvl="1" rtl="0"/>
            <a:r>
              <a:rPr lang="x-none" dirty="0"/>
              <a:t>El otro dispositivo usa la conexión celular del teléfono para conectarse a Internet.</a:t>
            </a:r>
          </a:p>
          <a:p>
            <a:pPr lvl="1" rtl="0"/>
            <a:r>
              <a:rPr lang="x-none" dirty="0"/>
              <a:t>Se llama anclaje a red o Zona Wi-Fi portátil.</a:t>
            </a:r>
          </a:p>
          <a:p>
            <a:pPr rtl="0"/>
            <a:r>
              <a:rPr lang="x-none" dirty="0"/>
              <a:t>Una Zona Wi-Fi portátil es cuando un teléfono celular permite que los dispositivos Wi-Fi se conecten y usen la red de datos móviles.</a:t>
            </a:r>
          </a:p>
          <a:p>
            <a:pPr marL="0" indent="0">
              <a:buNone/>
            </a:pPr>
            <a:endParaRPr lang="en-CA" altLang="en-US" dirty="0"/>
          </a:p>
        </p:txBody>
      </p:sp>
      <p:pic>
        <p:nvPicPr>
          <p:cNvPr id="3" name="Picture 2" descr="Image shows a picture of a cell phone with the Personal Hotspot settings screen open." title="Personal hotspot"/>
          <p:cNvPicPr>
            <a:picLocks noChangeAspect="1"/>
          </p:cNvPicPr>
          <p:nvPr/>
        </p:nvPicPr>
        <p:blipFill>
          <a:blip r:embed="rId4"/>
          <a:stretch>
            <a:fillRect/>
          </a:stretch>
        </p:blipFill>
        <p:spPr>
          <a:xfrm>
            <a:off x="6143144" y="310200"/>
            <a:ext cx="2664191" cy="4361075"/>
          </a:xfrm>
          <a:prstGeom prst="rect">
            <a:avLst/>
          </a:prstGeom>
        </p:spPr>
      </p:pic>
    </p:spTree>
    <p:custDataLst>
      <p:tags r:id="rId1"/>
    </p:custDataLst>
    <p:extLst>
      <p:ext uri="{BB962C8B-B14F-4D97-AF65-F5344CB8AC3E}">
        <p14:creationId xmlns:p14="http://schemas.microsoft.com/office/powerpoint/2010/main" val="1242861201"/>
      </p:ext>
    </p:extLst>
  </p:cSld>
  <p:clrMapOvr>
    <a:masterClrMapping/>
  </p:clrMapOvr>
  <p:transition spd="slow">
    <p:wipe/>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5.2 Protocolos, estándares y servicios de red</a:t>
            </a:r>
          </a:p>
        </p:txBody>
      </p:sp>
    </p:spTree>
    <p:custDataLst>
      <p:tags r:id="rId1"/>
    </p:custDataLst>
    <p:extLst>
      <p:ext uri="{BB962C8B-B14F-4D97-AF65-F5344CB8AC3E}">
        <p14:creationId xmlns:p14="http://schemas.microsoft.com/office/powerpoint/2010/main" val="3551905410"/>
      </p:ext>
    </p:extLst>
  </p:cSld>
  <p:clrMapOvr>
    <a:masterClrMapping/>
  </p:clrMapOvr>
  <p:transition spd="slow">
    <p:wipe/>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Explicación en video: Protocolos de capa de transporte</a:t>
            </a:r>
            <a:r>
              <a:rPr lang="en-US" altLang="en-US" dirty="0"/>
              <a:t/>
            </a:r>
            <a:br>
              <a:rPr lang="en-US" altLang="en-US" dirty="0"/>
            </a:br>
            <a:r>
              <a:rPr lang="x-none"/>
              <a:t>Protocolos de capa de transporte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2086" y="995362"/>
            <a:ext cx="6719828" cy="3152775"/>
          </a:xfrm>
          <a:prstGeom prst="rect">
            <a:avLst/>
          </a:prstGeom>
        </p:spPr>
      </p:pic>
    </p:spTree>
    <p:custDataLst>
      <p:tags r:id="rId1"/>
    </p:custDataLst>
    <p:extLst>
      <p:ext uri="{BB962C8B-B14F-4D97-AF65-F5344CB8AC3E}">
        <p14:creationId xmlns:p14="http://schemas.microsoft.com/office/powerpoint/2010/main" val="332003216"/>
      </p:ext>
    </p:extLst>
  </p:cSld>
  <p:clrMapOvr>
    <a:masterClrMapping/>
  </p:clrMapOvr>
  <p:transition spd="slow">
    <p:wipe/>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757551"/>
          </a:xfrm>
        </p:spPr>
        <p:txBody>
          <a:bodyPr/>
          <a:lstStyle/>
          <a:p>
            <a:pPr rtl="0"/>
            <a:r>
              <a:rPr lang="en-US" altLang="en-US" sz="1600" dirty="0"/>
              <a:t/>
            </a:r>
            <a:br>
              <a:rPr lang="en-US" altLang="en-US" sz="1600" dirty="0"/>
            </a:br>
            <a:r>
              <a:rPr lang="x-none" sz="1600"/>
              <a:t>Protocolos de capa de transporte</a:t>
            </a:r>
            <a:r>
              <a:rPr lang="en-US" altLang="en-US" sz="1600" dirty="0"/>
              <a:t/>
            </a:r>
            <a:br>
              <a:rPr lang="en-US" altLang="en-US" sz="1600" dirty="0"/>
            </a:br>
            <a:r>
              <a:rPr lang="x-none"/>
              <a:t>El modelo TCP/IP</a:t>
            </a:r>
            <a:r>
              <a:rPr lang="en-US" altLang="en-US" dirty="0"/>
              <a:t/>
            </a:r>
            <a:br>
              <a:rPr lang="en-US" altLang="en-US" dirty="0"/>
            </a:br>
            <a:endParaRPr lang="en-US"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682" y="1016451"/>
            <a:ext cx="4015915" cy="3446130"/>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471368" y="1012243"/>
            <a:ext cx="4593123" cy="3454735"/>
          </a:xfrm>
          <a:prstGeom prst="rect">
            <a:avLst/>
          </a:prstGeom>
        </p:spPr>
      </p:pic>
    </p:spTree>
    <p:custDataLst>
      <p:tags r:id="rId1"/>
    </p:custDataLst>
    <p:extLst>
      <p:ext uri="{BB962C8B-B14F-4D97-AF65-F5344CB8AC3E}">
        <p14:creationId xmlns:p14="http://schemas.microsoft.com/office/powerpoint/2010/main" val="1131631726"/>
      </p:ext>
    </p:extLst>
  </p:cSld>
  <p:clrMapOvr>
    <a:masterClrMapping/>
  </p:clrMapOvr>
  <p:transition spd="slow">
    <p:wipe/>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Protocolos de capa de transporte</a:t>
            </a:r>
            <a:r>
              <a:rPr lang="en-US" altLang="en-US" sz="1600" dirty="0"/>
              <a:t/>
            </a:r>
            <a:br>
              <a:rPr lang="en-US" altLang="en-US" sz="1600" dirty="0"/>
            </a:br>
            <a:r>
              <a:rPr lang="x-none"/>
              <a:t>TCP</a:t>
            </a:r>
          </a:p>
        </p:txBody>
      </p:sp>
      <p:sp>
        <p:nvSpPr>
          <p:cNvPr id="6" name="Content Placeholder 2"/>
          <p:cNvSpPr>
            <a:spLocks noGrp="1"/>
          </p:cNvSpPr>
          <p:nvPr>
            <p:ph idx="1"/>
          </p:nvPr>
        </p:nvSpPr>
        <p:spPr>
          <a:xfrm>
            <a:off x="144064" y="798944"/>
            <a:ext cx="4862275" cy="4155319"/>
          </a:xfrm>
        </p:spPr>
        <p:txBody>
          <a:bodyPr/>
          <a:lstStyle/>
          <a:p>
            <a:pPr rtl="0"/>
            <a:r>
              <a:rPr lang="x-none" dirty="0"/>
              <a:t>Tres operaciones básicas de confiabilidad</a:t>
            </a:r>
          </a:p>
          <a:p>
            <a:pPr lvl="1" rtl="0"/>
            <a:r>
              <a:rPr lang="x-none" dirty="0"/>
              <a:t>Numeración y seguimiento de segmentos de datos</a:t>
            </a:r>
          </a:p>
          <a:p>
            <a:pPr lvl="1" rtl="0"/>
            <a:r>
              <a:rPr lang="x-none" dirty="0"/>
              <a:t>Acuse de recibo de datos recibidos</a:t>
            </a:r>
          </a:p>
          <a:p>
            <a:pPr lvl="1" rtl="0"/>
            <a:r>
              <a:rPr lang="x-none" dirty="0"/>
              <a:t>Retransmisión de cualquier dato sin acuse de recibo después de un período.</a:t>
            </a:r>
          </a:p>
          <a:p>
            <a:pPr marL="0" indent="0">
              <a:buNone/>
            </a:pPr>
            <a:endParaRPr lang="en-CA" alt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90965" y="919407"/>
            <a:ext cx="3252198" cy="1979334"/>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260156" y="2987317"/>
            <a:ext cx="3315486" cy="1913717"/>
          </a:xfrm>
          <a:prstGeom prst="rect">
            <a:avLst/>
          </a:prstGeom>
        </p:spPr>
      </p:pic>
    </p:spTree>
    <p:custDataLst>
      <p:tags r:id="rId1"/>
    </p:custDataLst>
    <p:extLst>
      <p:ext uri="{BB962C8B-B14F-4D97-AF65-F5344CB8AC3E}">
        <p14:creationId xmlns:p14="http://schemas.microsoft.com/office/powerpoint/2010/main" val="410025398"/>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4" y="915409"/>
            <a:ext cx="8479603" cy="1802391"/>
          </a:xfrm>
        </p:spPr>
        <p:txBody>
          <a:bodyPr/>
          <a:lstStyle/>
          <a:p>
            <a:pPr rtl="0"/>
            <a:r>
              <a:rPr lang="x-none">
                <a:solidFill>
                  <a:schemeClr val="accent5">
                    <a:lumMod val="40000"/>
                    <a:lumOff val="60000"/>
                  </a:schemeClr>
                </a:solidFill>
              </a:rPr>
              <a:t>Capítulo 5: Conceptos de redes </a:t>
            </a:r>
          </a:p>
        </p:txBody>
      </p:sp>
      <p:sp>
        <p:nvSpPr>
          <p:cNvPr id="3" name="Rectangle 2"/>
          <p:cNvSpPr/>
          <p:nvPr/>
        </p:nvSpPr>
        <p:spPr>
          <a:xfrm>
            <a:off x="628650" y="3436035"/>
            <a:ext cx="5737860" cy="369332"/>
          </a:xfrm>
          <a:prstGeom prst="rect">
            <a:avLst/>
          </a:prstGeom>
        </p:spPr>
        <p:txBody>
          <a:bodyPr wrap="square">
            <a:spAutoFit/>
          </a:bodyPr>
          <a:lstStyle/>
          <a:p>
            <a:pPr rtl="0"/>
            <a:r>
              <a:rPr lang="x-none" b="1" dirty="0">
                <a:solidFill>
                  <a:schemeClr val="bg2">
                    <a:lumMod val="40000"/>
                    <a:lumOff val="60000"/>
                  </a:schemeClr>
                </a:solidFill>
              </a:rPr>
              <a:t>Guía de planificación de IT Essentials 7.0</a:t>
            </a:r>
          </a:p>
        </p:txBody>
      </p:sp>
    </p:spTree>
    <p:custDataLst>
      <p:tags r:id="rId1"/>
    </p:custDataLst>
    <p:extLst>
      <p:ext uri="{BB962C8B-B14F-4D97-AF65-F5344CB8AC3E}">
        <p14:creationId xmlns:p14="http://schemas.microsoft.com/office/powerpoint/2010/main" val="914249568"/>
      </p:ext>
    </p:extLst>
  </p:cSld>
  <p:clrMapOvr>
    <a:masterClrMapping/>
  </p:clrMapOvr>
  <p:transition spd="slow">
    <p:wip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Protocolos de capa de transporte</a:t>
            </a:r>
            <a:r>
              <a:rPr lang="en-US" altLang="en-US" sz="1600" dirty="0"/>
              <a:t/>
            </a:r>
            <a:br>
              <a:rPr lang="en-US" altLang="en-US" sz="1600" dirty="0"/>
            </a:br>
            <a:r>
              <a:rPr lang="x-none"/>
              <a:t>UDP</a:t>
            </a:r>
          </a:p>
        </p:txBody>
      </p:sp>
      <p:sp>
        <p:nvSpPr>
          <p:cNvPr id="6" name="Content Placeholder 2"/>
          <p:cNvSpPr>
            <a:spLocks noGrp="1"/>
          </p:cNvSpPr>
          <p:nvPr>
            <p:ph idx="1"/>
          </p:nvPr>
        </p:nvSpPr>
        <p:spPr>
          <a:xfrm>
            <a:off x="144064" y="798944"/>
            <a:ext cx="7425659" cy="1077481"/>
          </a:xfrm>
        </p:spPr>
        <p:txBody>
          <a:bodyPr/>
          <a:lstStyle/>
          <a:p>
            <a:pPr rtl="0"/>
            <a:r>
              <a:rPr lang="x-none"/>
              <a:t>Muy poca sobrecarga o verificación de datos</a:t>
            </a:r>
          </a:p>
          <a:p>
            <a:pPr rtl="0"/>
            <a:r>
              <a:rPr lang="x-none"/>
              <a:t>Protocolo de entrega de mejor esfuerzo (no confiable)</a:t>
            </a:r>
          </a:p>
          <a:p>
            <a:pPr lvl="1" rtl="0"/>
            <a:r>
              <a:rPr lang="x-none"/>
              <a:t>Sin acuse de recibo de que el destino recibe los datos</a:t>
            </a:r>
          </a:p>
          <a:p>
            <a:pPr marL="0" indent="0">
              <a:buNone/>
            </a:pPr>
            <a:endParaRPr lang="en-CA"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74276" y="2072790"/>
            <a:ext cx="4752434" cy="2580589"/>
          </a:xfrm>
          <a:prstGeom prst="rect">
            <a:avLst/>
          </a:prstGeom>
        </p:spPr>
      </p:pic>
    </p:spTree>
    <p:custDataLst>
      <p:tags r:id="rId1"/>
    </p:custDataLst>
    <p:extLst>
      <p:ext uri="{BB962C8B-B14F-4D97-AF65-F5344CB8AC3E}">
        <p14:creationId xmlns:p14="http://schemas.microsoft.com/office/powerpoint/2010/main" val="1616696255"/>
      </p:ext>
    </p:extLst>
  </p:cSld>
  <p:clrMapOvr>
    <a:masterClrMapping/>
  </p:clrMapOvr>
  <p:transition spd="slow">
    <p:wipe/>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Protocolos de capa de transporte</a:t>
            </a:r>
            <a:r>
              <a:rPr lang="en-US" altLang="en-US" sz="1600" dirty="0"/>
              <a:t/>
            </a:r>
            <a:br>
              <a:rPr lang="en-US" altLang="en-US" sz="1600" dirty="0"/>
            </a:br>
            <a:r>
              <a:rPr lang="x-none"/>
              <a:t>Explicación en video: Números de puerto de aplicación</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81087" y="990931"/>
            <a:ext cx="6981825" cy="3161638"/>
          </a:xfrm>
          <a:prstGeom prst="rect">
            <a:avLst/>
          </a:prstGeom>
        </p:spPr>
      </p:pic>
    </p:spTree>
    <p:custDataLst>
      <p:tags r:id="rId1"/>
    </p:custDataLst>
    <p:extLst>
      <p:ext uri="{BB962C8B-B14F-4D97-AF65-F5344CB8AC3E}">
        <p14:creationId xmlns:p14="http://schemas.microsoft.com/office/powerpoint/2010/main" val="512342915"/>
      </p:ext>
    </p:extLst>
  </p:cSld>
  <p:clrMapOvr>
    <a:masterClrMapping/>
  </p:clrMapOvr>
  <p:transition spd="slow">
    <p:wipe/>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23428"/>
            <a:ext cx="9144000" cy="757551"/>
          </a:xfrm>
        </p:spPr>
        <p:txBody>
          <a:bodyPr/>
          <a:lstStyle/>
          <a:p>
            <a:pPr rtl="0"/>
            <a:r>
              <a:rPr lang="x-none" sz="1600"/>
              <a:t>Números de puerto de aplicación</a:t>
            </a:r>
            <a:r>
              <a:rPr lang="en-US" altLang="en-US" dirty="0"/>
              <a:t/>
            </a:r>
            <a:br>
              <a:rPr lang="en-US" altLang="en-US" dirty="0"/>
            </a:br>
            <a:r>
              <a:rPr lang="x-none"/>
              <a:t>Clasificación de números de puerto de aplicación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2549" y="793461"/>
            <a:ext cx="5768712" cy="2033684"/>
          </a:xfrm>
          <a:prstGeom prst="rect">
            <a:avLst/>
          </a:prstGeom>
        </p:spPr>
      </p:pic>
      <p:pic>
        <p:nvPicPr>
          <p:cNvPr id="4" name="Picture 3"/>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1540" y="2846188"/>
            <a:ext cx="4382499" cy="1854252"/>
          </a:xfrm>
          <a:prstGeom prst="rect">
            <a:avLst/>
          </a:prstGeom>
        </p:spPr>
      </p:pic>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27117" y="2978871"/>
            <a:ext cx="4317152" cy="1602556"/>
          </a:xfrm>
          <a:prstGeom prst="rect">
            <a:avLst/>
          </a:prstGeom>
        </p:spPr>
      </p:pic>
    </p:spTree>
    <p:custDataLst>
      <p:tags r:id="rId1"/>
    </p:custDataLst>
    <p:extLst>
      <p:ext uri="{BB962C8B-B14F-4D97-AF65-F5344CB8AC3E}">
        <p14:creationId xmlns:p14="http://schemas.microsoft.com/office/powerpoint/2010/main" val="29495069"/>
      </p:ext>
    </p:extLst>
  </p:cSld>
  <p:clrMapOvr>
    <a:masterClrMapping/>
  </p:clrMapOvr>
  <p:transition spd="slow">
    <p:wipe/>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a:extLst>
              <a:ext uri="{FF2B5EF4-FFF2-40B4-BE49-F238E27FC236}">
                <a16:creationId xmlns:a16="http://schemas.microsoft.com/office/drawing/2014/main" xmlns:c15="http://schemas.microsoft.com/office/drawing/2012/chart" xmlns:c="http://schemas.openxmlformats.org/drawingml/2006/chart" xmlns="" id="{28E647C0-6983-443D-9868-22702DE4B7D3}"/>
              </a:ext>
            </a:extLst>
          </p:cNvPr>
          <p:cNvSpPr>
            <a:spLocks noGrp="1" noChangeArrowheads="1"/>
          </p:cNvSpPr>
          <p:nvPr>
            <p:ph type="title"/>
          </p:nvPr>
        </p:nvSpPr>
        <p:spPr>
          <a:xfrm>
            <a:off x="0" y="23428"/>
            <a:ext cx="9144000" cy="757551"/>
          </a:xfrm>
        </p:spPr>
        <p:txBody>
          <a:bodyPr/>
          <a:lstStyle/>
          <a:p>
            <a:pPr rtl="0"/>
            <a:r>
              <a:rPr lang="x-none" sz="1600"/>
              <a:t>Números de puerto de aplicación</a:t>
            </a:r>
            <a:r>
              <a:rPr lang="en-US" altLang="en-US" dirty="0"/>
              <a:t/>
            </a:r>
            <a:br>
              <a:rPr lang="en-US" altLang="en-US" dirty="0"/>
            </a:br>
            <a:r>
              <a:rPr lang="x-none"/>
              <a:t>Clasificación de números de puerto de aplicación (cont.)</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0831" y="732024"/>
            <a:ext cx="4279766" cy="2072821"/>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27391" y="2840468"/>
            <a:ext cx="5208875" cy="2109731"/>
          </a:xfrm>
          <a:prstGeom prst="rect">
            <a:avLst/>
          </a:prstGeom>
        </p:spPr>
      </p:pic>
    </p:spTree>
    <p:custDataLst>
      <p:tags r:id="rId1"/>
    </p:custDataLst>
    <p:extLst>
      <p:ext uri="{BB962C8B-B14F-4D97-AF65-F5344CB8AC3E}">
        <p14:creationId xmlns:p14="http://schemas.microsoft.com/office/powerpoint/2010/main" val="134008985"/>
      </p:ext>
    </p:extLst>
  </p:cSld>
  <p:clrMapOvr>
    <a:masterClrMapping/>
  </p:clrMapOvr>
  <p:transition spd="slow">
    <p:wipe/>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Protocolos inalámbricos</a:t>
            </a:r>
            <a:r>
              <a:rPr lang="en-US" altLang="en-US" sz="1600" dirty="0"/>
              <a:t/>
            </a:r>
            <a:br>
              <a:rPr lang="en-US" altLang="en-US" sz="1600" dirty="0"/>
            </a:br>
            <a:r>
              <a:rPr lang="x-none"/>
              <a:t>Protocolos de WLAN</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1596" y="1614487"/>
            <a:ext cx="7200808" cy="1914524"/>
          </a:xfrm>
          <a:prstGeom prst="rect">
            <a:avLst/>
          </a:prstGeom>
        </p:spPr>
      </p:pic>
    </p:spTree>
    <p:custDataLst>
      <p:tags r:id="rId1"/>
    </p:custDataLst>
    <p:extLst>
      <p:ext uri="{BB962C8B-B14F-4D97-AF65-F5344CB8AC3E}">
        <p14:creationId xmlns:p14="http://schemas.microsoft.com/office/powerpoint/2010/main" val="3069415481"/>
      </p:ext>
    </p:extLst>
  </p:cSld>
  <p:clrMapOvr>
    <a:masterClrMapping/>
  </p:clrMapOvr>
  <p:transition spd="slow">
    <p:wipe/>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2">
            <a:extLst>
              <a:ext uri="{FF2B5EF4-FFF2-40B4-BE49-F238E27FC236}">
                <a16:creationId xmlns:a16="http://schemas.microsoft.com/office/drawing/2014/main" xmlns:c15="http://schemas.microsoft.com/office/drawing/2012/chart" xmlns:c="http://schemas.openxmlformats.org/drawingml/2006/chart" xmlns="" id="{D883308E-7BB4-412A-ADAC-4CAB36170DD9}"/>
              </a:ext>
            </a:extLst>
          </p:cNvPr>
          <p:cNvSpPr>
            <a:spLocks noGrp="1" noChangeArrowheads="1"/>
          </p:cNvSpPr>
          <p:nvPr>
            <p:ph type="title"/>
          </p:nvPr>
        </p:nvSpPr>
        <p:spPr>
          <a:xfrm>
            <a:off x="1" y="41393"/>
            <a:ext cx="4307079" cy="757551"/>
          </a:xfrm>
        </p:spPr>
        <p:txBody>
          <a:bodyPr/>
          <a:lstStyle/>
          <a:p>
            <a:pPr rtl="0"/>
            <a:r>
              <a:rPr lang="x-none" sz="1600"/>
              <a:t>Protocolos inalámbricos</a:t>
            </a:r>
            <a:r>
              <a:rPr lang="en-US" altLang="en-US" sz="1600" dirty="0"/>
              <a:t/>
            </a:r>
            <a:br>
              <a:rPr lang="en-US" altLang="en-US" sz="1600" dirty="0"/>
            </a:br>
            <a:r>
              <a:rPr lang="x-none"/>
              <a:t>Bluetooth, NFC y RFID</a:t>
            </a:r>
          </a:p>
        </p:txBody>
      </p:sp>
      <p:sp>
        <p:nvSpPr>
          <p:cNvPr id="4" name="Content Placeholder 2"/>
          <p:cNvSpPr>
            <a:spLocks noGrp="1"/>
          </p:cNvSpPr>
          <p:nvPr>
            <p:ph idx="1"/>
          </p:nvPr>
        </p:nvSpPr>
        <p:spPr>
          <a:xfrm>
            <a:off x="144065" y="751809"/>
            <a:ext cx="4096465" cy="3953639"/>
          </a:xfrm>
        </p:spPr>
        <p:txBody>
          <a:bodyPr/>
          <a:lstStyle/>
          <a:p>
            <a:pPr rtl="0"/>
            <a:r>
              <a:rPr lang="x-none" sz="1200" dirty="0"/>
              <a:t>Bluetooth</a:t>
            </a:r>
          </a:p>
          <a:p>
            <a:pPr lvl="1" rtl="0"/>
            <a:r>
              <a:rPr lang="x-none" sz="1100" dirty="0"/>
              <a:t>Hasta 7 dispositivos para crear una PAN</a:t>
            </a:r>
          </a:p>
          <a:p>
            <a:pPr lvl="1" rtl="0"/>
            <a:r>
              <a:rPr lang="x-none" sz="1100" dirty="0"/>
              <a:t>802.15.1</a:t>
            </a:r>
          </a:p>
          <a:p>
            <a:pPr lvl="1" rtl="0"/>
            <a:r>
              <a:rPr lang="x-none" sz="1100" dirty="0"/>
              <a:t>Rango de frecuencia de radio de 2,4 a 2,485 GHz</a:t>
            </a:r>
          </a:p>
          <a:p>
            <a:pPr rtl="0"/>
            <a:r>
              <a:rPr lang="x-none" sz="1200" dirty="0"/>
              <a:t>RFID</a:t>
            </a:r>
          </a:p>
          <a:p>
            <a:pPr lvl="1" rtl="0"/>
            <a:r>
              <a:rPr lang="x-none" sz="1100" dirty="0"/>
              <a:t>Etiquetas pasivas o activas usadas para identificar elementos</a:t>
            </a:r>
          </a:p>
          <a:p>
            <a:pPr lvl="2" rtl="0"/>
            <a:r>
              <a:rPr lang="x-none" sz="1050" b="1" dirty="0"/>
              <a:t>Pasivo</a:t>
            </a:r>
            <a:r>
              <a:rPr lang="x-none" sz="1050" dirty="0"/>
              <a:t>: confía en el lector de RFID para activar y leer</a:t>
            </a:r>
          </a:p>
          <a:p>
            <a:pPr lvl="2" rtl="0"/>
            <a:r>
              <a:rPr lang="x-none" sz="1050" b="1" dirty="0"/>
              <a:t>Activo</a:t>
            </a:r>
            <a:r>
              <a:rPr lang="x-none" sz="1050" dirty="0"/>
              <a:t>: tiene una batería para transmitir la ID hasta a </a:t>
            </a:r>
            <a:r>
              <a:rPr lang="en-US" sz="1050" dirty="0" smtClean="0"/>
              <a:t/>
            </a:r>
            <a:br>
              <a:rPr lang="en-US" sz="1050" dirty="0" smtClean="0"/>
            </a:br>
            <a:r>
              <a:rPr lang="x-none" sz="1050" dirty="0" smtClean="0"/>
              <a:t>100 </a:t>
            </a:r>
            <a:r>
              <a:rPr lang="x-none" sz="1050" dirty="0"/>
              <a:t>metros</a:t>
            </a:r>
          </a:p>
          <a:p>
            <a:pPr lvl="1" rtl="0"/>
            <a:r>
              <a:rPr lang="x-none" sz="1100" dirty="0"/>
              <a:t>Rango de frecuencias de radio de 125 MHz a 960 MHz</a:t>
            </a:r>
          </a:p>
          <a:p>
            <a:pPr rtl="0"/>
            <a:r>
              <a:rPr lang="x-none" sz="1200" dirty="0"/>
              <a:t>NFC (transmisión de datos en proximidad)</a:t>
            </a:r>
          </a:p>
          <a:p>
            <a:pPr lvl="1" rtl="0"/>
            <a:r>
              <a:rPr lang="x-none" sz="1100" dirty="0"/>
              <a:t>Los dispositivos deben estar muy cerca para intercambiar datos.</a:t>
            </a:r>
          </a:p>
          <a:p>
            <a:pPr lvl="1" rtl="0"/>
            <a:r>
              <a:rPr lang="x-none" sz="1100" dirty="0"/>
              <a:t>Se usa para pagos, impresiones, estacionamientos públicos, etc</a:t>
            </a:r>
            <a:r>
              <a:rPr lang="x-none" sz="1100" dirty="0" smtClean="0"/>
              <a:t>.</a:t>
            </a:r>
            <a:endParaRPr lang="en-CA" altLang="en-US" sz="1200" dirty="0"/>
          </a:p>
        </p:txBody>
      </p:sp>
      <p:pic>
        <p:nvPicPr>
          <p:cNvPr id="2" name="Picture 1" descr="iPhone screen for Bluetooth settings with the slider for Bluetooth pushed to the right (on)." title="Bluetooth"/>
          <p:cNvPicPr>
            <a:picLocks noChangeAspect="1"/>
          </p:cNvPicPr>
          <p:nvPr/>
        </p:nvPicPr>
        <p:blipFill>
          <a:blip r:embed="rId4"/>
          <a:stretch>
            <a:fillRect/>
          </a:stretch>
        </p:blipFill>
        <p:spPr>
          <a:xfrm>
            <a:off x="4364230" y="225352"/>
            <a:ext cx="1459484" cy="2249618"/>
          </a:xfrm>
          <a:prstGeom prst="rect">
            <a:avLst/>
          </a:prstGeom>
        </p:spPr>
      </p:pic>
      <p:pic>
        <p:nvPicPr>
          <p:cNvPr id="5" name="Picture 4" descr="a person scanning a barcode with and RFID barcode reader" title="RFID"/>
          <p:cNvPicPr>
            <a:picLocks noChangeAspect="1"/>
          </p:cNvPicPr>
          <p:nvPr/>
        </p:nvPicPr>
        <p:blipFill>
          <a:blip r:embed="rId5"/>
          <a:stretch>
            <a:fillRect/>
          </a:stretch>
        </p:blipFill>
        <p:spPr>
          <a:xfrm>
            <a:off x="5929459" y="1901377"/>
            <a:ext cx="2223253" cy="1494384"/>
          </a:xfrm>
          <a:prstGeom prst="rect">
            <a:avLst/>
          </a:prstGeom>
        </p:spPr>
      </p:pic>
      <p:pic>
        <p:nvPicPr>
          <p:cNvPr id="6" name="Picture 5" descr="a person using contactless NFC by waving a smartphone over an EFT POS terminal." title="NFC"/>
          <p:cNvPicPr>
            <a:picLocks noChangeAspect="1"/>
          </p:cNvPicPr>
          <p:nvPr/>
        </p:nvPicPr>
        <p:blipFill>
          <a:blip r:embed="rId6"/>
          <a:stretch>
            <a:fillRect/>
          </a:stretch>
        </p:blipFill>
        <p:spPr>
          <a:xfrm>
            <a:off x="4459497" y="3544478"/>
            <a:ext cx="2110445" cy="1160970"/>
          </a:xfrm>
          <a:prstGeom prst="rect">
            <a:avLst/>
          </a:prstGeom>
        </p:spPr>
      </p:pic>
    </p:spTree>
    <p:custDataLst>
      <p:tags r:id="rId1"/>
    </p:custDataLst>
    <p:extLst>
      <p:ext uri="{BB962C8B-B14F-4D97-AF65-F5344CB8AC3E}">
        <p14:creationId xmlns:p14="http://schemas.microsoft.com/office/powerpoint/2010/main" val="1641561120"/>
      </p:ext>
    </p:extLst>
  </p:cSld>
  <p:clrMapOvr>
    <a:masterClrMapping/>
  </p:clrMapOvr>
  <p:transition spd="slow">
    <p:wipe/>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Protocolos inalámbricos</a:t>
            </a:r>
            <a:r>
              <a:rPr lang="en-US" altLang="en-US" sz="1600" dirty="0"/>
              <a:t/>
            </a:r>
            <a:br>
              <a:rPr lang="en-US" altLang="en-US" sz="1600" dirty="0"/>
            </a:br>
            <a:r>
              <a:rPr lang="x-none"/>
              <a:t>ZigBee y Z-Wave</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144063" y="751809"/>
            <a:ext cx="4827987" cy="3810763"/>
          </a:xfrm>
        </p:spPr>
        <p:txBody>
          <a:bodyPr/>
          <a:lstStyle/>
          <a:p>
            <a:pPr rtl="0"/>
            <a:r>
              <a:rPr lang="x-none" dirty="0"/>
              <a:t>ZigBee</a:t>
            </a:r>
          </a:p>
          <a:p>
            <a:pPr lvl="1" rtl="0"/>
            <a:r>
              <a:rPr lang="x-none" dirty="0"/>
              <a:t>Requiere un coordinador de ZigBee para administrar los dispositivos cliente conectados en una red de malla inalámbrica.</a:t>
            </a:r>
          </a:p>
          <a:p>
            <a:pPr lvl="1" rtl="0"/>
            <a:r>
              <a:rPr lang="x-none" dirty="0"/>
              <a:t>Los dispositivos suelen administrarse desde una aplicación de teléfono celular</a:t>
            </a:r>
          </a:p>
          <a:p>
            <a:pPr lvl="1" rtl="0"/>
            <a:r>
              <a:rPr lang="x-none" dirty="0"/>
              <a:t>Estándar IEEE 802.15.4</a:t>
            </a:r>
          </a:p>
          <a:p>
            <a:pPr lvl="1" rtl="0"/>
            <a:r>
              <a:rPr lang="x-none" spc="30" dirty="0"/>
              <a:t>Rango de 868 MHz a 2,4 GHz a hasta 20 m, 65.000 dispositivos y velocidades de datos de hasta 250 Kb/s</a:t>
            </a:r>
          </a:p>
          <a:p>
            <a:pPr rtl="0"/>
            <a:r>
              <a:rPr lang="x-none" dirty="0"/>
              <a:t>Z-Wave</a:t>
            </a:r>
          </a:p>
          <a:p>
            <a:pPr lvl="1" rtl="0"/>
            <a:r>
              <a:rPr lang="x-none" dirty="0"/>
              <a:t>Estándar patentado, pero versión pública disponible</a:t>
            </a:r>
          </a:p>
          <a:p>
            <a:pPr lvl="1" rtl="0"/>
            <a:r>
              <a:rPr lang="x-none" dirty="0"/>
              <a:t>232 dispositivos pueden conectarse a una red de malla inalámbrica con velocidades de datos de hasta 100 Kb/s.</a:t>
            </a:r>
          </a:p>
          <a:p>
            <a:pPr marL="0" indent="0">
              <a:buNone/>
            </a:pPr>
            <a:endParaRPr lang="en-CA" altLang="en-US" dirty="0"/>
          </a:p>
        </p:txBody>
      </p:sp>
      <p:pic>
        <p:nvPicPr>
          <p:cNvPr id="3" name="Picture 2" descr="a picture of a person holding a cell phone and pressing the screen to control smart home devices." title="wireless mesh network example"/>
          <p:cNvPicPr>
            <a:picLocks noChangeAspect="1"/>
          </p:cNvPicPr>
          <p:nvPr/>
        </p:nvPicPr>
        <p:blipFill rotWithShape="1">
          <a:blip r:embed="rId4"/>
          <a:srcRect t="1" b="595"/>
          <a:stretch/>
        </p:blipFill>
        <p:spPr>
          <a:xfrm>
            <a:off x="5584609" y="820132"/>
            <a:ext cx="3221989" cy="3459637"/>
          </a:xfrm>
          <a:prstGeom prst="rect">
            <a:avLst/>
          </a:prstGeom>
        </p:spPr>
      </p:pic>
    </p:spTree>
    <p:custDataLst>
      <p:tags r:id="rId1"/>
    </p:custDataLst>
    <p:extLst>
      <p:ext uri="{BB962C8B-B14F-4D97-AF65-F5344CB8AC3E}">
        <p14:creationId xmlns:p14="http://schemas.microsoft.com/office/powerpoint/2010/main" val="266621294"/>
      </p:ext>
    </p:extLst>
  </p:cSld>
  <p:clrMapOvr>
    <a:masterClrMapping/>
  </p:clrMapOvr>
  <p:transition spd="slow">
    <p:wipe/>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xmlns:c15="http://schemas.microsoft.com/office/drawing/2012/chart" xmlns:c="http://schemas.openxmlformats.org/drawingml/2006/chart" xmlns="" id="{7E913ECD-8EB9-4FA0-B524-C5F4AD418B79}"/>
              </a:ext>
            </a:extLst>
          </p:cNvPr>
          <p:cNvSpPr>
            <a:spLocks noGrp="1" noChangeArrowheads="1"/>
          </p:cNvSpPr>
          <p:nvPr>
            <p:ph type="title"/>
          </p:nvPr>
        </p:nvSpPr>
        <p:spPr>
          <a:xfrm>
            <a:off x="0" y="41275"/>
            <a:ext cx="9144000" cy="757238"/>
          </a:xfrm>
        </p:spPr>
        <p:txBody>
          <a:bodyPr/>
          <a:lstStyle/>
          <a:p>
            <a:pPr rtl="0"/>
            <a:r>
              <a:rPr lang="en-US" altLang="en-US" sz="1600" dirty="0"/>
              <a:t/>
            </a:r>
            <a:br>
              <a:rPr lang="en-US" altLang="en-US" sz="1600" dirty="0"/>
            </a:br>
            <a:r>
              <a:rPr lang="x-none" sz="1600"/>
              <a:t>Protocolos inalámbricos</a:t>
            </a:r>
            <a:r>
              <a:rPr lang="en-US" altLang="en-US" sz="1600" dirty="0"/>
              <a:t/>
            </a:r>
            <a:br>
              <a:rPr lang="en-US" altLang="en-US" sz="1600" dirty="0"/>
            </a:br>
            <a:r>
              <a:rPr lang="x-none"/>
              <a:t>Generaciones celulares</a:t>
            </a:r>
            <a:r>
              <a:rPr lang="en-US" altLang="en-US" sz="1600" dirty="0"/>
              <a:t/>
            </a:r>
            <a:br>
              <a:rPr lang="en-US" altLang="en-US" sz="1600" dirty="0"/>
            </a:br>
            <a:endParaRPr lang="en-US" altLang="en-US" sz="1600" dirty="0"/>
          </a:p>
        </p:txBody>
      </p:sp>
      <p:sp>
        <p:nvSpPr>
          <p:cNvPr id="2" name="Content Placeholder 1">
            <a:extLst>
              <a:ext uri="{FF2B5EF4-FFF2-40B4-BE49-F238E27FC236}">
                <a16:creationId xmlns:a16="http://schemas.microsoft.com/office/drawing/2014/main" xmlns:c15="http://schemas.microsoft.com/office/drawing/2012/chart" xmlns:c="http://schemas.openxmlformats.org/drawingml/2006/chart" xmlns="" id="{41A523F9-B2E9-4AD9-B6F9-C027E6B0975B}"/>
              </a:ext>
            </a:extLst>
          </p:cNvPr>
          <p:cNvSpPr>
            <a:spLocks noGrp="1"/>
          </p:cNvSpPr>
          <p:nvPr>
            <p:ph idx="1"/>
          </p:nvPr>
        </p:nvSpPr>
        <p:spPr>
          <a:xfrm>
            <a:off x="144064" y="798944"/>
            <a:ext cx="8999935" cy="4155319"/>
          </a:xfrm>
        </p:spPr>
        <p:txBody>
          <a:bodyPr/>
          <a:lstStyle/>
          <a:p>
            <a:pPr rtl="0"/>
            <a:r>
              <a:rPr lang="x-none" dirty="0"/>
              <a:t>1G/2G: la primera generación era solo para llamadas analógicas. 2G incorporó voz digital, llamadas en conferencia e identificador de llamadas con velocidades inferiores a 9,6 Kb/s.</a:t>
            </a:r>
          </a:p>
          <a:p>
            <a:pPr rtl="0"/>
            <a:r>
              <a:rPr lang="x-none" b="1" dirty="0"/>
              <a:t>2.5G</a:t>
            </a:r>
            <a:r>
              <a:rPr lang="x-none" dirty="0"/>
              <a:t>: </a:t>
            </a:r>
            <a:r>
              <a:rPr lang="x-none" spc="-30" dirty="0"/>
              <a:t>admite la navegación web y los clips cortos de audio y video con velocidades de hasta 237 Kb/s.</a:t>
            </a:r>
          </a:p>
          <a:p>
            <a:pPr rtl="0"/>
            <a:r>
              <a:rPr lang="x-none" b="1" spc="-30" dirty="0"/>
              <a:t>3G</a:t>
            </a:r>
            <a:r>
              <a:rPr lang="x-none" spc="-30" dirty="0"/>
              <a:t>: video de </a:t>
            </a:r>
            <a:r>
              <a:rPr lang="x-none" dirty="0"/>
              <a:t>movimiento completo </a:t>
            </a:r>
            <a:r>
              <a:rPr lang="x-none" b="1" dirty="0"/>
              <a:t>y transmisión de música</a:t>
            </a:r>
            <a:r>
              <a:rPr lang="x-none" dirty="0"/>
              <a:t> a velocidades de hasta 2 Mb/s</a:t>
            </a:r>
          </a:p>
          <a:p>
            <a:pPr rtl="0"/>
            <a:r>
              <a:rPr lang="x-none" b="1" dirty="0" smtClean="0"/>
              <a:t>4G</a:t>
            </a:r>
            <a:r>
              <a:rPr lang="x-none" dirty="0" smtClean="0"/>
              <a:t>: </a:t>
            </a:r>
            <a:r>
              <a:rPr lang="x-none" dirty="0"/>
              <a:t>IPv6, voz basada en IP, servicios de juegos, multimedia de alta calidad a velocidades de hasta 672 Mb/s</a:t>
            </a:r>
          </a:p>
          <a:p>
            <a:pPr rtl="0"/>
            <a:r>
              <a:rPr lang="x-none" b="1" dirty="0"/>
              <a:t>LTE (evolución a largo plazo)</a:t>
            </a:r>
            <a:r>
              <a:rPr lang="x-none" dirty="0"/>
              <a:t>: significa que cumple con los estándares de velocidad 4G y mejora la conectividad mientras está en movimiento. Velocidades de hasta 100 Mb/s cuando es móvil y hasta 1 Gb/s cuando está estacionario.</a:t>
            </a:r>
          </a:p>
          <a:p>
            <a:pPr rtl="0"/>
            <a:r>
              <a:rPr lang="x-none" b="1" dirty="0"/>
              <a:t>5G</a:t>
            </a:r>
            <a:r>
              <a:rPr lang="x-none" dirty="0"/>
              <a:t>: admite la realidad aumentada (AR), la realidad virtual (VR), los hogares inteligentes, los automóviles inteligentes y la transferencia de datos entre dispositivos. Velocidades de descarga de hasta 3 Gb/s; velocidades de carga de hasta 1,5 Gb/s</a:t>
            </a:r>
            <a:r>
              <a:rPr lang="x-none" dirty="0" smtClean="0"/>
              <a:t>.</a:t>
            </a:r>
            <a:endParaRPr lang="en-US" dirty="0"/>
          </a:p>
        </p:txBody>
      </p:sp>
    </p:spTree>
    <p:custDataLst>
      <p:tags r:id="rId1"/>
    </p:custDataLst>
    <p:extLst>
      <p:ext uri="{BB962C8B-B14F-4D97-AF65-F5344CB8AC3E}">
        <p14:creationId xmlns:p14="http://schemas.microsoft.com/office/powerpoint/2010/main" val="2309896081"/>
      </p:ext>
    </p:extLst>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Servicios de red</a:t>
            </a:r>
            <a:r>
              <a:rPr lang="en-US" altLang="en-US" dirty="0"/>
              <a:t/>
            </a:r>
            <a:br>
              <a:rPr lang="en-US" altLang="en-US" dirty="0"/>
            </a:br>
            <a:r>
              <a:rPr lang="x-none"/>
              <a:t>Explicación en video: Servicios de red</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19187" y="1167758"/>
            <a:ext cx="6905625" cy="2807982"/>
          </a:xfrm>
          <a:prstGeom prst="rect">
            <a:avLst/>
          </a:prstGeom>
        </p:spPr>
      </p:pic>
    </p:spTree>
    <p:custDataLst>
      <p:tags r:id="rId1"/>
    </p:custDataLst>
    <p:extLst>
      <p:ext uri="{BB962C8B-B14F-4D97-AF65-F5344CB8AC3E}">
        <p14:creationId xmlns:p14="http://schemas.microsoft.com/office/powerpoint/2010/main" val="1910937287"/>
      </p:ext>
    </p:extLst>
  </p:cSld>
  <p:clrMapOvr>
    <a:masterClrMapping/>
  </p:clrMapOvr>
  <p:transition spd="slow">
    <p:wipe/>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Servicios de red</a:t>
            </a:r>
            <a:r>
              <a:rPr lang="en-US" altLang="en-US" dirty="0"/>
              <a:t/>
            </a:r>
            <a:br>
              <a:rPr lang="en-US" altLang="en-US" dirty="0"/>
            </a:br>
            <a:r>
              <a:rPr lang="x-none"/>
              <a:t>Roles de cliente y servidor</a:t>
            </a:r>
          </a:p>
        </p:txBody>
      </p:sp>
      <p:sp>
        <p:nvSpPr>
          <p:cNvPr id="4" name="Content Placeholder 2"/>
          <p:cNvSpPr>
            <a:spLocks noGrp="1"/>
          </p:cNvSpPr>
          <p:nvPr>
            <p:ph idx="1"/>
          </p:nvPr>
        </p:nvSpPr>
        <p:spPr>
          <a:xfrm>
            <a:off x="144065" y="1677971"/>
            <a:ext cx="2799160" cy="2884601"/>
          </a:xfrm>
        </p:spPr>
        <p:txBody>
          <a:bodyPr/>
          <a:lstStyle/>
          <a:p>
            <a:pPr rtl="0"/>
            <a:r>
              <a:rPr lang="x-none" sz="1600"/>
              <a:t>Servidor y cliente de archivos </a:t>
            </a:r>
          </a:p>
          <a:p>
            <a:pPr rtl="0"/>
            <a:r>
              <a:rPr lang="x-none" sz="1600"/>
              <a:t>Servidor y cliente web</a:t>
            </a:r>
          </a:p>
          <a:p>
            <a:pPr rtl="0"/>
            <a:r>
              <a:rPr lang="x-none" sz="1600"/>
              <a:t>Servidor y cliente de correo electrónico</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317997" y="811884"/>
            <a:ext cx="4418617" cy="3867052"/>
          </a:xfrm>
          <a:prstGeom prst="rect">
            <a:avLst/>
          </a:prstGeom>
        </p:spPr>
      </p:pic>
    </p:spTree>
    <p:custDataLst>
      <p:tags r:id="rId1"/>
    </p:custDataLst>
    <p:extLst>
      <p:ext uri="{BB962C8B-B14F-4D97-AF65-F5344CB8AC3E}">
        <p14:creationId xmlns:p14="http://schemas.microsoft.com/office/powerpoint/2010/main" val="1394760424"/>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Verifique su comprensión y ¿Qué conoce hasta ahora? </a:t>
            </a:r>
          </a:p>
        </p:txBody>
      </p:sp>
      <p:sp>
        <p:nvSpPr>
          <p:cNvPr id="7171" name="Rectangle 34"/>
          <p:cNvSpPr>
            <a:spLocks noGrp="1" noChangeArrowheads="1"/>
          </p:cNvSpPr>
          <p:nvPr>
            <p:ph idx="1"/>
          </p:nvPr>
        </p:nvSpPr>
        <p:spPr>
          <a:xfrm>
            <a:off x="145356" y="1018505"/>
            <a:ext cx="8998643" cy="3607739"/>
          </a:xfrm>
        </p:spPr>
        <p:txBody>
          <a:bodyPr/>
          <a:lstStyle/>
          <a:p>
            <a:pPr rtl="0" eaLnBrk="1" hangingPunct="1">
              <a:spcBef>
                <a:spcPct val="30000"/>
              </a:spcBef>
            </a:pPr>
            <a:r>
              <a:rPr lang="x-none" sz="1400" dirty="0"/>
              <a:t>Las actividades de "Verifique su Comprensión" solían denominarse Actividades Interactivas. Simplemente tienen un nuevo nombre. Fueron diseñadas para permitir que los alumnos determinen rápidamente si comprenden el contenido y pueden continuar, o si necesitan repasar. </a:t>
            </a:r>
          </a:p>
          <a:p>
            <a:pPr rtl="0" eaLnBrk="1" hangingPunct="1">
              <a:spcBef>
                <a:spcPct val="30000"/>
              </a:spcBef>
            </a:pPr>
            <a:r>
              <a:rPr lang="x-none" sz="1400" dirty="0"/>
              <a:t>Las actividades de "Verifique su Comprensión" </a:t>
            </a:r>
            <a:r>
              <a:rPr lang="x-none" sz="1400" b="1" i="1" dirty="0"/>
              <a:t>no </a:t>
            </a:r>
            <a:r>
              <a:rPr lang="x-none" sz="1400" dirty="0"/>
              <a:t>afectan las calificaciones de los alumnos.</a:t>
            </a:r>
          </a:p>
          <a:p>
            <a:pPr rtl="0" eaLnBrk="1" hangingPunct="1">
              <a:spcBef>
                <a:spcPct val="30000"/>
              </a:spcBef>
            </a:pPr>
            <a:r>
              <a:rPr lang="x-none" sz="1400" dirty="0"/>
              <a:t>Las actividades denominadas "¿Qué conoce hasta ahora?" son un tipo de actividad en el que solicitamos al alumno que simplemente adivine. No pretende evaluar su conocimiento. Solo pretende introducir diferentes temas para que piensen en ellos antes de ser presentados en el curso. Los alumnos reciben contenido adicional en forma de comentarios para </a:t>
            </a:r>
            <a:r>
              <a:rPr lang="x-none" sz="1400" b="1" i="1" dirty="0"/>
              <a:t>cualquier</a:t>
            </a:r>
            <a:r>
              <a:rPr lang="x-none" sz="1400" dirty="0"/>
              <a:t> respuesta que seleccionen. </a:t>
            </a:r>
          </a:p>
          <a:p>
            <a:pPr rtl="0" eaLnBrk="1" hangingPunct="1">
              <a:spcBef>
                <a:spcPct val="30000"/>
              </a:spcBef>
            </a:pPr>
            <a:r>
              <a:rPr lang="x-none" sz="1400" dirty="0"/>
              <a:t>Las actividades de ¿Qué conoce hasta ahora? </a:t>
            </a:r>
            <a:r>
              <a:rPr lang="x-none" sz="1400" b="1" i="1" dirty="0"/>
              <a:t>no afectan directamente </a:t>
            </a:r>
            <a:r>
              <a:rPr lang="x-none" sz="1400" dirty="0"/>
              <a:t>las calificaciones de los alumnos; </a:t>
            </a:r>
            <a:r>
              <a:rPr lang="x-none" sz="1400" spc="-30" dirty="0"/>
              <a:t>no obstante, los comentarios pueden presentar contenido que aparece posteriormente en pruebas y exámenes, por lo que es importante que los alumnos completen las actividades de ¿Qué conoce hasta ahora? </a:t>
            </a:r>
          </a:p>
          <a:p>
            <a:pPr rtl="0">
              <a:spcBef>
                <a:spcPct val="30000"/>
              </a:spcBef>
            </a:pPr>
            <a:r>
              <a:rPr lang="x-none" sz="1400" dirty="0"/>
              <a:t>No hay diapositivas separadas para estas actividades en el PPT. Se enumeran en el área de notas de la diapositiva que aparece antes de estas actividades</a:t>
            </a:r>
            <a:r>
              <a:rPr lang="x-none" sz="1400" dirty="0" smtClean="0"/>
              <a:t>.</a:t>
            </a:r>
            <a:endParaRPr lang="en-US" sz="1400" dirty="0"/>
          </a:p>
        </p:txBody>
      </p:sp>
    </p:spTree>
    <p:custDataLst>
      <p:tags r:id="rId1"/>
    </p:custDataLst>
    <p:extLst>
      <p:ext uri="{BB962C8B-B14F-4D97-AF65-F5344CB8AC3E}">
        <p14:creationId xmlns:p14="http://schemas.microsoft.com/office/powerpoint/2010/main" val="1533357529"/>
      </p:ext>
    </p:extLst>
  </p:cSld>
  <p:clrMapOvr>
    <a:masterClrMapping/>
  </p:clrMapOvr>
  <p:transition spd="slow">
    <p:wipe/>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Servicios de red</a:t>
            </a:r>
            <a:r>
              <a:rPr lang="en-US" altLang="en-US" sz="1600" dirty="0"/>
              <a:t/>
            </a:r>
            <a:br>
              <a:rPr lang="en-US" altLang="en-US" sz="1600" dirty="0"/>
            </a:br>
            <a:r>
              <a:rPr lang="x-none"/>
              <a:t>Servidor DHCP</a:t>
            </a:r>
            <a:r>
              <a:rPr lang="en-US" altLang="en-US" dirty="0"/>
              <a:t/>
            </a:r>
            <a:br>
              <a:rPr lang="en-US" altLang="en-US" dirty="0"/>
            </a:br>
            <a:endParaRPr lang="en-US" altLang="en-US" dirty="0"/>
          </a:p>
        </p:txBody>
      </p:sp>
      <p:sp>
        <p:nvSpPr>
          <p:cNvPr id="4" name="Content Placeholder 2"/>
          <p:cNvSpPr>
            <a:spLocks noGrp="1"/>
          </p:cNvSpPr>
          <p:nvPr>
            <p:ph idx="1"/>
          </p:nvPr>
        </p:nvSpPr>
        <p:spPr>
          <a:xfrm>
            <a:off x="106357" y="923828"/>
            <a:ext cx="7689609" cy="381098"/>
          </a:xfrm>
        </p:spPr>
        <p:txBody>
          <a:bodyPr/>
          <a:lstStyle/>
          <a:p>
            <a:pPr rtl="0"/>
            <a:r>
              <a:rPr lang="x-none" sz="1600"/>
              <a:t>Un servidor DCHP proporciona información de asignación de direcciones IP.</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1687" y="1430625"/>
            <a:ext cx="4717716" cy="3279240"/>
          </a:xfrm>
          <a:prstGeom prst="rect">
            <a:avLst/>
          </a:prstGeom>
        </p:spPr>
      </p:pic>
    </p:spTree>
    <p:custDataLst>
      <p:tags r:id="rId1"/>
    </p:custDataLst>
    <p:extLst>
      <p:ext uri="{BB962C8B-B14F-4D97-AF65-F5344CB8AC3E}">
        <p14:creationId xmlns:p14="http://schemas.microsoft.com/office/powerpoint/2010/main" val="3780994499"/>
      </p:ext>
    </p:extLst>
  </p:cSld>
  <p:clrMapOvr>
    <a:masterClrMapping/>
  </p:clrMapOvr>
  <p:transition spd="slow">
    <p:wipe/>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Servicios de red</a:t>
            </a:r>
            <a:r>
              <a:rPr lang="en-US" altLang="en-US" sz="1600" dirty="0"/>
              <a:t/>
            </a:r>
            <a:br>
              <a:rPr lang="en-US" altLang="en-US" sz="1600" dirty="0"/>
            </a:br>
            <a:r>
              <a:rPr lang="x-none"/>
              <a:t>Servidor DNS</a:t>
            </a:r>
            <a:r>
              <a:rPr lang="en-US" altLang="en-US" dirty="0"/>
              <a:t/>
            </a:r>
            <a:br>
              <a:rPr lang="en-US" altLang="en-US" dirty="0"/>
            </a:br>
            <a:endParaRPr lang="en-US" altLang="en-US" dirty="0"/>
          </a:p>
        </p:txBody>
      </p:sp>
      <p:sp>
        <p:nvSpPr>
          <p:cNvPr id="4" name="Content Placeholder 2"/>
          <p:cNvSpPr>
            <a:spLocks noGrp="1"/>
          </p:cNvSpPr>
          <p:nvPr>
            <p:ph idx="1"/>
          </p:nvPr>
        </p:nvSpPr>
        <p:spPr>
          <a:xfrm>
            <a:off x="106357" y="923827"/>
            <a:ext cx="8797613" cy="523973"/>
          </a:xfrm>
        </p:spPr>
        <p:txBody>
          <a:bodyPr/>
          <a:lstStyle/>
          <a:p>
            <a:pPr rtl="0"/>
            <a:r>
              <a:rPr lang="x-none" sz="1600" dirty="0"/>
              <a:t>Un servidor DNS traduce los nombres de dominio tales como cisco.com a una dirección IP</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15678" y="1534596"/>
            <a:ext cx="5247244" cy="2862686"/>
          </a:xfrm>
          <a:prstGeom prst="rect">
            <a:avLst/>
          </a:prstGeom>
        </p:spPr>
      </p:pic>
    </p:spTree>
    <p:custDataLst>
      <p:tags r:id="rId1"/>
    </p:custDataLst>
    <p:extLst>
      <p:ext uri="{BB962C8B-B14F-4D97-AF65-F5344CB8AC3E}">
        <p14:creationId xmlns:p14="http://schemas.microsoft.com/office/powerpoint/2010/main" val="2424537688"/>
      </p:ext>
    </p:extLst>
  </p:cSld>
  <p:clrMapOvr>
    <a:masterClrMapping/>
  </p:clrMapOvr>
  <p:transition spd="slow">
    <p:wipe/>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Servicios de red</a:t>
            </a:r>
            <a:r>
              <a:rPr lang="en-US" altLang="en-US" sz="1600" dirty="0"/>
              <a:t/>
            </a:r>
            <a:br>
              <a:rPr lang="en-US" altLang="en-US" sz="1600" dirty="0"/>
            </a:br>
            <a:r>
              <a:rPr lang="x-none"/>
              <a:t>Servidor de impresión</a:t>
            </a:r>
            <a:r>
              <a:rPr lang="en-US" altLang="en-US" dirty="0"/>
              <a:t/>
            </a:r>
            <a:br>
              <a:rPr lang="en-US" altLang="en-US" dirty="0"/>
            </a:br>
            <a:endParaRPr lang="en-US" altLang="en-US" dirty="0"/>
          </a:p>
        </p:txBody>
      </p:sp>
      <p:sp>
        <p:nvSpPr>
          <p:cNvPr id="4" name="Content Placeholder 2"/>
          <p:cNvSpPr>
            <a:spLocks noGrp="1"/>
          </p:cNvSpPr>
          <p:nvPr>
            <p:ph idx="1"/>
          </p:nvPr>
        </p:nvSpPr>
        <p:spPr>
          <a:xfrm>
            <a:off x="106357" y="923827"/>
            <a:ext cx="7689609" cy="2884601"/>
          </a:xfrm>
        </p:spPr>
        <p:txBody>
          <a:bodyPr/>
          <a:lstStyle/>
          <a:p>
            <a:pPr rtl="0"/>
            <a:r>
              <a:rPr lang="x-none" sz="1600"/>
              <a:t>Un servidor de impresión </a:t>
            </a:r>
          </a:p>
          <a:p>
            <a:pPr lvl="1" rtl="0"/>
            <a:r>
              <a:rPr lang="x-none"/>
              <a:t>Puede controlar varias impresoras</a:t>
            </a:r>
          </a:p>
          <a:p>
            <a:pPr lvl="1" rtl="0"/>
            <a:r>
              <a:rPr lang="x-none"/>
              <a:t>Proporciona acceso de cliente a los recursos de impresión</a:t>
            </a:r>
          </a:p>
          <a:p>
            <a:pPr lvl="1" rtl="0"/>
            <a:r>
              <a:rPr lang="x-none"/>
              <a:t>Permite la administración centralizada de trabajos de impresión</a:t>
            </a:r>
          </a:p>
          <a:p>
            <a:pPr lvl="1" rtl="0"/>
            <a:r>
              <a:rPr lang="x-none"/>
              <a:t>Proporciona comentarios a los clientes de la red</a:t>
            </a:r>
          </a:p>
        </p:txBody>
      </p:sp>
    </p:spTree>
    <p:custDataLst>
      <p:tags r:id="rId1"/>
    </p:custDataLst>
    <p:extLst>
      <p:ext uri="{BB962C8B-B14F-4D97-AF65-F5344CB8AC3E}">
        <p14:creationId xmlns:p14="http://schemas.microsoft.com/office/powerpoint/2010/main" val="3889889608"/>
      </p:ext>
    </p:extLst>
  </p:cSld>
  <p:clrMapOvr>
    <a:masterClrMapping/>
  </p:clrMapOvr>
  <p:transition spd="slow">
    <p:wipe/>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Servicios de red</a:t>
            </a:r>
            <a:r>
              <a:rPr lang="en-US" altLang="en-US" sz="1600" dirty="0"/>
              <a:t/>
            </a:r>
            <a:br>
              <a:rPr lang="en-US" altLang="en-US" sz="1600" dirty="0"/>
            </a:br>
            <a:r>
              <a:rPr lang="x-none"/>
              <a:t>Servidor de archivos</a:t>
            </a:r>
            <a:r>
              <a:rPr lang="en-US" altLang="en-US" dirty="0"/>
              <a:t/>
            </a:r>
            <a:br>
              <a:rPr lang="en-US" altLang="en-US" dirty="0"/>
            </a:br>
            <a:endParaRPr lang="en-US" altLang="en-US" dirty="0"/>
          </a:p>
        </p:txBody>
      </p:sp>
      <p:sp>
        <p:nvSpPr>
          <p:cNvPr id="4" name="Content Placeholder 2"/>
          <p:cNvSpPr>
            <a:spLocks noGrp="1"/>
          </p:cNvSpPr>
          <p:nvPr>
            <p:ph idx="1"/>
          </p:nvPr>
        </p:nvSpPr>
        <p:spPr>
          <a:xfrm>
            <a:off x="4846320" y="1206631"/>
            <a:ext cx="4297680" cy="2884601"/>
          </a:xfrm>
        </p:spPr>
        <p:txBody>
          <a:bodyPr/>
          <a:lstStyle/>
          <a:p>
            <a:pPr rtl="0"/>
            <a:r>
              <a:rPr lang="x-none" sz="1600" dirty="0"/>
              <a:t>Un servidor de archivos permite que los clientes tengan acceso a los archivos mediante un protocolo específico.</a:t>
            </a:r>
          </a:p>
          <a:p>
            <a:pPr lvl="1" rtl="0"/>
            <a:r>
              <a:rPr lang="x-none" dirty="0"/>
              <a:t>Protocolo de transferencia de archivos (FTP, File Transfer Protocol)</a:t>
            </a:r>
          </a:p>
          <a:p>
            <a:pPr lvl="1" rtl="0"/>
            <a:r>
              <a:rPr lang="x-none" dirty="0"/>
              <a:t>Protocolo seguro de transferencia de archivos (FTPS, File Transfer Protocol Secure)</a:t>
            </a:r>
          </a:p>
          <a:p>
            <a:pPr lvl="1" rtl="0"/>
            <a:r>
              <a:rPr lang="x-none" dirty="0"/>
              <a:t>Protocolo de shell seguro de transferencia de archivos (SFTP, Secure Shell File Transfer Protocol)</a:t>
            </a:r>
          </a:p>
          <a:p>
            <a:pPr lvl="1" rtl="0"/>
            <a:r>
              <a:rPr lang="x-none" dirty="0"/>
              <a:t>SCP (copia segura)</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1736" y="1227686"/>
            <a:ext cx="4249206" cy="2461189"/>
          </a:xfrm>
          <a:prstGeom prst="rect">
            <a:avLst/>
          </a:prstGeom>
        </p:spPr>
      </p:pic>
    </p:spTree>
    <p:custDataLst>
      <p:tags r:id="rId1"/>
    </p:custDataLst>
    <p:extLst>
      <p:ext uri="{BB962C8B-B14F-4D97-AF65-F5344CB8AC3E}">
        <p14:creationId xmlns:p14="http://schemas.microsoft.com/office/powerpoint/2010/main" val="1726053108"/>
      </p:ext>
    </p:extLst>
  </p:cSld>
  <p:clrMapOvr>
    <a:masterClrMapping/>
  </p:clrMapOvr>
  <p:transition spd="slow">
    <p:wipe/>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Servicios de red</a:t>
            </a:r>
            <a:r>
              <a:rPr lang="en-US" altLang="en-US" sz="1600" dirty="0"/>
              <a:t/>
            </a:r>
            <a:br>
              <a:rPr lang="en-US" altLang="en-US" sz="1600" dirty="0"/>
            </a:br>
            <a:r>
              <a:rPr lang="x-none"/>
              <a:t>Servidor web</a:t>
            </a:r>
            <a:r>
              <a:rPr lang="en-US" altLang="en-US" dirty="0"/>
              <a:t/>
            </a:r>
            <a:br>
              <a:rPr lang="en-US" altLang="en-US" dirty="0"/>
            </a:br>
            <a:endParaRPr lang="en-US" altLang="en-US" dirty="0"/>
          </a:p>
        </p:txBody>
      </p:sp>
      <p:sp>
        <p:nvSpPr>
          <p:cNvPr id="4" name="Content Placeholder 2"/>
          <p:cNvSpPr>
            <a:spLocks noGrp="1"/>
          </p:cNvSpPr>
          <p:nvPr>
            <p:ph idx="1"/>
          </p:nvPr>
        </p:nvSpPr>
        <p:spPr>
          <a:xfrm>
            <a:off x="200626" y="1084082"/>
            <a:ext cx="3466499" cy="2884601"/>
          </a:xfrm>
        </p:spPr>
        <p:txBody>
          <a:bodyPr/>
          <a:lstStyle/>
          <a:p>
            <a:pPr rtl="0"/>
            <a:r>
              <a:rPr lang="x-none" sz="1600" dirty="0"/>
              <a:t>Un servidor web proporciona recursos web mediante estos protocolos</a:t>
            </a:r>
          </a:p>
          <a:p>
            <a:pPr lvl="1" rtl="0"/>
            <a:r>
              <a:rPr lang="x-none" dirty="0"/>
              <a:t>Protocolo de transferencia de hipertexto (HTTP)</a:t>
            </a:r>
          </a:p>
          <a:p>
            <a:pPr lvl="2" rtl="0"/>
            <a:r>
              <a:rPr lang="x-none" dirty="0"/>
              <a:t>TCP puerto 80</a:t>
            </a:r>
          </a:p>
          <a:p>
            <a:pPr lvl="1" rtl="0"/>
            <a:r>
              <a:rPr lang="x-none" dirty="0"/>
              <a:t>HTTP seguro (HTTPS)</a:t>
            </a:r>
          </a:p>
          <a:p>
            <a:pPr lvl="2" rtl="0"/>
            <a:r>
              <a:rPr lang="x-none" dirty="0"/>
              <a:t>Capa de sockets seguros (SSL, Secure Sockets Layer)</a:t>
            </a:r>
          </a:p>
          <a:p>
            <a:pPr lvl="2" rtl="0"/>
            <a:r>
              <a:rPr lang="x-none" dirty="0"/>
              <a:t>Seguridad de capa de transporte (TLS, Transport Layer Security)</a:t>
            </a:r>
          </a:p>
          <a:p>
            <a:pPr lvl="2" rtl="0"/>
            <a:r>
              <a:rPr lang="x-none" dirty="0"/>
              <a:t>Puerto TCP 443</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55319" y="876693"/>
            <a:ext cx="5053143" cy="3524103"/>
          </a:xfrm>
          <a:prstGeom prst="rect">
            <a:avLst/>
          </a:prstGeom>
        </p:spPr>
      </p:pic>
    </p:spTree>
    <p:custDataLst>
      <p:tags r:id="rId1"/>
    </p:custDataLst>
    <p:extLst>
      <p:ext uri="{BB962C8B-B14F-4D97-AF65-F5344CB8AC3E}">
        <p14:creationId xmlns:p14="http://schemas.microsoft.com/office/powerpoint/2010/main" val="1599079432"/>
      </p:ext>
    </p:extLst>
  </p:cSld>
  <p:clrMapOvr>
    <a:masterClrMapping/>
  </p:clrMapOvr>
  <p:transition spd="slow">
    <p:wipe/>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Network Services</a:t>
            </a:r>
            <a:r>
              <a:rPr lang="en-US" altLang="en-US" sz="1600" dirty="0"/>
              <a:t/>
            </a:r>
            <a:br>
              <a:rPr lang="en-US" altLang="en-US" sz="1600" dirty="0"/>
            </a:br>
            <a:r>
              <a:rPr lang="x-none"/>
              <a:t>Mail Server</a:t>
            </a:r>
            <a:r>
              <a:rPr lang="en-US" altLang="en-US" dirty="0"/>
              <a:t/>
            </a:r>
            <a:br>
              <a:rPr lang="en-US" altLang="en-US" dirty="0"/>
            </a:br>
            <a:endParaRPr lang="en-US" altLang="en-US" dirty="0"/>
          </a:p>
        </p:txBody>
      </p:sp>
      <p:sp>
        <p:nvSpPr>
          <p:cNvPr id="4" name="Content Placeholder 2"/>
          <p:cNvSpPr>
            <a:spLocks noGrp="1"/>
          </p:cNvSpPr>
          <p:nvPr>
            <p:ph idx="1"/>
          </p:nvPr>
        </p:nvSpPr>
        <p:spPr>
          <a:xfrm>
            <a:off x="200626" y="1084082"/>
            <a:ext cx="3626655" cy="2884601"/>
          </a:xfrm>
        </p:spPr>
        <p:txBody>
          <a:bodyPr/>
          <a:lstStyle/>
          <a:p>
            <a:pPr rtl="0"/>
            <a:r>
              <a:rPr lang="x-none" sz="1600" dirty="0"/>
              <a:t>Los mensajes de correo electrónico se guardan en bases de datos en servidores de correo.</a:t>
            </a:r>
          </a:p>
          <a:p>
            <a:pPr lvl="1" rtl="0"/>
            <a:r>
              <a:rPr lang="x-none" dirty="0"/>
              <a:t>El cliente se comunica con el servidor para llegar a un cliente diferente.</a:t>
            </a:r>
          </a:p>
          <a:p>
            <a:pPr lvl="1" rtl="0"/>
            <a:r>
              <a:rPr lang="x-none" dirty="0"/>
              <a:t>Protocolo utilizado para enviar correo electrónico</a:t>
            </a:r>
          </a:p>
          <a:p>
            <a:pPr lvl="2" rtl="0"/>
            <a:r>
              <a:rPr lang="x-none" dirty="0"/>
              <a:t>Protocolo simple de transferencia de correo (SMTP)</a:t>
            </a:r>
          </a:p>
          <a:p>
            <a:pPr lvl="1" rtl="0"/>
            <a:r>
              <a:rPr lang="x-none" dirty="0"/>
              <a:t>Protocolos utilizados para recuperar correo electrónico</a:t>
            </a:r>
          </a:p>
          <a:p>
            <a:pPr lvl="2" rtl="0"/>
            <a:r>
              <a:rPr lang="x-none" dirty="0"/>
              <a:t>Protocolo de oficina de correos (POP)</a:t>
            </a:r>
          </a:p>
          <a:p>
            <a:pPr lvl="2" rtl="0"/>
            <a:r>
              <a:rPr lang="x-none" dirty="0"/>
              <a:t>Protocolo de acceso a mensajes de Internet (IMAP)</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828700" y="871857"/>
            <a:ext cx="4974516" cy="3887402"/>
          </a:xfrm>
          <a:prstGeom prst="rect">
            <a:avLst/>
          </a:prstGeom>
        </p:spPr>
      </p:pic>
    </p:spTree>
    <p:custDataLst>
      <p:tags r:id="rId1"/>
    </p:custDataLst>
    <p:extLst>
      <p:ext uri="{BB962C8B-B14F-4D97-AF65-F5344CB8AC3E}">
        <p14:creationId xmlns:p14="http://schemas.microsoft.com/office/powerpoint/2010/main" val="1126826233"/>
      </p:ext>
    </p:extLst>
  </p:cSld>
  <p:clrMapOvr>
    <a:masterClrMapping/>
  </p:clrMapOvr>
  <p:transition spd="slow">
    <p:wipe/>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a:t>Servicios de red</a:t>
            </a:r>
            <a:r>
              <a:rPr lang="en-US" altLang="en-US" dirty="0"/>
              <a:t/>
            </a:r>
            <a:br>
              <a:rPr lang="en-US" altLang="en-US" dirty="0"/>
            </a:br>
            <a:r>
              <a:rPr lang="x-none" sz="1600"/>
              <a:t>Servidor proxy</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257186" y="895546"/>
            <a:ext cx="8886813" cy="695129"/>
          </a:xfrm>
        </p:spPr>
        <p:txBody>
          <a:bodyPr/>
          <a:lstStyle/>
          <a:p>
            <a:pPr rtl="0"/>
            <a:r>
              <a:rPr lang="x-none" sz="1600" dirty="0"/>
              <a:t>Los servidores proxy actúan en nombre de un cliente, por lo que ocultan el host interno real</a:t>
            </a:r>
          </a:p>
          <a:p>
            <a:pPr rtl="0"/>
            <a:r>
              <a:rPr lang="x-none" sz="1600" dirty="0"/>
              <a:t>Se usan para almacenar en caché páginas web de acceso frecuente</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2668" y="1708361"/>
            <a:ext cx="5929501" cy="2995221"/>
          </a:xfrm>
          <a:prstGeom prst="rect">
            <a:avLst/>
          </a:prstGeom>
        </p:spPr>
      </p:pic>
    </p:spTree>
    <p:custDataLst>
      <p:tags r:id="rId1"/>
    </p:custDataLst>
    <p:extLst>
      <p:ext uri="{BB962C8B-B14F-4D97-AF65-F5344CB8AC3E}">
        <p14:creationId xmlns:p14="http://schemas.microsoft.com/office/powerpoint/2010/main" val="3765352766"/>
      </p:ext>
    </p:extLst>
  </p:cSld>
  <p:clrMapOvr>
    <a:masterClrMapping/>
  </p:clrMapOvr>
  <p:transition spd="slow">
    <p:wipe/>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Servicios de red</a:t>
            </a:r>
            <a:r>
              <a:rPr lang="en-US" altLang="en-US" sz="1600" dirty="0"/>
              <a:t/>
            </a:r>
            <a:br>
              <a:rPr lang="en-US" altLang="en-US" sz="1600" dirty="0"/>
            </a:br>
            <a:r>
              <a:rPr lang="x-none"/>
              <a:t>Servidor de autenticación</a:t>
            </a:r>
            <a:r>
              <a:rPr lang="en-US" altLang="en-US" dirty="0"/>
              <a:t/>
            </a:r>
            <a:br>
              <a:rPr lang="en-US" altLang="en-US" dirty="0"/>
            </a:br>
            <a:endParaRPr lang="en-US" altLang="en-US" dirty="0"/>
          </a:p>
        </p:txBody>
      </p:sp>
      <p:sp>
        <p:nvSpPr>
          <p:cNvPr id="4" name="Content Placeholder 2"/>
          <p:cNvSpPr>
            <a:spLocks noGrp="1"/>
          </p:cNvSpPr>
          <p:nvPr>
            <p:ph idx="1"/>
          </p:nvPr>
        </p:nvSpPr>
        <p:spPr>
          <a:xfrm>
            <a:off x="257187" y="895547"/>
            <a:ext cx="8283498" cy="757552"/>
          </a:xfrm>
        </p:spPr>
        <p:txBody>
          <a:bodyPr/>
          <a:lstStyle/>
          <a:p>
            <a:pPr rtl="0"/>
            <a:r>
              <a:rPr lang="x-none" sz="1600"/>
              <a:t>Autenticación, autorización y auditoría (AAA): permite el acceso a un dispositivo de red o a una red específica.</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62679" y="1688048"/>
            <a:ext cx="5148061" cy="2788407"/>
          </a:xfrm>
          <a:prstGeom prst="rect">
            <a:avLst/>
          </a:prstGeom>
        </p:spPr>
      </p:pic>
    </p:spTree>
    <p:custDataLst>
      <p:tags r:id="rId1"/>
    </p:custDataLst>
    <p:extLst>
      <p:ext uri="{BB962C8B-B14F-4D97-AF65-F5344CB8AC3E}">
        <p14:creationId xmlns:p14="http://schemas.microsoft.com/office/powerpoint/2010/main" val="1354453100"/>
      </p:ext>
    </p:extLst>
  </p:cSld>
  <p:clrMapOvr>
    <a:masterClrMapping/>
  </p:clrMapOvr>
  <p:transition spd="slow">
    <p:wipe/>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dirty="0"/>
              <a:t>Servicios de red</a:t>
            </a:r>
            <a:r>
              <a:rPr lang="en-US" altLang="en-US" sz="1600" dirty="0"/>
              <a:t/>
            </a:r>
            <a:br>
              <a:rPr lang="en-US" altLang="en-US" sz="1600" dirty="0"/>
            </a:br>
            <a:r>
              <a:rPr lang="x-none" dirty="0"/>
              <a:t>Servidor de syslog</a:t>
            </a:r>
            <a:r>
              <a:rPr lang="en-US" altLang="en-US" dirty="0"/>
              <a:t/>
            </a:r>
            <a:br>
              <a:rPr lang="en-US" altLang="en-US" dirty="0"/>
            </a:br>
            <a:endParaRPr lang="en-US" altLang="en-US" dirty="0"/>
          </a:p>
        </p:txBody>
      </p:sp>
      <p:sp>
        <p:nvSpPr>
          <p:cNvPr id="4" name="Content Placeholder 2"/>
          <p:cNvSpPr>
            <a:spLocks noGrp="1"/>
          </p:cNvSpPr>
          <p:nvPr>
            <p:ph idx="1"/>
          </p:nvPr>
        </p:nvSpPr>
        <p:spPr>
          <a:xfrm>
            <a:off x="257187" y="895547"/>
            <a:ext cx="8283498" cy="380804"/>
          </a:xfrm>
        </p:spPr>
        <p:txBody>
          <a:bodyPr/>
          <a:lstStyle/>
          <a:p>
            <a:pPr rtl="0"/>
            <a:r>
              <a:rPr lang="x-none" sz="1600"/>
              <a:t>Syslog almacena los mensajes de red que envían los dispositivos de red.</a:t>
            </a:r>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21724" y="1547053"/>
            <a:ext cx="3569484" cy="2719753"/>
          </a:xfrm>
          <a:prstGeom prst="rect">
            <a:avLst/>
          </a:prstGeom>
        </p:spPr>
      </p:pic>
    </p:spTree>
    <p:custDataLst>
      <p:tags r:id="rId1"/>
    </p:custDataLst>
    <p:extLst>
      <p:ext uri="{BB962C8B-B14F-4D97-AF65-F5344CB8AC3E}">
        <p14:creationId xmlns:p14="http://schemas.microsoft.com/office/powerpoint/2010/main" val="993643137"/>
      </p:ext>
    </p:extLst>
  </p:cSld>
  <p:clrMapOvr>
    <a:masterClrMapping/>
  </p:clrMapOvr>
  <p:transition spd="slow">
    <p:wipe/>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sz="4000">
                <a:solidFill>
                  <a:schemeClr val="accent5">
                    <a:lumMod val="40000"/>
                    <a:lumOff val="60000"/>
                  </a:schemeClr>
                </a:solidFill>
              </a:rPr>
              <a:t>5.3 Dispositivos de red básicos</a:t>
            </a:r>
          </a:p>
        </p:txBody>
      </p:sp>
    </p:spTree>
    <p:custDataLst>
      <p:tags r:id="rId1"/>
    </p:custDataLst>
    <p:extLst>
      <p:ext uri="{BB962C8B-B14F-4D97-AF65-F5344CB8AC3E}">
        <p14:creationId xmlns:p14="http://schemas.microsoft.com/office/powerpoint/2010/main" val="1437052390"/>
      </p:ext>
    </p:extLst>
  </p:cSld>
  <p:clrMapOvr>
    <a:masterClrMapping/>
  </p:clrMapOvr>
  <p:transition spd="slow">
    <p:wip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5: Actividades</a:t>
            </a:r>
          </a:p>
        </p:txBody>
      </p:sp>
      <p:sp>
        <p:nvSpPr>
          <p:cNvPr id="6147" name="Rectangle 34"/>
          <p:cNvSpPr>
            <a:spLocks noGrp="1" noChangeArrowheads="1"/>
          </p:cNvSpPr>
          <p:nvPr>
            <p:ph idx="1"/>
          </p:nvPr>
        </p:nvSpPr>
        <p:spPr>
          <a:xfrm>
            <a:off x="144065" y="760199"/>
            <a:ext cx="8853286" cy="32313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1564753140"/>
              </p:ext>
            </p:extLst>
          </p:nvPr>
        </p:nvGraphicFramePr>
        <p:xfrm>
          <a:off x="457291" y="1122081"/>
          <a:ext cx="8229418" cy="3797895"/>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dirty="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5.1.1.3</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Tipos de redes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5.1.2.7</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Tipo de conexión a Internet</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5.2.1.1</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Explicación en video</a:t>
                      </a:r>
                    </a:p>
                  </a:txBody>
                  <a:tcPr marL="68580" marR="68580" marT="34290" marB="34290" anchor="ctr"/>
                </a:tc>
                <a:tc>
                  <a:txBody>
                    <a:bodyPr/>
                    <a:lstStyle/>
                    <a:p>
                      <a:pPr rtl="0"/>
                      <a:r>
                        <a:rPr lang="x-none" sz="1100"/>
                        <a:t>Protocolos de capa de transporte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31953418"/>
                  </a:ext>
                </a:extLst>
              </a:tr>
              <a:tr h="292629">
                <a:tc>
                  <a:txBody>
                    <a:bodyPr/>
                    <a:lstStyle/>
                    <a:p>
                      <a:pPr algn="ctr" rtl="0"/>
                      <a:r>
                        <a:rPr lang="x-none" sz="1100"/>
                        <a:t>5.2.1.2</a:t>
                      </a:r>
                    </a:p>
                  </a:txBody>
                  <a:tcPr marL="68580" marR="68580" marT="34290" marB="34290" anchor="ctr"/>
                </a:tc>
                <a:tc>
                  <a:txBody>
                    <a:bodyPr/>
                    <a:lstStyle/>
                    <a:p>
                      <a:pPr rtl="0"/>
                      <a:r>
                        <a:rPr lang="x-none" sz="1100"/>
                        <a:t>Actividad interactiva</a:t>
                      </a:r>
                    </a:p>
                  </a:txBody>
                  <a:tcPr marL="68580" marR="68580" marT="34290" marB="34290" anchor="ctr"/>
                </a:tc>
                <a:tc>
                  <a:txBody>
                    <a:bodyPr/>
                    <a:lstStyle/>
                    <a:p>
                      <a:pPr rtl="0"/>
                      <a:r>
                        <a:rPr lang="x-none" sz="1100"/>
                        <a:t>Protocolos de capa de transporte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276622034"/>
                  </a:ext>
                </a:extLst>
              </a:tr>
              <a:tr h="292629">
                <a:tc>
                  <a:txBody>
                    <a:bodyPr/>
                    <a:lstStyle/>
                    <a:p>
                      <a:pPr algn="ctr" rtl="0"/>
                      <a:r>
                        <a:rPr lang="x-none" sz="1100"/>
                        <a:t>5.2.1.6</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Protocolos de capa de transporte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35557263"/>
                  </a:ext>
                </a:extLst>
              </a:tr>
              <a:tr h="292629">
                <a:tc>
                  <a:txBody>
                    <a:bodyPr/>
                    <a:lstStyle/>
                    <a:p>
                      <a:pPr algn="ctr" rtl="0"/>
                      <a:r>
                        <a:rPr lang="x-none" sz="1100"/>
                        <a:t>5.2.2.1</a:t>
                      </a:r>
                    </a:p>
                  </a:txBody>
                  <a:tcPr marL="68580" marR="68580" marT="34290" marB="34290" anchor="ctr"/>
                </a:tc>
                <a:tc>
                  <a:txBody>
                    <a:bodyPr/>
                    <a:lstStyle/>
                    <a:p>
                      <a:pPr rtl="0"/>
                      <a:r>
                        <a:rPr lang="x-none" sz="1100" dirty="0"/>
                        <a:t>Explicación en video</a:t>
                      </a:r>
                    </a:p>
                  </a:txBody>
                  <a:tcPr marL="68580" marR="68580" marT="34290" marB="34290" anchor="ctr"/>
                </a:tc>
                <a:tc>
                  <a:txBody>
                    <a:bodyPr/>
                    <a:lstStyle/>
                    <a:p>
                      <a:pPr rtl="0"/>
                      <a:r>
                        <a:rPr lang="x-none" sz="1100"/>
                        <a:t>Números de puerto de la aplicación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453984857"/>
                  </a:ext>
                </a:extLst>
              </a:tr>
              <a:tr h="292629">
                <a:tc>
                  <a:txBody>
                    <a:bodyPr/>
                    <a:lstStyle/>
                    <a:p>
                      <a:pPr algn="ctr" rtl="0"/>
                      <a:r>
                        <a:rPr lang="x-none" sz="1100"/>
                        <a:t>5.2.2.3</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Números de puerto de la aplicación</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5.2.3.5</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Protocolos inalámbricos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5.2.4.1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Explicación en video</a:t>
                      </a:r>
                    </a:p>
                  </a:txBody>
                  <a:tcPr marL="68580" marR="68580" marT="34290" marB="34290" anchor="ctr"/>
                </a:tc>
                <a:tc>
                  <a:txBody>
                    <a:bodyPr/>
                    <a:lstStyle/>
                    <a:p>
                      <a:pPr rtl="0"/>
                      <a:r>
                        <a:rPr lang="x-none" sz="1100"/>
                        <a:t>Servicios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5.2.4.12</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Servicios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r h="292629">
                <a:tc>
                  <a:txBody>
                    <a:bodyPr/>
                    <a:lstStyle/>
                    <a:p>
                      <a:pPr algn="ctr" rtl="0"/>
                      <a:r>
                        <a:rPr lang="x-none" sz="1100"/>
                        <a:t>5.3.1.1</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Explicación en video</a:t>
                      </a:r>
                    </a:p>
                  </a:txBody>
                  <a:tcPr marL="68580" marR="68580" marT="34290" marB="34290" anchor="ctr"/>
                </a:tc>
                <a:tc>
                  <a:txBody>
                    <a:bodyPr/>
                    <a:lstStyle/>
                    <a:p>
                      <a:pPr rtl="0"/>
                      <a:r>
                        <a:rPr lang="x-none" sz="1100"/>
                        <a:t>Dispositivos de red básicos</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7"/>
                  </a:ext>
                </a:extLst>
              </a:tr>
              <a:tr h="292629">
                <a:tc>
                  <a:txBody>
                    <a:bodyPr/>
                    <a:lstStyle/>
                    <a:p>
                      <a:pPr algn="ctr" rtl="0"/>
                      <a:r>
                        <a:rPr lang="x-none" sz="1100"/>
                        <a:t>5.3.1.7</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Dispositivos de red básicos</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8"/>
                  </a:ext>
                </a:extLst>
              </a:tr>
            </a:tbl>
          </a:graphicData>
        </a:graphic>
      </p:graphicFrame>
    </p:spTree>
    <p:custDataLst>
      <p:tags r:id="rId1"/>
    </p:custDataLst>
    <p:extLst>
      <p:ext uri="{BB962C8B-B14F-4D97-AF65-F5344CB8AC3E}">
        <p14:creationId xmlns:p14="http://schemas.microsoft.com/office/powerpoint/2010/main" val="2145273728"/>
      </p:ext>
    </p:extLst>
  </p:cSld>
  <p:clrMapOvr>
    <a:masterClrMapping/>
  </p:clrMapOvr>
  <p:transition spd="slow">
    <p:wipe/>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x-none" sz="1600"/>
              <a:t>Dispositivos de red básicos</a:t>
            </a:r>
            <a:r>
              <a:rPr lang="en-US" altLang="en-US" dirty="0"/>
              <a:t/>
            </a:r>
            <a:br>
              <a:rPr lang="en-US" altLang="en-US" dirty="0"/>
            </a:br>
            <a:r>
              <a:rPr lang="x-none"/>
              <a:t>Explicación en video: dispositivos de red básicos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9625" y="1386197"/>
            <a:ext cx="7524750" cy="2371104"/>
          </a:xfrm>
          <a:prstGeom prst="rect">
            <a:avLst/>
          </a:prstGeom>
        </p:spPr>
      </p:pic>
    </p:spTree>
    <p:custDataLst>
      <p:tags r:id="rId1"/>
    </p:custDataLst>
    <p:extLst>
      <p:ext uri="{BB962C8B-B14F-4D97-AF65-F5344CB8AC3E}">
        <p14:creationId xmlns:p14="http://schemas.microsoft.com/office/powerpoint/2010/main" val="345657200"/>
      </p:ext>
    </p:extLst>
  </p:cSld>
  <p:clrMapOvr>
    <a:masterClrMapping/>
  </p:clrMapOvr>
  <p:transition spd="slow">
    <p:wipe/>
  </p:transition>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 y="2648"/>
            <a:ext cx="9144000" cy="757551"/>
          </a:xfrm>
        </p:spPr>
        <p:txBody>
          <a:bodyPr/>
          <a:lstStyle/>
          <a:p>
            <a:pPr rtl="0"/>
            <a:r>
              <a:rPr lang="en-US" altLang="en-US" sz="1600" dirty="0"/>
              <a:t/>
            </a:r>
            <a:br>
              <a:rPr lang="en-US" altLang="en-US" sz="1600" dirty="0"/>
            </a:br>
            <a:r>
              <a:rPr lang="x-none" sz="1600"/>
              <a:t>Dispositivos de red básicos</a:t>
            </a:r>
            <a:r>
              <a:rPr lang="en-US" altLang="en-US" sz="1600" dirty="0"/>
              <a:t/>
            </a:r>
            <a:br>
              <a:rPr lang="en-US" altLang="en-US" sz="1600" dirty="0"/>
            </a:br>
            <a:r>
              <a:rPr lang="x-none"/>
              <a:t>Tarjeta de interfaz de red</a:t>
            </a:r>
            <a:r>
              <a:rPr lang="en-US" altLang="en-US" dirty="0"/>
              <a:t/>
            </a:r>
            <a:br>
              <a:rPr lang="en-US" altLang="en-US" dirty="0"/>
            </a:br>
            <a:endParaRPr lang="en-US" altLang="en-US" dirty="0"/>
          </a:p>
        </p:txBody>
      </p:sp>
      <p:sp>
        <p:nvSpPr>
          <p:cNvPr id="3" name="Content Placeholder 2"/>
          <p:cNvSpPr>
            <a:spLocks noGrp="1"/>
          </p:cNvSpPr>
          <p:nvPr>
            <p:ph idx="1"/>
          </p:nvPr>
        </p:nvSpPr>
        <p:spPr>
          <a:xfrm>
            <a:off x="144065" y="798944"/>
            <a:ext cx="8853286" cy="353581"/>
          </a:xfrm>
        </p:spPr>
        <p:txBody>
          <a:bodyPr/>
          <a:lstStyle/>
          <a:p>
            <a:pPr rtl="0"/>
            <a:r>
              <a:rPr lang="x-none"/>
              <a:t>En la actualidad, las computadoras tienen capacidad de conexión por cable o inalámbrica.</a:t>
            </a:r>
          </a:p>
          <a:p>
            <a:pPr marL="0" indent="0">
              <a:buNone/>
            </a:pPr>
            <a:endParaRPr lang="en-CA"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68545" y="1245597"/>
            <a:ext cx="5129605" cy="3474598"/>
          </a:xfrm>
          <a:prstGeom prst="rect">
            <a:avLst/>
          </a:prstGeom>
        </p:spPr>
      </p:pic>
    </p:spTree>
    <p:custDataLst>
      <p:tags r:id="rId1"/>
    </p:custDataLst>
    <p:extLst>
      <p:ext uri="{BB962C8B-B14F-4D97-AF65-F5344CB8AC3E}">
        <p14:creationId xmlns:p14="http://schemas.microsoft.com/office/powerpoint/2010/main" val="1244122906"/>
      </p:ext>
    </p:extLst>
  </p:cSld>
  <p:clrMapOvr>
    <a:masterClrMapping/>
  </p:clrMapOvr>
  <p:transition spd="slow">
    <p:wipe/>
  </p:transition>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0" y="2648"/>
            <a:ext cx="8481059" cy="757551"/>
          </a:xfrm>
        </p:spPr>
        <p:txBody>
          <a:bodyPr/>
          <a:lstStyle/>
          <a:p>
            <a:pPr rtl="0"/>
            <a:r>
              <a:rPr lang="en-US" altLang="en-US" sz="1600" dirty="0"/>
              <a:t/>
            </a:r>
            <a:br>
              <a:rPr lang="en-US" altLang="en-US" sz="1600" dirty="0"/>
            </a:br>
            <a:r>
              <a:rPr lang="x-none" sz="1600" dirty="0"/>
              <a:t>Dispositivos de red básicos</a:t>
            </a:r>
            <a:r>
              <a:rPr lang="en-US" altLang="en-US" sz="1600" dirty="0"/>
              <a:t/>
            </a:r>
            <a:br>
              <a:rPr lang="en-US" altLang="en-US" sz="1600" dirty="0"/>
            </a:br>
            <a:r>
              <a:rPr lang="x-none" dirty="0"/>
              <a:t>Repetidores, puentes y concentradores</a:t>
            </a:r>
            <a:r>
              <a:rPr lang="en-US" altLang="en-US" sz="1600" dirty="0"/>
              <a:t/>
            </a:r>
            <a:br>
              <a:rPr lang="en-US" altLang="en-US" sz="1600" dirty="0"/>
            </a:br>
            <a:endParaRPr lang="en-US" altLang="en-US" sz="1600" dirty="0"/>
          </a:p>
        </p:txBody>
      </p:sp>
      <p:sp>
        <p:nvSpPr>
          <p:cNvPr id="3" name="Content Placeholder 2"/>
          <p:cNvSpPr>
            <a:spLocks noGrp="1"/>
          </p:cNvSpPr>
          <p:nvPr>
            <p:ph idx="1"/>
          </p:nvPr>
        </p:nvSpPr>
        <p:spPr>
          <a:xfrm>
            <a:off x="144065" y="798944"/>
            <a:ext cx="4316959" cy="2491009"/>
          </a:xfrm>
        </p:spPr>
        <p:txBody>
          <a:bodyPr/>
          <a:lstStyle/>
          <a:p>
            <a:pPr rtl="0"/>
            <a:r>
              <a:rPr lang="x-none" b="1" dirty="0"/>
              <a:t>Repetidores</a:t>
            </a:r>
            <a:r>
              <a:rPr lang="x-none" dirty="0"/>
              <a:t>: también llamados extensores porque regeneran la señal para que pueda enviarse más lejos.</a:t>
            </a:r>
          </a:p>
          <a:p>
            <a:pPr rtl="0"/>
            <a:r>
              <a:rPr lang="x-none" b="1" dirty="0"/>
              <a:t>Concentrador</a:t>
            </a:r>
            <a:r>
              <a:rPr lang="x-none" dirty="0"/>
              <a:t>: recibe los datos en un puerto y los envía a todos los demás puertos.</a:t>
            </a:r>
          </a:p>
          <a:p>
            <a:pPr rtl="0"/>
            <a:r>
              <a:rPr lang="x-none" b="1" dirty="0"/>
              <a:t>Puente</a:t>
            </a:r>
            <a:r>
              <a:rPr lang="x-none" dirty="0"/>
              <a:t>: divide una red en dos o más segmentos y realiza un seguimiento del dispositivo que se encuentra en cada segmento.</a:t>
            </a:r>
          </a:p>
          <a:p>
            <a:pPr marL="0" indent="0">
              <a:buNone/>
            </a:pPr>
            <a:endParaRPr lang="en-CA" alt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461024" y="700933"/>
            <a:ext cx="2671073" cy="1469700"/>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883003" y="2486753"/>
            <a:ext cx="2753149" cy="1793810"/>
          </a:xfrm>
          <a:prstGeom prst="rect">
            <a:avLst/>
          </a:prstGeom>
        </p:spPr>
      </p:pic>
      <p:pic>
        <p:nvPicPr>
          <p:cNvPr id="7" name="Picture 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660419" y="3328287"/>
            <a:ext cx="3870414" cy="1688353"/>
          </a:xfrm>
          <a:prstGeom prst="rect">
            <a:avLst/>
          </a:prstGeom>
        </p:spPr>
      </p:pic>
    </p:spTree>
    <p:custDataLst>
      <p:tags r:id="rId1"/>
    </p:custDataLst>
    <p:extLst>
      <p:ext uri="{BB962C8B-B14F-4D97-AF65-F5344CB8AC3E}">
        <p14:creationId xmlns:p14="http://schemas.microsoft.com/office/powerpoint/2010/main" val="155662019"/>
      </p:ext>
    </p:extLst>
  </p:cSld>
  <p:clrMapOvr>
    <a:masterClrMapping/>
  </p:clrMapOvr>
  <p:transition spd="slow">
    <p:wipe/>
  </p:transition>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41929" y="912065"/>
            <a:ext cx="3702071" cy="4155319"/>
          </a:xfrm>
        </p:spPr>
        <p:txBody>
          <a:bodyPr/>
          <a:lstStyle/>
          <a:p>
            <a:pPr rtl="0"/>
            <a:r>
              <a:rPr lang="x-none" dirty="0"/>
              <a:t>Los switches Ethernet registran las direcciones MAC de cada dispositivo conectado al switch.</a:t>
            </a:r>
          </a:p>
          <a:p>
            <a:pPr lvl="1" rtl="0"/>
            <a:r>
              <a:rPr lang="x-none" dirty="0"/>
              <a:t>Los datos se envían a un dispositivo específico si la dirección MAC de ese dispositivo se encuentra en la tabla de direcciones MAC.</a:t>
            </a:r>
          </a:p>
          <a:p>
            <a:pPr lvl="1" rtl="0"/>
            <a:r>
              <a:rPr lang="x-none" dirty="0"/>
              <a:t>Los switches administrados se usan en un entorno empresarial y tienen características adicionales.</a:t>
            </a:r>
          </a:p>
          <a:p>
            <a:pPr lvl="1" rtl="0"/>
            <a:r>
              <a:rPr lang="x-none" dirty="0"/>
              <a:t>Los switches no administrados se usan en una red doméstica o de pequeña empresa.</a:t>
            </a:r>
          </a:p>
          <a:p>
            <a:pPr marL="0" indent="0">
              <a:buNone/>
            </a:pPr>
            <a:endParaRPr lang="en-CA" altLang="en-US" dirty="0"/>
          </a:p>
        </p:txBody>
      </p:sp>
      <p:sp>
        <p:nvSpPr>
          <p:cNvPr id="5" name="Rectangle 2"/>
          <p:cNvSpPr>
            <a:spLocks noGrp="1" noChangeArrowheads="1"/>
          </p:cNvSpPr>
          <p:nvPr>
            <p:ph type="title"/>
          </p:nvPr>
        </p:nvSpPr>
        <p:spPr>
          <a:xfrm>
            <a:off x="1" y="2648"/>
            <a:ext cx="9144000" cy="757551"/>
          </a:xfrm>
        </p:spPr>
        <p:txBody>
          <a:bodyPr/>
          <a:lstStyle/>
          <a:p>
            <a:pPr rtl="0"/>
            <a:r>
              <a:rPr lang="en-US" altLang="en-US" sz="1600" dirty="0"/>
              <a:t/>
            </a:r>
            <a:br>
              <a:rPr lang="en-US" altLang="en-US" sz="1600" dirty="0"/>
            </a:br>
            <a:r>
              <a:rPr lang="x-none" sz="1600"/>
              <a:t>Dispositivos de red básicos</a:t>
            </a:r>
            <a:r>
              <a:rPr lang="en-US" altLang="en-US" sz="1600" dirty="0"/>
              <a:t/>
            </a:r>
            <a:br>
              <a:rPr lang="en-US" altLang="en-US" sz="1600" dirty="0"/>
            </a:br>
            <a:r>
              <a:rPr lang="x-none"/>
              <a:t>Switches</a:t>
            </a:r>
            <a:r>
              <a:rPr lang="en-US" altLang="en-US" sz="1600" dirty="0"/>
              <a:t/>
            </a:r>
            <a:br>
              <a:rPr lang="en-US" altLang="en-US" sz="1600" dirty="0"/>
            </a:br>
            <a:endParaRPr lang="en-US" altLang="en-US" sz="16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96221" y="913291"/>
            <a:ext cx="4454017" cy="3390781"/>
          </a:xfrm>
          <a:prstGeom prst="rect">
            <a:avLst/>
          </a:prstGeom>
        </p:spPr>
      </p:pic>
    </p:spTree>
    <p:custDataLst>
      <p:tags r:id="rId1"/>
    </p:custDataLst>
    <p:extLst>
      <p:ext uri="{BB962C8B-B14F-4D97-AF65-F5344CB8AC3E}">
        <p14:creationId xmlns:p14="http://schemas.microsoft.com/office/powerpoint/2010/main" val="463122020"/>
      </p:ext>
    </p:extLst>
  </p:cSld>
  <p:clrMapOvr>
    <a:masterClrMapping/>
  </p:clrMapOvr>
  <p:transition spd="slow">
    <p:wipe/>
  </p:transition>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62919" y="988182"/>
            <a:ext cx="4475069" cy="3131332"/>
          </a:xfrm>
        </p:spPr>
        <p:txBody>
          <a:bodyPr/>
          <a:lstStyle/>
          <a:p>
            <a:pPr rtl="0"/>
            <a:r>
              <a:rPr lang="x-none" b="1"/>
              <a:t>Puntos de acceso inalámbricos (AP)</a:t>
            </a:r>
            <a:r>
              <a:rPr lang="x-none"/>
              <a:t>: proporcionan acceso a una red inalámbrica para un rango limitado.</a:t>
            </a:r>
          </a:p>
          <a:p>
            <a:pPr marL="0" indent="0">
              <a:buNone/>
            </a:pPr>
            <a:endParaRPr lang="en-CA" altLang="en-US" dirty="0"/>
          </a:p>
        </p:txBody>
      </p:sp>
      <p:sp>
        <p:nvSpPr>
          <p:cNvPr id="5" name="Rectangle 2"/>
          <p:cNvSpPr>
            <a:spLocks noGrp="1" noChangeArrowheads="1"/>
          </p:cNvSpPr>
          <p:nvPr>
            <p:ph type="title"/>
          </p:nvPr>
        </p:nvSpPr>
        <p:spPr>
          <a:xfrm>
            <a:off x="1" y="2648"/>
            <a:ext cx="9144000" cy="757551"/>
          </a:xfrm>
        </p:spPr>
        <p:txBody>
          <a:bodyPr/>
          <a:lstStyle/>
          <a:p>
            <a:pPr rtl="0"/>
            <a:r>
              <a:rPr lang="en-US" altLang="en-US" sz="1600" dirty="0"/>
              <a:t/>
            </a:r>
            <a:br>
              <a:rPr lang="en-US" altLang="en-US" sz="1600" dirty="0"/>
            </a:br>
            <a:r>
              <a:rPr lang="x-none" sz="1600"/>
              <a:t>Dispositivos de red básicos</a:t>
            </a:r>
            <a:r>
              <a:rPr lang="en-US" altLang="en-US" sz="1600" dirty="0"/>
              <a:t/>
            </a:r>
            <a:br>
              <a:rPr lang="en-US" altLang="en-US" sz="1600" dirty="0"/>
            </a:br>
            <a:r>
              <a:rPr lang="x-none"/>
              <a:t>Puntos de acceso inalámbricos</a:t>
            </a:r>
            <a:r>
              <a:rPr lang="en-US" altLang="en-US" sz="1600" dirty="0"/>
              <a:t/>
            </a:r>
            <a:br>
              <a:rPr lang="en-US" altLang="en-US" sz="1600" dirty="0"/>
            </a:br>
            <a:endParaRPr lang="en-US" altLang="en-US" sz="1600" dirty="0"/>
          </a:p>
        </p:txBody>
      </p:sp>
      <p:pic>
        <p:nvPicPr>
          <p:cNvPr id="4" name="Picture 3" descr="a topology of a LAN. The topology shows three desktop computers, a server, a printer, and a wireless access point connected to a central switch. Three laptops are connected to the LAN via the wireless access point." title="LAN"/>
          <p:cNvPicPr>
            <a:picLocks noChangeAspect="1"/>
          </p:cNvPicPr>
          <p:nvPr/>
        </p:nvPicPr>
        <p:blipFill>
          <a:blip r:embed="rId4"/>
          <a:stretch>
            <a:fillRect/>
          </a:stretch>
        </p:blipFill>
        <p:spPr>
          <a:xfrm>
            <a:off x="5072201" y="811097"/>
            <a:ext cx="3087729" cy="3461306"/>
          </a:xfrm>
          <a:prstGeom prst="rect">
            <a:avLst/>
          </a:prstGeom>
        </p:spPr>
      </p:pic>
    </p:spTree>
    <p:custDataLst>
      <p:tags r:id="rId1"/>
    </p:custDataLst>
    <p:extLst>
      <p:ext uri="{BB962C8B-B14F-4D97-AF65-F5344CB8AC3E}">
        <p14:creationId xmlns:p14="http://schemas.microsoft.com/office/powerpoint/2010/main" val="643896863"/>
      </p:ext>
    </p:extLst>
  </p:cSld>
  <p:clrMapOvr>
    <a:masterClrMapping/>
  </p:clrMapOvr>
  <p:transition spd="slow">
    <p:wipe/>
  </p:transition>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p:cNvSpPr>
            <a:spLocks noGrp="1" noChangeArrowheads="1"/>
          </p:cNvSpPr>
          <p:nvPr>
            <p:ph type="title"/>
          </p:nvPr>
        </p:nvSpPr>
        <p:spPr>
          <a:xfrm>
            <a:off x="1" y="2648"/>
            <a:ext cx="9144000" cy="757551"/>
          </a:xfrm>
        </p:spPr>
        <p:txBody>
          <a:bodyPr/>
          <a:lstStyle/>
          <a:p>
            <a:pPr rtl="0"/>
            <a:r>
              <a:rPr lang="en-US" altLang="en-US" sz="1600" dirty="0"/>
              <a:t/>
            </a:r>
            <a:br>
              <a:rPr lang="en-US" altLang="en-US" sz="1600" dirty="0"/>
            </a:br>
            <a:r>
              <a:rPr lang="x-none" sz="1600"/>
              <a:t>Dispositivos de red básicos</a:t>
            </a:r>
            <a:r>
              <a:rPr lang="en-US" altLang="en-US" sz="1600" dirty="0"/>
              <a:t/>
            </a:r>
            <a:br>
              <a:rPr lang="en-US" altLang="en-US" sz="1600" dirty="0"/>
            </a:br>
            <a:r>
              <a:rPr lang="x-none"/>
              <a:t>Routers</a:t>
            </a:r>
            <a:r>
              <a:rPr lang="en-US" altLang="en-US" sz="1600" dirty="0"/>
              <a:t/>
            </a:r>
            <a:br>
              <a:rPr lang="en-US" altLang="en-US" sz="1600" dirty="0"/>
            </a:br>
            <a:endParaRPr lang="en-US" altLang="en-US" sz="1600" dirty="0"/>
          </a:p>
        </p:txBody>
      </p:sp>
      <p:sp>
        <p:nvSpPr>
          <p:cNvPr id="3" name="Content Placeholder 2"/>
          <p:cNvSpPr>
            <a:spLocks noGrp="1"/>
          </p:cNvSpPr>
          <p:nvPr>
            <p:ph idx="1"/>
          </p:nvPr>
        </p:nvSpPr>
        <p:spPr>
          <a:xfrm>
            <a:off x="162919" y="988182"/>
            <a:ext cx="8981081" cy="926076"/>
          </a:xfrm>
        </p:spPr>
        <p:txBody>
          <a:bodyPr/>
          <a:lstStyle/>
          <a:p>
            <a:pPr rtl="0"/>
            <a:r>
              <a:rPr lang="x-none" dirty="0"/>
              <a:t>Los routers conectan redes.</a:t>
            </a:r>
          </a:p>
          <a:p>
            <a:pPr lvl="1" rtl="0"/>
            <a:r>
              <a:rPr lang="x-none" dirty="0"/>
              <a:t>Usa una dirección IP para reenviar tráfico a otras redes</a:t>
            </a:r>
          </a:p>
          <a:p>
            <a:pPr lvl="1" rtl="0"/>
            <a:r>
              <a:rPr lang="x-none" dirty="0"/>
              <a:t>Puede ser un dispositivo multipropósito (router integrado) que incluye capacidades de switch e inalámbricas</a:t>
            </a:r>
          </a:p>
          <a:p>
            <a:pPr marL="0" indent="0">
              <a:buNone/>
            </a:pPr>
            <a:endParaRPr lang="en-CA"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36189" y="2009659"/>
            <a:ext cx="4556583" cy="2711381"/>
          </a:xfrm>
          <a:prstGeom prst="rect">
            <a:avLst/>
          </a:prstGeom>
        </p:spPr>
      </p:pic>
    </p:spTree>
    <p:custDataLst>
      <p:tags r:id="rId1"/>
    </p:custDataLst>
    <p:extLst>
      <p:ext uri="{BB962C8B-B14F-4D97-AF65-F5344CB8AC3E}">
        <p14:creationId xmlns:p14="http://schemas.microsoft.com/office/powerpoint/2010/main" val="1764517795"/>
      </p:ext>
    </p:extLst>
  </p:cSld>
  <p:clrMapOvr>
    <a:masterClrMapping/>
  </p:clrMapOvr>
  <p:transition spd="slow">
    <p:wipe/>
  </p:transition>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Dispositivos de seguridad</a:t>
            </a:r>
            <a:r>
              <a:rPr lang="en-US" altLang="en-US" sz="1600" dirty="0"/>
              <a:t/>
            </a:r>
            <a:br>
              <a:rPr lang="en-US" altLang="en-US" sz="1600" dirty="0"/>
            </a:br>
            <a:r>
              <a:rPr lang="x-none"/>
              <a:t>Explicación en video: Dispositivos de seguridad</a:t>
            </a:r>
            <a:r>
              <a:rPr lang="en-US" altLang="en-US" dirty="0"/>
              <a:t/>
            </a:r>
            <a:br>
              <a:rPr lang="en-US" altLang="en-US" dirty="0"/>
            </a:br>
            <a:endParaRPr lang="en-US" alt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41932" y="932643"/>
            <a:ext cx="6867525" cy="3485604"/>
          </a:xfrm>
          <a:prstGeom prst="rect">
            <a:avLst/>
          </a:prstGeom>
        </p:spPr>
      </p:pic>
    </p:spTree>
    <p:custDataLst>
      <p:tags r:id="rId1"/>
    </p:custDataLst>
    <p:extLst>
      <p:ext uri="{BB962C8B-B14F-4D97-AF65-F5344CB8AC3E}">
        <p14:creationId xmlns:p14="http://schemas.microsoft.com/office/powerpoint/2010/main" val="3996013646"/>
      </p:ext>
    </p:extLst>
  </p:cSld>
  <p:clrMapOvr>
    <a:masterClrMapping/>
  </p:clrMapOvr>
  <p:transition spd="slow">
    <p:wipe/>
  </p:transition>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757551"/>
          </a:xfrm>
        </p:spPr>
        <p:txBody>
          <a:bodyPr/>
          <a:lstStyle/>
          <a:p>
            <a:pPr rtl="0"/>
            <a:r>
              <a:rPr lang="en-US" altLang="en-US" sz="1600" dirty="0"/>
              <a:t/>
            </a:r>
            <a:br>
              <a:rPr lang="en-US" altLang="en-US" sz="1600" dirty="0"/>
            </a:br>
            <a:r>
              <a:rPr lang="x-none" sz="1600"/>
              <a:t>Dispositivos de seguridad</a:t>
            </a:r>
            <a:r>
              <a:rPr lang="en-US" altLang="en-US" sz="1600" dirty="0"/>
              <a:t/>
            </a:r>
            <a:br>
              <a:rPr lang="en-US" altLang="en-US" sz="1600" dirty="0"/>
            </a:br>
            <a:r>
              <a:rPr lang="x-none"/>
              <a:t>Firewalls</a:t>
            </a:r>
            <a:r>
              <a:rPr lang="en-US" altLang="en-US" sz="1600" dirty="0"/>
              <a:t/>
            </a:r>
            <a:br>
              <a:rPr lang="en-US" altLang="en-US" sz="1600" dirty="0"/>
            </a:br>
            <a:endParaRPr lang="en-US" altLang="en-US" sz="1600" dirty="0"/>
          </a:p>
        </p:txBody>
      </p:sp>
      <p:sp>
        <p:nvSpPr>
          <p:cNvPr id="5" name="Content Placeholder 2"/>
          <p:cNvSpPr>
            <a:spLocks noGrp="1"/>
          </p:cNvSpPr>
          <p:nvPr>
            <p:ph idx="1"/>
          </p:nvPr>
        </p:nvSpPr>
        <p:spPr>
          <a:xfrm>
            <a:off x="144065" y="798944"/>
            <a:ext cx="3456385" cy="4155319"/>
          </a:xfrm>
        </p:spPr>
        <p:txBody>
          <a:bodyPr/>
          <a:lstStyle/>
          <a:p>
            <a:pPr rtl="0"/>
            <a:r>
              <a:rPr lang="x-none" dirty="0"/>
              <a:t>Un firewall protege los datos y los dispositivos conectados a una red.</a:t>
            </a:r>
          </a:p>
          <a:p>
            <a:pPr rtl="0"/>
            <a:r>
              <a:rPr lang="x-none" dirty="0"/>
              <a:t>Los firewalls usan listas de control de acceso (ACL) que son reglas para determinar si se permiten o deniegan los datos.</a:t>
            </a:r>
          </a:p>
          <a:p>
            <a:pPr marL="0" indent="0">
              <a:buNone/>
            </a:pPr>
            <a:endParaRPr lang="en-CA" altLang="en-US"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12926" y="852801"/>
            <a:ext cx="5627014" cy="3169763"/>
          </a:xfrm>
          <a:prstGeom prst="rect">
            <a:avLst/>
          </a:prstGeom>
        </p:spPr>
      </p:pic>
    </p:spTree>
    <p:custDataLst>
      <p:tags r:id="rId1"/>
    </p:custDataLst>
    <p:extLst>
      <p:ext uri="{BB962C8B-B14F-4D97-AF65-F5344CB8AC3E}">
        <p14:creationId xmlns:p14="http://schemas.microsoft.com/office/powerpoint/2010/main" val="1585722475"/>
      </p:ext>
    </p:extLst>
  </p:cSld>
  <p:clrMapOvr>
    <a:masterClrMapping/>
  </p:clrMapOvr>
  <p:transition spd="slow">
    <p:wipe/>
  </p:transition>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7865"/>
            <a:ext cx="9144000" cy="757551"/>
          </a:xfrm>
        </p:spPr>
        <p:txBody>
          <a:bodyPr/>
          <a:lstStyle/>
          <a:p>
            <a:pPr rtl="0"/>
            <a:r>
              <a:rPr lang="en-US" altLang="en-US" sz="1600" dirty="0"/>
              <a:t/>
            </a:r>
            <a:br>
              <a:rPr lang="en-US" altLang="en-US" sz="1600" dirty="0"/>
            </a:br>
            <a:r>
              <a:rPr lang="x-none" sz="1600"/>
              <a:t>Dispositivos de seguridad </a:t>
            </a:r>
            <a:r>
              <a:rPr lang="en-US" altLang="en-US" sz="1600" dirty="0"/>
              <a:t/>
            </a:r>
            <a:br>
              <a:rPr lang="en-US" altLang="en-US" sz="1600" dirty="0"/>
            </a:br>
            <a:r>
              <a:rPr lang="x-none"/>
              <a:t>IDS e IPS</a:t>
            </a:r>
            <a:r>
              <a:rPr lang="en-US" altLang="en-US" sz="1600" dirty="0"/>
              <a:t/>
            </a:r>
            <a:br>
              <a:rPr lang="en-US" altLang="en-US" sz="1600" dirty="0"/>
            </a:br>
            <a:endParaRPr lang="en-US" altLang="en-US" sz="1600" dirty="0"/>
          </a:p>
        </p:txBody>
      </p:sp>
      <p:sp>
        <p:nvSpPr>
          <p:cNvPr id="8" name="TextBox 7"/>
          <p:cNvSpPr txBox="1"/>
          <p:nvPr/>
        </p:nvSpPr>
        <p:spPr>
          <a:xfrm>
            <a:off x="1269024" y="791053"/>
            <a:ext cx="2650210" cy="738664"/>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rtl="0"/>
            <a:r>
              <a:rPr lang="x-none" sz="1400">
                <a:solidFill>
                  <a:srgbClr val="000000"/>
                </a:solidFill>
              </a:rPr>
              <a:t>Un sistema de detección de intrusiones (IDS) supervisa el tráfico y es un sistema pasivo.</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98556" y="1819373"/>
            <a:ext cx="2849943" cy="2846895"/>
          </a:xfrm>
          <a:prstGeom prst="rect">
            <a:avLst/>
          </a:prstGeom>
        </p:spPr>
      </p:pic>
      <p:sp>
        <p:nvSpPr>
          <p:cNvPr id="9" name="TextBox 8"/>
          <p:cNvSpPr txBox="1"/>
          <p:nvPr/>
        </p:nvSpPr>
        <p:spPr>
          <a:xfrm>
            <a:off x="5463953" y="753346"/>
            <a:ext cx="2650210" cy="95410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rtl="0"/>
            <a:r>
              <a:rPr lang="x-none" sz="1400">
                <a:solidFill>
                  <a:srgbClr val="000000"/>
                </a:solidFill>
              </a:rPr>
              <a:t>Un sistema de prevención de intrusiones (IPS) supervisa el tráfico de forma activa y realiza acciones cuando es necesario.</a:t>
            </a:r>
          </a:p>
        </p:txBody>
      </p:sp>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61077" y="1849691"/>
            <a:ext cx="2896802" cy="2829859"/>
          </a:xfrm>
          <a:prstGeom prst="rect">
            <a:avLst/>
          </a:prstGeom>
        </p:spPr>
      </p:pic>
    </p:spTree>
    <p:custDataLst>
      <p:tags r:id="rId1"/>
    </p:custDataLst>
    <p:extLst>
      <p:ext uri="{BB962C8B-B14F-4D97-AF65-F5344CB8AC3E}">
        <p14:creationId xmlns:p14="http://schemas.microsoft.com/office/powerpoint/2010/main" val="3646332272"/>
      </p:ext>
    </p:extLst>
  </p:cSld>
  <p:clrMapOvr>
    <a:masterClrMapping/>
  </p:clrMapOvr>
  <p:transition spd="slow">
    <p:wipe/>
  </p:transition>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Dispositivos de seguridad </a:t>
            </a:r>
            <a:r>
              <a:rPr lang="en-US" altLang="en-US" sz="1600" dirty="0"/>
              <a:t/>
            </a:r>
            <a:br>
              <a:rPr lang="en-US" altLang="en-US" sz="1600" dirty="0"/>
            </a:br>
            <a:r>
              <a:rPr lang="x-none"/>
              <a:t>UTM</a:t>
            </a:r>
            <a:r>
              <a:rPr lang="en-US" altLang="en-US" sz="1600" dirty="0"/>
              <a:t/>
            </a:r>
            <a:br>
              <a:rPr lang="en-US" altLang="en-US" sz="1600" dirty="0"/>
            </a:br>
            <a:endParaRPr lang="en-US" altLang="en-US" sz="1600" dirty="0"/>
          </a:p>
        </p:txBody>
      </p:sp>
      <p:sp>
        <p:nvSpPr>
          <p:cNvPr id="5" name="Content Placeholder 2"/>
          <p:cNvSpPr>
            <a:spLocks noGrp="1"/>
          </p:cNvSpPr>
          <p:nvPr>
            <p:ph idx="1"/>
          </p:nvPr>
        </p:nvSpPr>
        <p:spPr>
          <a:xfrm>
            <a:off x="144065" y="798944"/>
            <a:ext cx="4107895" cy="4155319"/>
          </a:xfrm>
        </p:spPr>
        <p:txBody>
          <a:bodyPr/>
          <a:lstStyle/>
          <a:p>
            <a:pPr rtl="0"/>
            <a:r>
              <a:rPr lang="x-none" dirty="0"/>
              <a:t>La administración de amenazas universal (UTM) es un dispositivo de seguridad todo en uno. Las características son específicas del proveedor, pero pueden incluir:</a:t>
            </a:r>
          </a:p>
          <a:p>
            <a:pPr lvl="1" rtl="0"/>
            <a:r>
              <a:rPr lang="x-none" dirty="0"/>
              <a:t>Servicios de Firewalls</a:t>
            </a:r>
          </a:p>
          <a:p>
            <a:pPr lvl="1" rtl="0"/>
            <a:r>
              <a:rPr lang="x-none" dirty="0"/>
              <a:t>Servicios de IDS/IPS</a:t>
            </a:r>
          </a:p>
          <a:p>
            <a:pPr lvl="1" rtl="0"/>
            <a:r>
              <a:rPr lang="x-none" dirty="0"/>
              <a:t>Servicios adicionales de seguridad contra ataques de día cero, de denegación de servicio (DoS), de denegación distribuida de servicio (DDoS) y spyware</a:t>
            </a:r>
          </a:p>
          <a:p>
            <a:pPr lvl="1" rtl="0"/>
            <a:r>
              <a:rPr lang="x-none" dirty="0"/>
              <a:t>Filtrado de proxy y correo electrónico</a:t>
            </a:r>
          </a:p>
          <a:p>
            <a:pPr lvl="1" rtl="0"/>
            <a:r>
              <a:rPr lang="x-none" dirty="0"/>
              <a:t>Control de acceso a la red</a:t>
            </a:r>
          </a:p>
          <a:p>
            <a:pPr lvl="1" rtl="0"/>
            <a:r>
              <a:rPr lang="x-none" dirty="0"/>
              <a:t>Servicios de VPN</a:t>
            </a:r>
          </a:p>
        </p:txBody>
      </p:sp>
      <p:pic>
        <p:nvPicPr>
          <p:cNvPr id="2" name="Picture 1" descr="a picture of a Cisco ASA 5506-x" title="ASA 5506-X"/>
          <p:cNvPicPr>
            <a:picLocks noChangeAspect="1"/>
          </p:cNvPicPr>
          <p:nvPr/>
        </p:nvPicPr>
        <p:blipFill>
          <a:blip r:embed="rId4"/>
          <a:stretch>
            <a:fillRect/>
          </a:stretch>
        </p:blipFill>
        <p:spPr>
          <a:xfrm>
            <a:off x="4129705" y="942680"/>
            <a:ext cx="4701737" cy="2382723"/>
          </a:xfrm>
          <a:prstGeom prst="rect">
            <a:avLst/>
          </a:prstGeom>
        </p:spPr>
      </p:pic>
    </p:spTree>
    <p:custDataLst>
      <p:tags r:id="rId1"/>
    </p:custDataLst>
    <p:extLst>
      <p:ext uri="{BB962C8B-B14F-4D97-AF65-F5344CB8AC3E}">
        <p14:creationId xmlns:p14="http://schemas.microsoft.com/office/powerpoint/2010/main" val="3836125057"/>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146" name="Rectangle 33"/>
          <p:cNvSpPr>
            <a:spLocks noGrp="1" noChangeArrowheads="1"/>
          </p:cNvSpPr>
          <p:nvPr>
            <p:ph type="title"/>
          </p:nvPr>
        </p:nvSpPr>
        <p:spPr/>
        <p:txBody>
          <a:bodyPr/>
          <a:lstStyle/>
          <a:p>
            <a:pPr rtl="0" eaLnBrk="1" hangingPunct="1"/>
            <a:r>
              <a:rPr lang="x-none"/>
              <a:t>Capítulo 5: Actividades (cont.)</a:t>
            </a:r>
          </a:p>
        </p:txBody>
      </p:sp>
      <p:sp>
        <p:nvSpPr>
          <p:cNvPr id="6147" name="Rectangle 34"/>
          <p:cNvSpPr>
            <a:spLocks noGrp="1" noChangeArrowheads="1"/>
          </p:cNvSpPr>
          <p:nvPr>
            <p:ph idx="1"/>
          </p:nvPr>
        </p:nvSpPr>
        <p:spPr>
          <a:xfrm>
            <a:off x="144065" y="798944"/>
            <a:ext cx="8853286" cy="379697"/>
          </a:xfrm>
        </p:spPr>
        <p:txBody>
          <a:bodyPr/>
          <a:lstStyle/>
          <a:p>
            <a:pPr marL="0" indent="0" rtl="0">
              <a:spcBef>
                <a:spcPct val="30000"/>
              </a:spcBef>
              <a:buNone/>
            </a:pPr>
            <a:r>
              <a:rPr lang="x-none"/>
              <a:t>¿Qué actividades se relacionan con este capítulo?</a:t>
            </a:r>
          </a:p>
          <a:p>
            <a:pPr marL="0" indent="0">
              <a:spcBef>
                <a:spcPct val="30000"/>
              </a:spcBef>
              <a:buNone/>
            </a:pPr>
            <a:endParaRPr lang="en-US" dirty="0"/>
          </a:p>
          <a:p>
            <a:pPr marL="89297" indent="0">
              <a:spcBef>
                <a:spcPct val="30000"/>
              </a:spcBef>
              <a:buNone/>
            </a:pPr>
            <a:endParaRPr lang="en-US" dirty="0"/>
          </a:p>
          <a:p>
            <a:pPr marL="89297" indent="0">
              <a:spcBef>
                <a:spcPct val="30000"/>
              </a:spcBef>
              <a:buNone/>
            </a:pPr>
            <a:endParaRPr lang="en-US" dirty="0"/>
          </a:p>
        </p:txBody>
      </p:sp>
      <p:graphicFrame>
        <p:nvGraphicFramePr>
          <p:cNvPr id="7" name="Content Placeholder 3"/>
          <p:cNvGraphicFramePr>
            <a:graphicFrameLocks/>
          </p:cNvGraphicFramePr>
          <p:nvPr>
            <p:extLst>
              <p:ext uri="{D42A27DB-BD31-4B8C-83A1-F6EECF244321}">
                <p14:modId xmlns:p14="http://schemas.microsoft.com/office/powerpoint/2010/main" val="456968631"/>
              </p:ext>
            </p:extLst>
          </p:nvPr>
        </p:nvGraphicFramePr>
        <p:xfrm>
          <a:off x="438437" y="1209637"/>
          <a:ext cx="8229418" cy="2920008"/>
        </p:xfrm>
        <a:graphic>
          <a:graphicData uri="http://schemas.openxmlformats.org/drawingml/2006/table">
            <a:tbl>
              <a:tblPr firstRow="1" bandRow="1">
                <a:tableStyleId>{5C22544A-7EE6-4342-B048-85BDC9FD1C3A}</a:tableStyleId>
              </a:tblPr>
              <a:tblGrid>
                <a:gridCol w="1129733">
                  <a:extLst>
                    <a:ext uri="{9D8B030D-6E8A-4147-A177-3AD203B41FA5}">
                      <a16:colId xmlns:a16="http://schemas.microsoft.com/office/drawing/2014/main" xmlns:c15="http://schemas.microsoft.com/office/drawing/2012/chart" xmlns:c="http://schemas.openxmlformats.org/drawingml/2006/chart" xmlns="" val="20001"/>
                    </a:ext>
                  </a:extLst>
                </a:gridCol>
                <a:gridCol w="1857736">
                  <a:extLst>
                    <a:ext uri="{9D8B030D-6E8A-4147-A177-3AD203B41FA5}">
                      <a16:colId xmlns:a16="http://schemas.microsoft.com/office/drawing/2014/main" xmlns:c15="http://schemas.microsoft.com/office/drawing/2012/chart" xmlns:c="http://schemas.openxmlformats.org/drawingml/2006/chart" xmlns="" val="3156509146"/>
                    </a:ext>
                  </a:extLst>
                </a:gridCol>
                <a:gridCol w="4080076">
                  <a:extLst>
                    <a:ext uri="{9D8B030D-6E8A-4147-A177-3AD203B41FA5}">
                      <a16:colId xmlns:a16="http://schemas.microsoft.com/office/drawing/2014/main" xmlns:c15="http://schemas.microsoft.com/office/drawing/2012/chart" xmlns:c="http://schemas.openxmlformats.org/drawingml/2006/chart" xmlns="" val="20002"/>
                    </a:ext>
                  </a:extLst>
                </a:gridCol>
                <a:gridCol w="1161873">
                  <a:extLst>
                    <a:ext uri="{9D8B030D-6E8A-4147-A177-3AD203B41FA5}">
                      <a16:colId xmlns:a16="http://schemas.microsoft.com/office/drawing/2014/main" xmlns:c15="http://schemas.microsoft.com/office/drawing/2012/chart" xmlns:c="http://schemas.openxmlformats.org/drawingml/2006/chart" xmlns="" val="20003"/>
                    </a:ext>
                  </a:extLst>
                </a:gridCol>
              </a:tblGrid>
              <a:tr h="286347">
                <a:tc>
                  <a:txBody>
                    <a:bodyPr/>
                    <a:lstStyle/>
                    <a:p>
                      <a:pPr marL="0" marR="0" lvl="0" indent="0" algn="ctr" defTabSz="685777" rtl="0" eaLnBrk="1" fontAlgn="auto" latinLnBrk="0" hangingPunct="1">
                        <a:lnSpc>
                          <a:spcPct val="100000"/>
                        </a:lnSpc>
                        <a:spcBef>
                          <a:spcPts val="0"/>
                        </a:spcBef>
                        <a:spcAft>
                          <a:spcPts val="0"/>
                        </a:spcAft>
                        <a:buClrTx/>
                        <a:buSzTx/>
                        <a:buFontTx/>
                        <a:buNone/>
                        <a:tabLst/>
                        <a:defRPr/>
                      </a:pPr>
                      <a:r>
                        <a:rPr lang="x-none" sz="1200"/>
                        <a:t>N.° de página</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200"/>
                        <a:t>Tipo de actividad</a:t>
                      </a:r>
                    </a:p>
                  </a:txBody>
                  <a:tcPr marL="68580" marR="68580" marT="34290" marB="34290" anchor="ctr"/>
                </a:tc>
                <a:tc>
                  <a:txBody>
                    <a:bodyPr/>
                    <a:lstStyle/>
                    <a:p>
                      <a:pPr rtl="0"/>
                      <a:r>
                        <a:rPr lang="x-none" sz="1200"/>
                        <a:t>Nombre de la actividad</a:t>
                      </a:r>
                    </a:p>
                  </a:txBody>
                  <a:tcPr marL="68580" marR="68580" marT="34290" marB="34290" anchor="ctr"/>
                </a:tc>
                <a:tc>
                  <a:txBody>
                    <a:bodyPr/>
                    <a:lstStyle/>
                    <a:p>
                      <a:pPr rtl="0"/>
                      <a:r>
                        <a:rPr lang="x-none" sz="1200"/>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0"/>
                  </a:ext>
                </a:extLst>
              </a:tr>
              <a:tr h="292629">
                <a:tc>
                  <a:txBody>
                    <a:bodyPr/>
                    <a:lstStyle/>
                    <a:p>
                      <a:pPr algn="ctr" rtl="0"/>
                      <a:r>
                        <a:rPr lang="x-none" sz="1100"/>
                        <a:t>5.3.2.1</a:t>
                      </a:r>
                    </a:p>
                  </a:txBody>
                  <a:tcPr marL="68580" marR="68580" marT="34290" marB="34290" anchor="ctr"/>
                </a:tc>
                <a:tc>
                  <a:txBody>
                    <a:bodyPr/>
                    <a:lstStyle/>
                    <a:p>
                      <a:pPr rtl="0"/>
                      <a:r>
                        <a:rPr lang="x-none" sz="1100"/>
                        <a:t>Explicación en video</a:t>
                      </a:r>
                    </a:p>
                  </a:txBody>
                  <a:tcPr marL="68580" marR="68580" marT="34290" marB="34290" anchor="ctr"/>
                </a:tc>
                <a:tc>
                  <a:txBody>
                    <a:bodyPr/>
                    <a:lstStyle/>
                    <a:p>
                      <a:pPr rtl="0"/>
                      <a:r>
                        <a:rPr lang="x-none" sz="1100"/>
                        <a:t>Dispositivos de seguridad</a:t>
                      </a:r>
                    </a:p>
                  </a:txBody>
                  <a:tcPr marL="68580" marR="68580" marT="34290" marB="34290" anchor="ctr"/>
                </a:tc>
                <a:tc>
                  <a:txBody>
                    <a:bodyPr/>
                    <a:lstStyle/>
                    <a:p>
                      <a:pPr rtl="0"/>
                      <a:r>
                        <a:rPr lang="x-none" sz="1100"/>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1"/>
                  </a:ext>
                </a:extLst>
              </a:tr>
              <a:tr h="292629">
                <a:tc>
                  <a:txBody>
                    <a:bodyPr/>
                    <a:lstStyle/>
                    <a:p>
                      <a:pPr algn="ctr" rtl="0"/>
                      <a:r>
                        <a:rPr lang="x-none" sz="1100"/>
                        <a:t>5.3.2.6</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rtl="0"/>
                      <a:r>
                        <a:rPr lang="x-none" sz="1100"/>
                        <a:t>Dispositivos de seguridad</a:t>
                      </a:r>
                    </a:p>
                  </a:txBody>
                  <a:tcPr marL="68580" marR="68580" marT="34290" marB="34290" anchor="ctr"/>
                </a:tc>
                <a:tc>
                  <a:txBody>
                    <a:bodyPr/>
                    <a:lstStyle/>
                    <a:p>
                      <a:pPr rtl="0"/>
                      <a:r>
                        <a:rPr lang="x-none" sz="1100">
                          <a:solidFill>
                            <a:schemeClr val="dk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2"/>
                  </a:ext>
                </a:extLst>
              </a:tr>
              <a:tr h="292629">
                <a:tc>
                  <a:txBody>
                    <a:bodyPr/>
                    <a:lstStyle/>
                    <a:p>
                      <a:pPr algn="ctr" rtl="0"/>
                      <a:r>
                        <a:rPr lang="x-none" sz="1100"/>
                        <a:t>5.3.3.5</a:t>
                      </a:r>
                    </a:p>
                  </a:txBody>
                  <a:tcPr marL="68580" marR="68580" marT="34290" marB="34290" anchor="ctr"/>
                </a:tc>
                <a:tc>
                  <a:txBody>
                    <a:bodyPr/>
                    <a:lstStyle/>
                    <a:p>
                      <a:pPr rtl="0"/>
                      <a:r>
                        <a:rPr lang="x-none" sz="1100"/>
                        <a:t>Verifique su comprensión</a:t>
                      </a:r>
                    </a:p>
                  </a:txBody>
                  <a:tcPr marL="68580" marR="68580" marT="34290" marB="34290" anchor="ctr"/>
                </a:tc>
                <a:tc>
                  <a:txBody>
                    <a:bodyPr/>
                    <a:lstStyle/>
                    <a:p>
                      <a:pPr rtl="0"/>
                      <a:r>
                        <a:rPr lang="x-none" sz="1100"/>
                        <a:t>Otros dispositivos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2276622034"/>
                  </a:ext>
                </a:extLst>
              </a:tr>
              <a:tr h="292629">
                <a:tc>
                  <a:txBody>
                    <a:bodyPr/>
                    <a:lstStyle/>
                    <a:p>
                      <a:pPr algn="ctr" rtl="0"/>
                      <a:r>
                        <a:rPr lang="x-none" sz="1100"/>
                        <a:t>5.4.1.1</a:t>
                      </a:r>
                    </a:p>
                  </a:txBody>
                  <a:tcPr marL="68580" marR="68580" marT="34290" marB="34290" anchor="ctr"/>
                </a:tc>
                <a:tc>
                  <a:txBody>
                    <a:bodyPr/>
                    <a:lstStyle/>
                    <a:p>
                      <a:pPr rtl="0"/>
                      <a:r>
                        <a:rPr lang="x-none" sz="1100"/>
                        <a:t>Explicación en video</a:t>
                      </a:r>
                    </a:p>
                  </a:txBody>
                  <a:tcPr marL="68580" marR="68580" marT="34290" marB="34290" anchor="ctr"/>
                </a:tc>
                <a:tc>
                  <a:txBody>
                    <a:bodyPr/>
                    <a:lstStyle/>
                    <a:p>
                      <a:pPr rtl="0"/>
                      <a:r>
                        <a:rPr lang="x-none" sz="1100"/>
                        <a:t>Herramientas de cable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3435557263"/>
                  </a:ext>
                </a:extLst>
              </a:tr>
              <a:tr h="292629">
                <a:tc>
                  <a:txBody>
                    <a:bodyPr/>
                    <a:lstStyle/>
                    <a:p>
                      <a:pPr algn="ctr" rtl="0"/>
                      <a:r>
                        <a:rPr lang="x-none" sz="1100"/>
                        <a:t>5.4.1.3</a:t>
                      </a:r>
                    </a:p>
                  </a:txBody>
                  <a:tcPr marL="68580" marR="68580" marT="34290" marB="34290" anchor="ctr"/>
                </a:tc>
                <a:tc>
                  <a:txBody>
                    <a:bodyPr/>
                    <a:lstStyle/>
                    <a:p>
                      <a:pPr marL="0" marR="0" lvl="0" indent="0" algn="l" defTabSz="685777"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Herramientas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453984857"/>
                  </a:ext>
                </a:extLst>
              </a:tr>
              <a:tr h="292629">
                <a:tc>
                  <a:txBody>
                    <a:bodyPr/>
                    <a:lstStyle/>
                    <a:p>
                      <a:pPr algn="ctr" rtl="0"/>
                      <a:r>
                        <a:rPr lang="x-none" sz="1100"/>
                        <a:t>5.4.2.6</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Verifique su comprensión</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a:t>Diagrama de pines del cable</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3"/>
                  </a:ext>
                </a:extLst>
              </a:tr>
              <a:tr h="292629">
                <a:tc>
                  <a:txBody>
                    <a:bodyPr/>
                    <a:lstStyle/>
                    <a:p>
                      <a:pPr algn="ctr" rtl="0"/>
                      <a:r>
                        <a:rPr lang="x-none" sz="1100"/>
                        <a:t>5.4.2.7</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Demostración en video</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a:t>Armar y probar un cable</a:t>
                      </a:r>
                      <a:r>
                        <a:rPr lang="x-none" sz="1100" baseline="0"/>
                        <a:t> de red</a:t>
                      </a:r>
                    </a:p>
                  </a:txBody>
                  <a:tcPr marL="68580" marR="68580" marT="34290" marB="34290" anchor="ctr"/>
                </a:tc>
                <a:tc>
                  <a:txBody>
                    <a:bodyPr/>
                    <a:lstStyle/>
                    <a:p>
                      <a:pPr rtl="0"/>
                      <a:r>
                        <a:rPr lang="x-none" sz="1100">
                          <a:solidFill>
                            <a:schemeClr val="tx1"/>
                          </a:solidFill>
                        </a:rPr>
                        <a:t>Recomendado</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4"/>
                  </a:ext>
                </a:extLst>
              </a:tr>
              <a:tr h="292629">
                <a:tc>
                  <a:txBody>
                    <a:bodyPr/>
                    <a:lstStyle/>
                    <a:p>
                      <a:pPr algn="ctr" rtl="0"/>
                      <a:r>
                        <a:rPr lang="x-none" sz="1100"/>
                        <a:t>5.4.2.8</a:t>
                      </a:r>
                    </a:p>
                  </a:txBody>
                  <a:tcPr marL="68580" marR="68580" marT="34290" marB="34290" anchor="ct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x-none" sz="1100" baseline="0"/>
                        <a:t>Práctica de laboratorio</a:t>
                      </a:r>
                    </a:p>
                  </a:txBody>
                  <a:tcPr marL="68580" marR="68580" marT="34290" marB="34290" anchor="ctr"/>
                </a:tc>
                <a:tc>
                  <a:txBody>
                    <a:bodyPr/>
                    <a:lstStyle/>
                    <a:p>
                      <a:pPr rtl="0"/>
                      <a:r>
                        <a:rPr lang="x-none" sz="1100"/>
                        <a:t>Armado y prueba de los cables de red</a:t>
                      </a:r>
                    </a:p>
                  </a:txBody>
                  <a:tcPr marL="68580" marR="68580" marT="34290" marB="34290" anchor="ctr"/>
                </a:tc>
                <a:tc>
                  <a:txBody>
                    <a:bodyPr/>
                    <a:lstStyle/>
                    <a:p>
                      <a:pPr rtl="0"/>
                      <a:r>
                        <a:rPr lang="x-none" sz="1100">
                          <a:solidFill>
                            <a:schemeClr val="tx1"/>
                          </a:solidFill>
                        </a:rPr>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5"/>
                  </a:ext>
                </a:extLst>
              </a:tr>
              <a:tr h="292629">
                <a:tc>
                  <a:txBody>
                    <a:bodyPr/>
                    <a:lstStyle/>
                    <a:p>
                      <a:pPr algn="ctr" rtl="0"/>
                      <a:r>
                        <a:rPr lang="x-none" sz="1100"/>
                        <a:t>5.4.3.4</a:t>
                      </a:r>
                    </a:p>
                  </a:txBody>
                  <a:tcPr marL="68580" marR="68580" marT="34290" marB="3429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x-none" sz="1100" baseline="0"/>
                        <a:t>Verifique su comprensión</a:t>
                      </a:r>
                    </a:p>
                  </a:txBody>
                  <a:tcPr marL="68580" marR="68580" marT="34290" marB="34290" anchor="ctr"/>
                </a:tc>
                <a:tc>
                  <a:txBody>
                    <a:bodyPr/>
                    <a:lstStyle/>
                    <a:p>
                      <a:pPr rtl="0"/>
                      <a:r>
                        <a:rPr lang="x-none" sz="1100"/>
                        <a:t>Cables y conectores de fibra</a:t>
                      </a:r>
                    </a:p>
                  </a:txBody>
                  <a:tcPr marL="68580" marR="68580" marT="34290" marB="34290" anchor="ctr"/>
                </a:tc>
                <a:tc>
                  <a:txBody>
                    <a:bodyPr/>
                    <a:lstStyle/>
                    <a:p>
                      <a:pPr rtl="0"/>
                      <a:r>
                        <a:rPr lang="x-none" sz="1100">
                          <a:solidFill>
                            <a:schemeClr val="tx1"/>
                          </a:solidFill>
                        </a:rPr>
                        <a:t>Opcional</a:t>
                      </a:r>
                    </a:p>
                  </a:txBody>
                  <a:tcPr marL="68580" marR="68580" marT="34290" marB="34290" anchor="ctr"/>
                </a:tc>
                <a:extLst>
                  <a:ext uri="{0D108BD9-81ED-4DB2-BD59-A6C34878D82A}">
                    <a16:rowId xmlns:a16="http://schemas.microsoft.com/office/drawing/2014/main" xmlns:c15="http://schemas.microsoft.com/office/drawing/2012/chart" xmlns:c="http://schemas.openxmlformats.org/drawingml/2006/chart" xmlns="" val="10006"/>
                  </a:ext>
                </a:extLst>
              </a:tr>
            </a:tbl>
          </a:graphicData>
        </a:graphic>
      </p:graphicFrame>
    </p:spTree>
    <p:custDataLst>
      <p:tags r:id="rId1"/>
    </p:custDataLst>
    <p:extLst>
      <p:ext uri="{BB962C8B-B14F-4D97-AF65-F5344CB8AC3E}">
        <p14:creationId xmlns:p14="http://schemas.microsoft.com/office/powerpoint/2010/main" val="3658610089"/>
      </p:ext>
    </p:extLst>
  </p:cSld>
  <p:clrMapOvr>
    <a:masterClrMapping/>
  </p:clrMapOvr>
  <p:transition spd="slow">
    <p:wipe/>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Dispositivos de seguridad </a:t>
            </a:r>
            <a:r>
              <a:rPr lang="en-US" altLang="en-US" sz="1600" dirty="0"/>
              <a:t/>
            </a:r>
            <a:br>
              <a:rPr lang="en-US" altLang="en-US" sz="1600" dirty="0"/>
            </a:br>
            <a:r>
              <a:rPr lang="x-none"/>
              <a:t>Servidor de administración de terminales</a:t>
            </a:r>
            <a:r>
              <a:rPr lang="en-US" altLang="en-US" dirty="0"/>
              <a:t/>
            </a:r>
            <a:br>
              <a:rPr lang="en-US" altLang="en-US" dirty="0"/>
            </a:br>
            <a:endParaRPr lang="en-US" altLang="en-US" dirty="0"/>
          </a:p>
        </p:txBody>
      </p:sp>
      <p:sp>
        <p:nvSpPr>
          <p:cNvPr id="5" name="Content Placeholder 2"/>
          <p:cNvSpPr>
            <a:spLocks noGrp="1"/>
          </p:cNvSpPr>
          <p:nvPr>
            <p:ph idx="1"/>
          </p:nvPr>
        </p:nvSpPr>
        <p:spPr>
          <a:xfrm>
            <a:off x="144065" y="798944"/>
            <a:ext cx="8547448" cy="559709"/>
          </a:xfrm>
        </p:spPr>
        <p:txBody>
          <a:bodyPr/>
          <a:lstStyle/>
          <a:p>
            <a:pPr rtl="0"/>
            <a:r>
              <a:rPr lang="x-none"/>
              <a:t>Un servidor de administración de terminales monitorea los terminales, como PC, computadoras portátiles, servidores, tablets, impresoras, etc.</a:t>
            </a:r>
          </a:p>
        </p:txBody>
      </p:sp>
      <p:pic>
        <p:nvPicPr>
          <p:cNvPr id="3" name="Picture 2" descr="picture of the Cisco DNA Center website." title="DNA Center"/>
          <p:cNvPicPr>
            <a:picLocks noChangeAspect="1"/>
          </p:cNvPicPr>
          <p:nvPr/>
        </p:nvPicPr>
        <p:blipFill>
          <a:blip r:embed="rId4"/>
          <a:stretch>
            <a:fillRect/>
          </a:stretch>
        </p:blipFill>
        <p:spPr>
          <a:xfrm>
            <a:off x="1659117" y="1406278"/>
            <a:ext cx="5703020" cy="3194886"/>
          </a:xfrm>
          <a:prstGeom prst="rect">
            <a:avLst/>
          </a:prstGeom>
        </p:spPr>
      </p:pic>
    </p:spTree>
    <p:custDataLst>
      <p:tags r:id="rId1"/>
    </p:custDataLst>
    <p:extLst>
      <p:ext uri="{BB962C8B-B14F-4D97-AF65-F5344CB8AC3E}">
        <p14:creationId xmlns:p14="http://schemas.microsoft.com/office/powerpoint/2010/main" val="3233480795"/>
      </p:ext>
    </p:extLst>
  </p:cSld>
  <p:clrMapOvr>
    <a:masterClrMapping/>
  </p:clrMapOvr>
  <p:transition spd="slow">
    <p:wipe/>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
            </a:r>
            <a:br>
              <a:rPr lang="en-US" altLang="en-US" sz="1600" dirty="0"/>
            </a:br>
            <a:r>
              <a:rPr lang="x-none" sz="1600"/>
              <a:t>Otros dispositivos de red </a:t>
            </a:r>
            <a:r>
              <a:rPr lang="en-US" altLang="en-US" sz="1600" dirty="0"/>
              <a:t/>
            </a:r>
            <a:br>
              <a:rPr lang="en-US" altLang="en-US" sz="1600" dirty="0"/>
            </a:br>
            <a:r>
              <a:rPr lang="x-none"/>
              <a:t>Sistemas antiguos e integrados</a:t>
            </a:r>
            <a:r>
              <a:rPr lang="en-US" altLang="en-US" sz="1600" dirty="0"/>
              <a:t/>
            </a:r>
            <a:br>
              <a:rPr lang="en-US" altLang="en-US" sz="1600" dirty="0"/>
            </a:br>
            <a:endParaRPr lang="en-US" altLang="en-US" dirty="0"/>
          </a:p>
        </p:txBody>
      </p:sp>
      <p:sp>
        <p:nvSpPr>
          <p:cNvPr id="5" name="Content Placeholder 2"/>
          <p:cNvSpPr>
            <a:spLocks noGrp="1"/>
          </p:cNvSpPr>
          <p:nvPr>
            <p:ph idx="1"/>
          </p:nvPr>
        </p:nvSpPr>
        <p:spPr>
          <a:xfrm>
            <a:off x="144064" y="798944"/>
            <a:ext cx="4673033" cy="4155319"/>
          </a:xfrm>
        </p:spPr>
        <p:txBody>
          <a:bodyPr/>
          <a:lstStyle/>
          <a:p>
            <a:pPr rtl="0"/>
            <a:r>
              <a:rPr lang="x-none" dirty="0"/>
              <a:t>Un sistema antiguo es un dispositivo de la red que ya no se admite, pero que aún está en funcionamiento.</a:t>
            </a:r>
          </a:p>
          <a:p>
            <a:pPr rtl="0"/>
            <a:r>
              <a:rPr lang="x-none" dirty="0"/>
              <a:t>Un sistema integrado es un dispositivo incorporado en otra cosa, como un dispositivo. Los microchips integrados se incluyen en sistemas antiguos y en sistemas integrados.</a:t>
            </a:r>
          </a:p>
          <a:p>
            <a:pPr rtl="0"/>
            <a:r>
              <a:rPr lang="x-none" dirty="0"/>
              <a:t>Los sistemas antiguos y los sistemas integrados pueden ser un riesgo de seguridad.</a:t>
            </a:r>
          </a:p>
          <a:p>
            <a:endParaRPr lang="en-CA" altLang="en-US" dirty="0"/>
          </a:p>
        </p:txBody>
      </p:sp>
      <p:pic>
        <p:nvPicPr>
          <p:cNvPr id="2" name="Picture 1" descr="a small computer chip held by a pair of tweezers as it is installed into a USB universal programmer." title="small chip"/>
          <p:cNvPicPr>
            <a:picLocks noChangeAspect="1"/>
          </p:cNvPicPr>
          <p:nvPr/>
        </p:nvPicPr>
        <p:blipFill>
          <a:blip r:embed="rId4"/>
          <a:stretch>
            <a:fillRect/>
          </a:stretch>
        </p:blipFill>
        <p:spPr>
          <a:xfrm>
            <a:off x="4817098" y="677996"/>
            <a:ext cx="3800916" cy="2582057"/>
          </a:xfrm>
          <a:prstGeom prst="rect">
            <a:avLst/>
          </a:prstGeom>
        </p:spPr>
      </p:pic>
    </p:spTree>
    <p:custDataLst>
      <p:tags r:id="rId1"/>
    </p:custDataLst>
    <p:extLst>
      <p:ext uri="{BB962C8B-B14F-4D97-AF65-F5344CB8AC3E}">
        <p14:creationId xmlns:p14="http://schemas.microsoft.com/office/powerpoint/2010/main" val="2056625780"/>
      </p:ext>
    </p:extLst>
  </p:cSld>
  <p:clrMapOvr>
    <a:masterClrMapping/>
  </p:clrMapOvr>
  <p:transition spd="slow">
    <p:wipe/>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
            </a:r>
            <a:br>
              <a:rPr lang="en-US" altLang="en-US" sz="1600" dirty="0"/>
            </a:br>
            <a:r>
              <a:rPr lang="x-none" sz="1600"/>
              <a:t>Otros dispositivos de red </a:t>
            </a:r>
            <a:r>
              <a:rPr lang="en-US" altLang="en-US" sz="1600" dirty="0"/>
              <a:t/>
            </a:r>
            <a:br>
              <a:rPr lang="en-US" altLang="en-US" sz="1600" dirty="0"/>
            </a:br>
            <a:r>
              <a:rPr lang="x-none"/>
              <a:t>Panel de conexiones</a:t>
            </a:r>
            <a:r>
              <a:rPr lang="en-US" altLang="en-US" sz="1600" dirty="0"/>
              <a:t/>
            </a:r>
            <a:br>
              <a:rPr lang="en-US" altLang="en-US" sz="1600" dirty="0"/>
            </a:br>
            <a:endParaRPr lang="en-US" altLang="en-US" dirty="0"/>
          </a:p>
        </p:txBody>
      </p:sp>
      <p:pic>
        <p:nvPicPr>
          <p:cNvPr id="4" name="Picture 3" descr="a patch panel with many wire bundles connected." title="patch panel"/>
          <p:cNvPicPr>
            <a:picLocks noChangeAspect="1"/>
          </p:cNvPicPr>
          <p:nvPr/>
        </p:nvPicPr>
        <p:blipFill>
          <a:blip r:embed="rId4"/>
          <a:stretch>
            <a:fillRect/>
          </a:stretch>
        </p:blipFill>
        <p:spPr>
          <a:xfrm>
            <a:off x="1273348" y="1112363"/>
            <a:ext cx="2638972" cy="3550370"/>
          </a:xfrm>
          <a:prstGeom prst="rect">
            <a:avLst/>
          </a:prstGeom>
        </p:spPr>
      </p:pic>
      <p:sp>
        <p:nvSpPr>
          <p:cNvPr id="7" name="Oval Callout 6"/>
          <p:cNvSpPr/>
          <p:nvPr/>
        </p:nvSpPr>
        <p:spPr>
          <a:xfrm>
            <a:off x="4551948" y="1366592"/>
            <a:ext cx="3951029" cy="2922309"/>
          </a:xfrm>
          <a:prstGeom prst="wedgeEllipseCallout">
            <a:avLst>
              <a:gd name="adj1" fmla="val -80398"/>
              <a:gd name="adj2" fmla="val 6832"/>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1400" dirty="0">
                <a:solidFill>
                  <a:schemeClr val="bg1"/>
                </a:solidFill>
              </a:rPr>
              <a:t>Un lugar centralizado </a:t>
            </a:r>
            <a:r>
              <a:rPr lang="en-US" sz="1400" dirty="0" smtClean="0">
                <a:solidFill>
                  <a:schemeClr val="bg1"/>
                </a:solidFill>
              </a:rPr>
              <a:t/>
            </a:r>
            <a:br>
              <a:rPr lang="en-US" sz="1400" dirty="0" smtClean="0">
                <a:solidFill>
                  <a:schemeClr val="bg1"/>
                </a:solidFill>
              </a:rPr>
            </a:br>
            <a:r>
              <a:rPr lang="x-none" sz="1400" dirty="0" smtClean="0">
                <a:solidFill>
                  <a:schemeClr val="bg1"/>
                </a:solidFill>
              </a:rPr>
              <a:t>donde </a:t>
            </a:r>
            <a:r>
              <a:rPr lang="x-none" sz="1400" dirty="0">
                <a:solidFill>
                  <a:schemeClr val="bg1"/>
                </a:solidFill>
              </a:rPr>
              <a:t>los cables de red se conectan a la parte posterior. Los cables de conexión se usan para establecer una conexión con otro panel de conexiones que se conecta a un armario de cableado diferente o a un dispositivo, como un switch montado cerca. </a:t>
            </a:r>
          </a:p>
        </p:txBody>
      </p:sp>
    </p:spTree>
    <p:custDataLst>
      <p:tags r:id="rId1"/>
    </p:custDataLst>
    <p:extLst>
      <p:ext uri="{BB962C8B-B14F-4D97-AF65-F5344CB8AC3E}">
        <p14:creationId xmlns:p14="http://schemas.microsoft.com/office/powerpoint/2010/main" val="3976365511"/>
      </p:ext>
    </p:extLst>
  </p:cSld>
  <p:clrMapOvr>
    <a:masterClrMapping/>
  </p:clrMapOvr>
  <p:transition spd="slow">
    <p:wipe/>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1393"/>
            <a:ext cx="8332469" cy="757551"/>
          </a:xfrm>
        </p:spPr>
        <p:txBody>
          <a:bodyPr/>
          <a:lstStyle/>
          <a:p>
            <a:r>
              <a:rPr lang="en-US" altLang="en-US" sz="1600" dirty="0"/>
              <a:t/>
            </a:r>
            <a:br>
              <a:rPr lang="en-US" altLang="en-US" sz="1600" dirty="0"/>
            </a:br>
            <a:r>
              <a:rPr lang="x-none" sz="1600" dirty="0"/>
              <a:t>Otros dispositivos de red</a:t>
            </a:r>
            <a:r>
              <a:rPr lang="en-US" altLang="en-US" sz="1600" dirty="0"/>
              <a:t/>
            </a:r>
            <a:br>
              <a:rPr lang="en-US" altLang="en-US" sz="1600" dirty="0"/>
            </a:br>
            <a:r>
              <a:rPr lang="x-none" dirty="0"/>
              <a:t>Alimentación por Ethernet y Ethernet por alimentación</a:t>
            </a:r>
            <a:r>
              <a:rPr lang="en-US" altLang="en-US" sz="1600" dirty="0"/>
              <a:t/>
            </a:r>
            <a:br>
              <a:rPr lang="en-US" altLang="en-US" sz="1600" dirty="0"/>
            </a:br>
            <a:endParaRPr lang="en-US" altLang="en-US" dirty="0"/>
          </a:p>
        </p:txBody>
      </p:sp>
      <p:pic>
        <p:nvPicPr>
          <p:cNvPr id="3" name="Picture 2" descr="image of a Cisco SG300-52P 52-port Gigabit PoE Managed Switch." title="switch"/>
          <p:cNvPicPr>
            <a:picLocks noChangeAspect="1"/>
          </p:cNvPicPr>
          <p:nvPr/>
        </p:nvPicPr>
        <p:blipFill>
          <a:blip r:embed="rId4"/>
          <a:stretch>
            <a:fillRect/>
          </a:stretch>
        </p:blipFill>
        <p:spPr>
          <a:xfrm>
            <a:off x="4102329" y="1663260"/>
            <a:ext cx="5041671" cy="1222640"/>
          </a:xfrm>
          <a:prstGeom prst="rect">
            <a:avLst/>
          </a:prstGeom>
        </p:spPr>
      </p:pic>
      <p:sp>
        <p:nvSpPr>
          <p:cNvPr id="12" name="Right Arrow 11"/>
          <p:cNvSpPr/>
          <p:nvPr/>
        </p:nvSpPr>
        <p:spPr>
          <a:xfrm rot="2059785">
            <a:off x="4366896" y="1068900"/>
            <a:ext cx="1325166" cy="659877"/>
          </a:xfrm>
          <a:prstGeom prst="rightArrow">
            <a:avLst>
              <a:gd name="adj1" fmla="val 50000"/>
              <a:gd name="adj2" fmla="val 49665"/>
            </a:avLst>
          </a:prstGeom>
          <a:solidFill>
            <a:schemeClr val="accent5">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rtl="0"/>
            <a:r>
              <a:rPr lang="x-none" sz="1200">
                <a:solidFill>
                  <a:schemeClr val="bg1"/>
                </a:solidFill>
              </a:rPr>
              <a:t>Switch PoE</a:t>
            </a:r>
          </a:p>
        </p:txBody>
      </p:sp>
      <p:pic>
        <p:nvPicPr>
          <p:cNvPr id="4" name="Picture 3" descr="image of a PoE Injector" title="PoE Injector"/>
          <p:cNvPicPr>
            <a:picLocks noChangeAspect="1"/>
          </p:cNvPicPr>
          <p:nvPr/>
        </p:nvPicPr>
        <p:blipFill>
          <a:blip r:embed="rId5"/>
          <a:stretch>
            <a:fillRect/>
          </a:stretch>
        </p:blipFill>
        <p:spPr>
          <a:xfrm>
            <a:off x="7631490" y="501607"/>
            <a:ext cx="1103918" cy="1182769"/>
          </a:xfrm>
          <a:prstGeom prst="rect">
            <a:avLst/>
          </a:prstGeom>
        </p:spPr>
      </p:pic>
      <p:sp>
        <p:nvSpPr>
          <p:cNvPr id="11" name="Right Arrow 10"/>
          <p:cNvSpPr/>
          <p:nvPr/>
        </p:nvSpPr>
        <p:spPr>
          <a:xfrm>
            <a:off x="5883411" y="710567"/>
            <a:ext cx="1774396" cy="659877"/>
          </a:xfrm>
          <a:prstGeom prst="rightArrow">
            <a:avLst>
              <a:gd name="adj1" fmla="val 50000"/>
              <a:gd name="adj2" fmla="val 49665"/>
            </a:avLst>
          </a:prstGeom>
          <a:solidFill>
            <a:schemeClr val="accent5">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rtl="0"/>
            <a:r>
              <a:rPr lang="x-none" sz="1200">
                <a:solidFill>
                  <a:schemeClr val="bg1"/>
                </a:solidFill>
              </a:rPr>
              <a:t>Inyector PoE</a:t>
            </a:r>
          </a:p>
        </p:txBody>
      </p:sp>
      <p:sp>
        <p:nvSpPr>
          <p:cNvPr id="7" name="Content Placeholder 2"/>
          <p:cNvSpPr txBox="1">
            <a:spLocks/>
          </p:cNvSpPr>
          <p:nvPr/>
        </p:nvSpPr>
        <p:spPr bwMode="auto">
          <a:xfrm>
            <a:off x="4762107" y="3289194"/>
            <a:ext cx="4025245" cy="8208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1"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dirty="0"/>
              <a:t>Ethernet por alimentación (redes de línea de alimentación) usa el cableado eléctrico existente para crear una red.</a:t>
            </a:r>
          </a:p>
          <a:p>
            <a:endParaRPr lang="en-US" altLang="en-US" dirty="0"/>
          </a:p>
        </p:txBody>
      </p:sp>
      <p:pic>
        <p:nvPicPr>
          <p:cNvPr id="6" name="Picture 5" descr="A powerline networking adapter plugged into an electrical outlet." title="network cable"/>
          <p:cNvPicPr>
            <a:picLocks noChangeAspect="1"/>
          </p:cNvPicPr>
          <p:nvPr/>
        </p:nvPicPr>
        <p:blipFill>
          <a:blip r:embed="rId6"/>
          <a:stretch>
            <a:fillRect/>
          </a:stretch>
        </p:blipFill>
        <p:spPr>
          <a:xfrm>
            <a:off x="1762812" y="2953661"/>
            <a:ext cx="2564457" cy="1860489"/>
          </a:xfrm>
          <a:prstGeom prst="rect">
            <a:avLst/>
          </a:prstGeom>
        </p:spPr>
      </p:pic>
      <p:sp>
        <p:nvSpPr>
          <p:cNvPr id="10" name="Right Arrow 9"/>
          <p:cNvSpPr/>
          <p:nvPr/>
        </p:nvSpPr>
        <p:spPr>
          <a:xfrm>
            <a:off x="1478638" y="4154273"/>
            <a:ext cx="1774396" cy="659877"/>
          </a:xfrm>
          <a:prstGeom prst="rightArrow">
            <a:avLst>
              <a:gd name="adj1" fmla="val 50000"/>
              <a:gd name="adj2" fmla="val 49665"/>
            </a:avLst>
          </a:prstGeom>
          <a:solidFill>
            <a:schemeClr val="accent5">
              <a:lumMod val="50000"/>
            </a:schemeClr>
          </a:solidFill>
          <a:ln/>
        </p:spPr>
        <p:style>
          <a:lnRef idx="0">
            <a:schemeClr val="accent6"/>
          </a:lnRef>
          <a:fillRef idx="3">
            <a:schemeClr val="accent6"/>
          </a:fillRef>
          <a:effectRef idx="3">
            <a:schemeClr val="accent6"/>
          </a:effectRef>
          <a:fontRef idx="minor">
            <a:schemeClr val="lt1"/>
          </a:fontRef>
        </p:style>
        <p:txBody>
          <a:bodyPr rtlCol="0" anchor="ctr"/>
          <a:lstStyle/>
          <a:p>
            <a:pPr algn="ctr" rtl="0"/>
            <a:r>
              <a:rPr lang="x-none" sz="1200">
                <a:solidFill>
                  <a:schemeClr val="bg1"/>
                </a:solidFill>
              </a:rPr>
              <a:t>Cable de red</a:t>
            </a:r>
          </a:p>
        </p:txBody>
      </p:sp>
      <p:sp>
        <p:nvSpPr>
          <p:cNvPr id="5" name="Content Placeholder 2"/>
          <p:cNvSpPr>
            <a:spLocks noGrp="1"/>
          </p:cNvSpPr>
          <p:nvPr>
            <p:ph idx="1"/>
          </p:nvPr>
        </p:nvSpPr>
        <p:spPr>
          <a:xfrm>
            <a:off x="1" y="883787"/>
            <a:ext cx="4194809" cy="2012724"/>
          </a:xfrm>
        </p:spPr>
        <p:txBody>
          <a:bodyPr/>
          <a:lstStyle/>
          <a:p>
            <a:pPr rtl="0"/>
            <a:r>
              <a:rPr lang="x-none" dirty="0"/>
              <a:t>Alimentación por Ethernet (PoE) es un estándar para proporcionar alimentación a dispositivos como AP, cámaras o teléfonos IP a través de un cable.</a:t>
            </a:r>
          </a:p>
          <a:p>
            <a:pPr rtl="0"/>
            <a:r>
              <a:rPr lang="x-none" spc="-30" dirty="0"/>
              <a:t>Un inyector de PoE se puede conectar a un cable y se usa un segundo cable para conectar un dispositivo que recibe alimentación del inyector.</a:t>
            </a:r>
          </a:p>
        </p:txBody>
      </p:sp>
    </p:spTree>
    <p:custDataLst>
      <p:tags r:id="rId1"/>
    </p:custDataLst>
    <p:extLst>
      <p:ext uri="{BB962C8B-B14F-4D97-AF65-F5344CB8AC3E}">
        <p14:creationId xmlns:p14="http://schemas.microsoft.com/office/powerpoint/2010/main" val="2429227542"/>
      </p:ext>
    </p:extLst>
  </p:cSld>
  <p:clrMapOvr>
    <a:masterClrMapping/>
  </p:clrMapOvr>
  <p:transition spd="slow">
    <p:wipe/>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r>
              <a:rPr lang="en-US" altLang="en-US" sz="1600" dirty="0"/>
              <a:t/>
            </a:r>
            <a:br>
              <a:rPr lang="en-US" altLang="en-US" sz="1600" dirty="0"/>
            </a:br>
            <a:r>
              <a:rPr lang="x-none" sz="1600"/>
              <a:t>Otros dispositivos de red</a:t>
            </a:r>
            <a:r>
              <a:rPr lang="en-US" altLang="en-US" sz="1600" dirty="0"/>
              <a:t/>
            </a:r>
            <a:br>
              <a:rPr lang="en-US" altLang="en-US" sz="1600" dirty="0"/>
            </a:br>
            <a:r>
              <a:rPr lang="x-none"/>
              <a:t>Controlador de red basado en la nube</a:t>
            </a:r>
            <a:r>
              <a:rPr lang="en-US" altLang="en-US" sz="1600" dirty="0"/>
              <a:t/>
            </a:r>
            <a:br>
              <a:rPr lang="en-US" altLang="en-US" sz="1600" dirty="0"/>
            </a:br>
            <a:endParaRPr lang="en-US" altLang="en-US" dirty="0"/>
          </a:p>
        </p:txBody>
      </p:sp>
      <p:sp>
        <p:nvSpPr>
          <p:cNvPr id="5" name="Content Placeholder 2"/>
          <p:cNvSpPr>
            <a:spLocks noGrp="1"/>
          </p:cNvSpPr>
          <p:nvPr>
            <p:ph idx="1"/>
          </p:nvPr>
        </p:nvSpPr>
        <p:spPr>
          <a:xfrm>
            <a:off x="0" y="883787"/>
            <a:ext cx="3332860" cy="1167204"/>
          </a:xfrm>
        </p:spPr>
        <p:txBody>
          <a:bodyPr/>
          <a:lstStyle/>
          <a:p>
            <a:pPr rtl="0"/>
            <a:r>
              <a:rPr lang="x-none"/>
              <a:t>Un controlador de red basado en la nube es un dispositivo remoto utilizado para administrar dispositivos de red, como puntos de acceso o switches.</a:t>
            </a:r>
          </a:p>
        </p:txBody>
      </p:sp>
      <p:pic>
        <p:nvPicPr>
          <p:cNvPr id="2" name="Picture 1" descr="a Meraki network management dashboard." title="browser image"/>
          <p:cNvPicPr>
            <a:picLocks noChangeAspect="1"/>
          </p:cNvPicPr>
          <p:nvPr/>
        </p:nvPicPr>
        <p:blipFill>
          <a:blip r:embed="rId4"/>
          <a:stretch>
            <a:fillRect/>
          </a:stretch>
        </p:blipFill>
        <p:spPr>
          <a:xfrm>
            <a:off x="3437172" y="1244396"/>
            <a:ext cx="4983244" cy="3751753"/>
          </a:xfrm>
          <a:prstGeom prst="rect">
            <a:avLst/>
          </a:prstGeom>
        </p:spPr>
      </p:pic>
    </p:spTree>
    <p:custDataLst>
      <p:tags r:id="rId1"/>
    </p:custDataLst>
    <p:extLst>
      <p:ext uri="{BB962C8B-B14F-4D97-AF65-F5344CB8AC3E}">
        <p14:creationId xmlns:p14="http://schemas.microsoft.com/office/powerpoint/2010/main" val="2495953644"/>
      </p:ext>
    </p:extLst>
  </p:cSld>
  <p:clrMapOvr>
    <a:masterClrMapping/>
  </p:clrMapOvr>
  <p:transition spd="slow">
    <p:wipe/>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5.4 Cables de red</a:t>
            </a:r>
          </a:p>
        </p:txBody>
      </p:sp>
    </p:spTree>
    <p:custDataLst>
      <p:tags r:id="rId1"/>
    </p:custDataLst>
    <p:extLst>
      <p:ext uri="{BB962C8B-B14F-4D97-AF65-F5344CB8AC3E}">
        <p14:creationId xmlns:p14="http://schemas.microsoft.com/office/powerpoint/2010/main" val="3886944279"/>
      </p:ext>
    </p:extLst>
  </p:cSld>
  <p:clrMapOvr>
    <a:masterClrMapping/>
  </p:clrMapOvr>
  <p:transition spd="slow">
    <p:wipe/>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Herramientas de red </a:t>
            </a:r>
            <a:r>
              <a:rPr lang="en-US" altLang="en-US" sz="1600" dirty="0"/>
              <a:t/>
            </a:r>
            <a:br>
              <a:rPr lang="en-US" altLang="en-US" sz="1600" dirty="0"/>
            </a:br>
            <a:r>
              <a:rPr lang="x-none"/>
              <a:t>Explicación en video: Herramientas de cable de red</a:t>
            </a:r>
            <a:r>
              <a:rPr lang="en-US" altLang="en-US" sz="1600" dirty="0"/>
              <a:t/>
            </a:r>
            <a:br>
              <a:rPr lang="en-US" altLang="en-US" sz="1600" dirty="0"/>
            </a:br>
            <a:endParaRPr lang="en-US" altLang="en-US" sz="1600"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35206" y="977026"/>
            <a:ext cx="6673588" cy="3555998"/>
          </a:xfrm>
          <a:prstGeom prst="rect">
            <a:avLst/>
          </a:prstGeom>
        </p:spPr>
      </p:pic>
    </p:spTree>
    <p:custDataLst>
      <p:tags r:id="rId1"/>
    </p:custDataLst>
    <p:extLst>
      <p:ext uri="{BB962C8B-B14F-4D97-AF65-F5344CB8AC3E}">
        <p14:creationId xmlns:p14="http://schemas.microsoft.com/office/powerpoint/2010/main" val="2348808274"/>
      </p:ext>
    </p:extLst>
  </p:cSld>
  <p:clrMapOvr>
    <a:masterClrMapping/>
  </p:clrMapOvr>
  <p:transition spd="slow">
    <p:wipe/>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41393"/>
            <a:ext cx="6432009" cy="757551"/>
          </a:xfrm>
        </p:spPr>
        <p:txBody>
          <a:bodyPr/>
          <a:lstStyle/>
          <a:p>
            <a:pPr rtl="0"/>
            <a:r>
              <a:rPr lang="x-none" sz="1600" dirty="0"/>
              <a:t>Herramientas de red</a:t>
            </a:r>
            <a:r>
              <a:rPr lang="en-US" altLang="en-US" sz="1600" dirty="0"/>
              <a:t/>
            </a:r>
            <a:br>
              <a:rPr lang="en-US" altLang="en-US" sz="1600" dirty="0"/>
            </a:br>
            <a:r>
              <a:rPr lang="x-none" dirty="0"/>
              <a:t>Herramientas y descripciones de red</a:t>
            </a:r>
          </a:p>
        </p:txBody>
      </p:sp>
      <p:pic>
        <p:nvPicPr>
          <p:cNvPr id="6" name="Picture 5" descr="Image of a cable crimper tool" title="Crimper"/>
          <p:cNvPicPr>
            <a:picLocks noChangeAspect="1"/>
          </p:cNvPicPr>
          <p:nvPr/>
        </p:nvPicPr>
        <p:blipFill>
          <a:blip r:embed="rId4"/>
          <a:stretch>
            <a:fillRect/>
          </a:stretch>
        </p:blipFill>
        <p:spPr>
          <a:xfrm>
            <a:off x="5237041" y="691591"/>
            <a:ext cx="2389939" cy="1007583"/>
          </a:xfrm>
          <a:prstGeom prst="rect">
            <a:avLst/>
          </a:prstGeom>
        </p:spPr>
      </p:pic>
      <p:pic>
        <p:nvPicPr>
          <p:cNvPr id="5" name="Picture 4" descr="image of wire stripper tool" title="wire stripper"/>
          <p:cNvPicPr>
            <a:picLocks noChangeAspect="1"/>
          </p:cNvPicPr>
          <p:nvPr/>
        </p:nvPicPr>
        <p:blipFill>
          <a:blip r:embed="rId5"/>
          <a:stretch>
            <a:fillRect/>
          </a:stretch>
        </p:blipFill>
        <p:spPr>
          <a:xfrm rot="10800000" flipV="1">
            <a:off x="599738" y="2952506"/>
            <a:ext cx="2398876" cy="1417805"/>
          </a:xfrm>
          <a:prstGeom prst="rect">
            <a:avLst/>
          </a:prstGeom>
        </p:spPr>
      </p:pic>
      <p:pic>
        <p:nvPicPr>
          <p:cNvPr id="3" name="Picture 2" descr=" image of wire cutters" title="wire cutters"/>
          <p:cNvPicPr>
            <a:picLocks noChangeAspect="1"/>
          </p:cNvPicPr>
          <p:nvPr/>
        </p:nvPicPr>
        <p:blipFill>
          <a:blip r:embed="rId6"/>
          <a:stretch>
            <a:fillRect/>
          </a:stretch>
        </p:blipFill>
        <p:spPr>
          <a:xfrm rot="5400000">
            <a:off x="1284247" y="719483"/>
            <a:ext cx="1029858" cy="1141194"/>
          </a:xfrm>
          <a:prstGeom prst="rect">
            <a:avLst/>
          </a:prstGeom>
        </p:spPr>
      </p:pic>
      <p:sp>
        <p:nvSpPr>
          <p:cNvPr id="4" name="Content Placeholder 2"/>
          <p:cNvSpPr>
            <a:spLocks noGrp="1"/>
          </p:cNvSpPr>
          <p:nvPr>
            <p:ph idx="1"/>
          </p:nvPr>
        </p:nvSpPr>
        <p:spPr>
          <a:xfrm>
            <a:off x="200025" y="1781216"/>
            <a:ext cx="8943975" cy="1085809"/>
          </a:xfrm>
        </p:spPr>
        <p:txBody>
          <a:bodyPr numCol="2"/>
          <a:lstStyle/>
          <a:p>
            <a:pPr rtl="0"/>
            <a:r>
              <a:rPr lang="x-none" dirty="0"/>
              <a:t>Alicates</a:t>
            </a:r>
            <a:r>
              <a:rPr lang="en-US" altLang="en-US" dirty="0"/>
              <a:t/>
            </a:r>
            <a:br>
              <a:rPr lang="en-US" altLang="en-US" dirty="0"/>
            </a:br>
            <a:r>
              <a:rPr lang="en-US" altLang="en-US" dirty="0"/>
              <a:t/>
            </a:r>
            <a:br>
              <a:rPr lang="en-US" altLang="en-US" dirty="0"/>
            </a:br>
            <a:endParaRPr lang="en-US" altLang="en-US" dirty="0"/>
          </a:p>
          <a:p>
            <a:pPr rtl="0"/>
            <a:r>
              <a:rPr lang="x-none" dirty="0"/>
              <a:t>Pelacables</a:t>
            </a:r>
            <a:r>
              <a:rPr lang="en-US" altLang="en-US" dirty="0"/>
              <a:t/>
            </a:r>
            <a:br>
              <a:rPr lang="en-US" altLang="en-US" dirty="0"/>
            </a:br>
            <a:r>
              <a:rPr lang="en-US" altLang="en-US" dirty="0"/>
              <a:t/>
            </a:r>
            <a:br>
              <a:rPr lang="en-US" altLang="en-US" dirty="0"/>
            </a:br>
            <a:endParaRPr lang="en-US" altLang="en-US" dirty="0"/>
          </a:p>
          <a:p>
            <a:pPr rtl="0"/>
            <a:r>
              <a:rPr lang="x-none" dirty="0"/>
              <a:t>Alicates de terminales: se usa para conectar de manera segura un conector RJ-45</a:t>
            </a:r>
          </a:p>
          <a:p>
            <a:pPr rtl="0"/>
            <a:r>
              <a:rPr lang="x-none" dirty="0"/>
              <a:t>Herramienta de perforación: se usa para terminar cables en bloques de terminación.</a:t>
            </a:r>
          </a:p>
        </p:txBody>
      </p:sp>
      <p:pic>
        <p:nvPicPr>
          <p:cNvPr id="7" name="Picture 6" descr="Image of punch down tool" title="punch down tool"/>
          <p:cNvPicPr>
            <a:picLocks noChangeAspect="1"/>
          </p:cNvPicPr>
          <p:nvPr/>
        </p:nvPicPr>
        <p:blipFill>
          <a:blip r:embed="rId7"/>
          <a:stretch>
            <a:fillRect/>
          </a:stretch>
        </p:blipFill>
        <p:spPr>
          <a:xfrm>
            <a:off x="5610358" y="3252719"/>
            <a:ext cx="2413556" cy="798330"/>
          </a:xfrm>
          <a:prstGeom prst="rect">
            <a:avLst/>
          </a:prstGeom>
        </p:spPr>
      </p:pic>
    </p:spTree>
    <p:custDataLst>
      <p:tags r:id="rId1"/>
    </p:custDataLst>
    <p:extLst>
      <p:ext uri="{BB962C8B-B14F-4D97-AF65-F5344CB8AC3E}">
        <p14:creationId xmlns:p14="http://schemas.microsoft.com/office/powerpoint/2010/main" val="2420244484"/>
      </p:ext>
    </p:extLst>
  </p:cSld>
  <p:clrMapOvr>
    <a:masterClrMapping/>
  </p:clrMapOvr>
  <p:transition spd="slow">
    <p:wipe/>
  </p:transition>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108068"/>
            <a:ext cx="7006589" cy="757551"/>
          </a:xfrm>
        </p:spPr>
        <p:txBody>
          <a:bodyPr/>
          <a:lstStyle/>
          <a:p>
            <a:pPr rtl="0"/>
            <a:r>
              <a:rPr lang="x-none" sz="1600" dirty="0"/>
              <a:t>Herramientas de red</a:t>
            </a:r>
            <a:r>
              <a:rPr lang="en-US" altLang="en-US" sz="1600" dirty="0"/>
              <a:t/>
            </a:r>
            <a:br>
              <a:rPr lang="en-US" altLang="en-US" sz="1600" dirty="0"/>
            </a:br>
            <a:r>
              <a:rPr lang="x-none" dirty="0"/>
              <a:t>Herramientas y descripciones de red (cont.)</a:t>
            </a:r>
            <a:r>
              <a:rPr lang="en-US" altLang="en-US" dirty="0"/>
              <a:t/>
            </a:r>
            <a:br>
              <a:rPr lang="en-US" altLang="en-US" dirty="0"/>
            </a:br>
            <a:endParaRPr lang="en-US" altLang="en-US" dirty="0"/>
          </a:p>
        </p:txBody>
      </p:sp>
      <p:sp>
        <p:nvSpPr>
          <p:cNvPr id="9" name="Content Placeholder 2"/>
          <p:cNvSpPr txBox="1">
            <a:spLocks/>
          </p:cNvSpPr>
          <p:nvPr/>
        </p:nvSpPr>
        <p:spPr bwMode="auto">
          <a:xfrm>
            <a:off x="1400174" y="2058256"/>
            <a:ext cx="5911392" cy="22364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1440" tIns="45720" rIns="182880" bIns="45720" numCol="2" anchor="t" anchorCtr="0" compatLnSpc="1">
            <a:prstTxWarp prst="textNoShape">
              <a:avLst/>
            </a:prstTxWarp>
          </a:bodyPr>
          <a:lstStyle>
            <a:lvl1pPr marL="169863" indent="-169863" algn="l" defTabSz="684213" rtl="0" eaLnBrk="1" fontAlgn="base" hangingPunct="1">
              <a:lnSpc>
                <a:spcPct val="100000"/>
              </a:lnSpc>
              <a:spcBef>
                <a:spcPts val="600"/>
              </a:spcBef>
              <a:spcAft>
                <a:spcPts val="600"/>
              </a:spcAft>
              <a:buClr>
                <a:schemeClr val="tx2"/>
              </a:buClr>
              <a:buSzPct val="90000"/>
              <a:buFont typeface="Wingdings" panose="05000000000000000000" pitchFamily="2" charset="2"/>
              <a:buChar char="§"/>
              <a:defRPr lang="en-US" sz="1500" kern="1200">
                <a:solidFill>
                  <a:srgbClr val="000000"/>
                </a:solidFill>
                <a:latin typeface="+mn-lt"/>
                <a:ea typeface="ＭＳ Ｐゴシック" charset="0"/>
                <a:cs typeface="CiscoSans"/>
              </a:defRPr>
            </a:lvl1pPr>
            <a:lvl2pPr marL="358775" indent="-215900" algn="l" defTabSz="684213" rtl="0" eaLnBrk="1" fontAlgn="base" hangingPunct="1">
              <a:lnSpc>
                <a:spcPct val="100000"/>
              </a:lnSpc>
              <a:spcBef>
                <a:spcPts val="300"/>
              </a:spcBef>
              <a:spcAft>
                <a:spcPts val="300"/>
              </a:spcAft>
              <a:buClr>
                <a:schemeClr val="tx2"/>
              </a:buClr>
              <a:buFont typeface="Arial" charset="0"/>
              <a:buChar char="•"/>
              <a:defRPr lang="en-US" sz="1400" kern="1200">
                <a:solidFill>
                  <a:srgbClr val="000000"/>
                </a:solidFill>
                <a:latin typeface="+mn-lt"/>
                <a:ea typeface="ＭＳ Ｐゴシック" charset="0"/>
                <a:cs typeface="CiscoSans"/>
              </a:defRPr>
            </a:lvl2pPr>
            <a:lvl3pPr marL="431800" indent="-169863" algn="l" defTabSz="684213" rtl="0" eaLnBrk="1" fontAlgn="base" hangingPunct="1">
              <a:lnSpc>
                <a:spcPct val="100000"/>
              </a:lnSpc>
              <a:spcBef>
                <a:spcPts val="300"/>
              </a:spcBef>
              <a:spcAft>
                <a:spcPts val="300"/>
              </a:spcAft>
              <a:buFont typeface="Arial" charset="0"/>
              <a:buChar char="•"/>
              <a:defRPr lang="en-US" sz="1200" kern="1200">
                <a:solidFill>
                  <a:srgbClr val="000000"/>
                </a:solidFill>
                <a:latin typeface="+mn-lt"/>
                <a:ea typeface="ＭＳ Ｐゴシック" charset="0"/>
                <a:cs typeface="CiscoSans"/>
              </a:defRPr>
            </a:lvl3pPr>
            <a:lvl4pPr marL="503238" indent="-169863" algn="l" defTabSz="684213" rtl="0" eaLnBrk="1" fontAlgn="base" hangingPunct="1">
              <a:lnSpc>
                <a:spcPct val="100000"/>
              </a:lnSpc>
              <a:spcBef>
                <a:spcPts val="300"/>
              </a:spcBef>
              <a:spcAft>
                <a:spcPts val="300"/>
              </a:spcAft>
              <a:buFont typeface="Arial" charset="0"/>
              <a:buChar char="•"/>
              <a:defRPr lang="en-US" sz="1100" kern="1200">
                <a:solidFill>
                  <a:srgbClr val="000000"/>
                </a:solidFill>
                <a:latin typeface="+mn-lt"/>
                <a:ea typeface="ＭＳ Ｐゴシック" charset="0"/>
                <a:cs typeface="CiscoSans"/>
              </a:defRPr>
            </a:lvl4pPr>
            <a:lvl5pPr marL="574675" indent="-169863" algn="l" defTabSz="684213" rtl="0" eaLnBrk="1" fontAlgn="base" hangingPunct="1">
              <a:lnSpc>
                <a:spcPct val="95000"/>
              </a:lnSpc>
              <a:spcBef>
                <a:spcPts val="625"/>
              </a:spcBef>
              <a:spcAft>
                <a:spcPct val="0"/>
              </a:spcAft>
              <a:buFont typeface="Arial" charset="0"/>
              <a:buChar char="•"/>
              <a:defRPr lang="en-US" sz="1100" kern="1200" dirty="0">
                <a:solidFill>
                  <a:schemeClr val="tx1"/>
                </a:solidFill>
                <a:latin typeface="+mn-lt"/>
                <a:ea typeface="ＭＳ Ｐゴシック" charset="0"/>
                <a:cs typeface="CiscoSans"/>
              </a:defRPr>
            </a:lvl5pPr>
            <a:lvl6pPr marL="863856" indent="-171445" algn="l" defTabSz="685777" rtl="0" eaLnBrk="1" latinLnBrk="0" hangingPunct="1">
              <a:spcBef>
                <a:spcPts val="600"/>
              </a:spcBef>
              <a:buFont typeface="Arial" pitchFamily="34" charset="0"/>
              <a:buChar char="•"/>
              <a:defRPr sz="900" kern="1200" baseline="0">
                <a:solidFill>
                  <a:schemeClr val="tx1"/>
                </a:solidFill>
                <a:latin typeface="+mn-lt"/>
                <a:ea typeface="+mn-ea"/>
                <a:cs typeface="+mn-cs"/>
              </a:defRPr>
            </a:lvl6pPr>
            <a:lvl7pPr marL="935844" indent="-171422" algn="l" defTabSz="685777" rtl="0" eaLnBrk="1" latinLnBrk="0" hangingPunct="1">
              <a:spcBef>
                <a:spcPts val="600"/>
              </a:spcBef>
              <a:buFont typeface="Arial" pitchFamily="34" charset="0"/>
              <a:buChar char="•"/>
              <a:defRPr sz="800" kern="1200" baseline="0">
                <a:solidFill>
                  <a:schemeClr val="tx1"/>
                </a:solidFill>
                <a:latin typeface="+mn-lt"/>
                <a:ea typeface="+mn-ea"/>
                <a:cs typeface="+mn-cs"/>
              </a:defRPr>
            </a:lvl7pPr>
            <a:lvl8pPr marL="2400220" indent="0" algn="l" defTabSz="685777" rtl="0" eaLnBrk="1" latinLnBrk="0" hangingPunct="1">
              <a:spcBef>
                <a:spcPct val="20000"/>
              </a:spcBef>
              <a:buFont typeface="Arial" pitchFamily="34" charset="0"/>
              <a:buNone/>
              <a:defRPr sz="1500" kern="1200">
                <a:solidFill>
                  <a:schemeClr val="tx1"/>
                </a:solidFill>
                <a:latin typeface="+mn-lt"/>
                <a:ea typeface="+mn-ea"/>
                <a:cs typeface="+mn-cs"/>
              </a:defRPr>
            </a:lvl8pPr>
            <a:lvl9pPr marL="2914553" indent="-171445" algn="l" defTabSz="685777" rtl="0" eaLnBrk="1" latinLnBrk="0" hangingPunct="1">
              <a:spcBef>
                <a:spcPct val="20000"/>
              </a:spcBef>
              <a:buFont typeface="Arial" pitchFamily="34" charset="0"/>
              <a:buChar char="•"/>
              <a:defRPr sz="1500" kern="1200">
                <a:solidFill>
                  <a:schemeClr val="tx1"/>
                </a:solidFill>
                <a:latin typeface="+mn-lt"/>
                <a:ea typeface="+mn-ea"/>
                <a:cs typeface="+mn-cs"/>
              </a:defRPr>
            </a:lvl9pPr>
          </a:lstStyle>
          <a:p>
            <a:pPr rtl="0"/>
            <a:r>
              <a:rPr lang="x-none" dirty="0"/>
              <a:t>Multímetro</a:t>
            </a:r>
            <a:r>
              <a:rPr lang="en-US" altLang="en-US" dirty="0"/>
              <a:t/>
            </a:r>
            <a:br>
              <a:rPr lang="en-US" altLang="en-US" dirty="0"/>
            </a:br>
            <a:r>
              <a:rPr lang="en-US" altLang="en-US" dirty="0"/>
              <a:t/>
            </a:r>
            <a:br>
              <a:rPr lang="en-US" altLang="en-US" dirty="0"/>
            </a:br>
            <a:endParaRPr lang="en-US" altLang="en-US" dirty="0"/>
          </a:p>
          <a:p>
            <a:pPr rtl="0"/>
            <a:r>
              <a:rPr lang="x-none" dirty="0"/>
              <a:t>Generador de tonos</a:t>
            </a:r>
            <a:r>
              <a:rPr lang="en-US" altLang="en-US" dirty="0"/>
              <a:t/>
            </a:r>
            <a:br>
              <a:rPr lang="en-US" altLang="en-US" dirty="0"/>
            </a:br>
            <a:r>
              <a:rPr lang="en-US" altLang="en-US" dirty="0"/>
              <a:t/>
            </a:r>
            <a:br>
              <a:rPr lang="en-US" altLang="en-US" dirty="0"/>
            </a:br>
            <a:endParaRPr lang="en-US" altLang="en-US" dirty="0"/>
          </a:p>
          <a:p>
            <a:pPr rtl="0"/>
            <a:r>
              <a:rPr lang="x-none" dirty="0"/>
              <a:t>Adaptador de bucle de retorno:</a:t>
            </a:r>
            <a:r>
              <a:rPr lang="en-US" altLang="en-US" dirty="0"/>
              <a:t/>
            </a:r>
            <a:br>
              <a:rPr lang="en-US" altLang="en-US" dirty="0"/>
            </a:br>
            <a:r>
              <a:rPr lang="x-none" dirty="0"/>
              <a:t>se usa para verificar un puerto</a:t>
            </a:r>
            <a:r>
              <a:rPr lang="en-US" altLang="en-US" dirty="0"/>
              <a:t/>
            </a:r>
            <a:br>
              <a:rPr lang="en-US" altLang="en-US" dirty="0"/>
            </a:br>
            <a:endParaRPr lang="en-US" altLang="en-US" dirty="0"/>
          </a:p>
          <a:p>
            <a:pPr rtl="0"/>
            <a:r>
              <a:rPr lang="x-none" dirty="0"/>
              <a:t>Analizador de cables</a:t>
            </a:r>
            <a:r>
              <a:rPr lang="en-US" altLang="en-US" dirty="0"/>
              <a:t/>
            </a:r>
            <a:br>
              <a:rPr lang="en-US" altLang="en-US" dirty="0"/>
            </a:br>
            <a:endParaRPr lang="en-US" altLang="en-US" dirty="0"/>
          </a:p>
          <a:p>
            <a:pPr rtl="0"/>
            <a:r>
              <a:rPr lang="x-none" dirty="0"/>
              <a:t>Analizador de wifi</a:t>
            </a:r>
            <a:r>
              <a:rPr lang="en-US" altLang="en-US" dirty="0"/>
              <a:t/>
            </a:r>
            <a:br>
              <a:rPr lang="en-US" altLang="en-US" dirty="0"/>
            </a:br>
            <a:r>
              <a:rPr lang="en-US" altLang="en-US" dirty="0"/>
              <a:t/>
            </a:r>
            <a:br>
              <a:rPr lang="en-US" altLang="en-US" dirty="0"/>
            </a:br>
            <a:endParaRPr lang="en-US" altLang="en-US" dirty="0"/>
          </a:p>
        </p:txBody>
      </p:sp>
      <p:pic>
        <p:nvPicPr>
          <p:cNvPr id="8" name="Picture 7" descr="Image of a multimeter" title="Multimeter"/>
          <p:cNvPicPr>
            <a:picLocks noChangeAspect="1"/>
          </p:cNvPicPr>
          <p:nvPr/>
        </p:nvPicPr>
        <p:blipFill>
          <a:blip r:embed="rId4"/>
          <a:stretch>
            <a:fillRect/>
          </a:stretch>
        </p:blipFill>
        <p:spPr>
          <a:xfrm>
            <a:off x="1784920" y="847908"/>
            <a:ext cx="716570" cy="1173244"/>
          </a:xfrm>
          <a:prstGeom prst="rect">
            <a:avLst/>
          </a:prstGeom>
        </p:spPr>
      </p:pic>
      <p:pic>
        <p:nvPicPr>
          <p:cNvPr id="12" name="Picture 11" descr="image of a tone generator tool" title="tone generator"/>
          <p:cNvPicPr>
            <a:picLocks noChangeAspect="1"/>
          </p:cNvPicPr>
          <p:nvPr/>
        </p:nvPicPr>
        <p:blipFill>
          <a:blip r:embed="rId5"/>
          <a:stretch>
            <a:fillRect/>
          </a:stretch>
        </p:blipFill>
        <p:spPr>
          <a:xfrm>
            <a:off x="315388" y="1984048"/>
            <a:ext cx="759496" cy="1204079"/>
          </a:xfrm>
          <a:prstGeom prst="rect">
            <a:avLst/>
          </a:prstGeom>
        </p:spPr>
      </p:pic>
      <p:pic>
        <p:nvPicPr>
          <p:cNvPr id="11" name="Picture 10" descr="image of loopback adapter" title="loopback"/>
          <p:cNvPicPr>
            <a:picLocks noChangeAspect="1"/>
          </p:cNvPicPr>
          <p:nvPr/>
        </p:nvPicPr>
        <p:blipFill>
          <a:blip r:embed="rId6"/>
          <a:stretch>
            <a:fillRect/>
          </a:stretch>
        </p:blipFill>
        <p:spPr>
          <a:xfrm>
            <a:off x="408887" y="3659029"/>
            <a:ext cx="873257" cy="647990"/>
          </a:xfrm>
          <a:prstGeom prst="rect">
            <a:avLst/>
          </a:prstGeom>
        </p:spPr>
      </p:pic>
      <p:pic>
        <p:nvPicPr>
          <p:cNvPr id="13" name="Picture 12" descr="image of a laptop with Cisco Spectrum Expert Wi-Fi application installed." title="wifi analyzer"/>
          <p:cNvPicPr>
            <a:picLocks noChangeAspect="1"/>
          </p:cNvPicPr>
          <p:nvPr/>
        </p:nvPicPr>
        <p:blipFill>
          <a:blip r:embed="rId7"/>
          <a:stretch>
            <a:fillRect/>
          </a:stretch>
        </p:blipFill>
        <p:spPr>
          <a:xfrm>
            <a:off x="7359289" y="2842201"/>
            <a:ext cx="1422662" cy="1295086"/>
          </a:xfrm>
          <a:prstGeom prst="rect">
            <a:avLst/>
          </a:prstGeom>
        </p:spPr>
      </p:pic>
      <p:pic>
        <p:nvPicPr>
          <p:cNvPr id="2" name="Picture 1" descr="image of cable tester" title="cable tester"/>
          <p:cNvPicPr>
            <a:picLocks noChangeAspect="1"/>
          </p:cNvPicPr>
          <p:nvPr/>
        </p:nvPicPr>
        <p:blipFill>
          <a:blip r:embed="rId8"/>
          <a:stretch>
            <a:fillRect/>
          </a:stretch>
        </p:blipFill>
        <p:spPr>
          <a:xfrm>
            <a:off x="7160654" y="722744"/>
            <a:ext cx="811532" cy="1443894"/>
          </a:xfrm>
          <a:prstGeom prst="rect">
            <a:avLst/>
          </a:prstGeom>
        </p:spPr>
      </p:pic>
    </p:spTree>
    <p:custDataLst>
      <p:tags r:id="rId1"/>
    </p:custDataLst>
    <p:extLst>
      <p:ext uri="{BB962C8B-B14F-4D97-AF65-F5344CB8AC3E}">
        <p14:creationId xmlns:p14="http://schemas.microsoft.com/office/powerpoint/2010/main" val="38449262"/>
      </p:ext>
    </p:extLst>
  </p:cSld>
  <p:clrMapOvr>
    <a:masterClrMapping/>
  </p:clrMapOvr>
  <p:transition spd="slow">
    <p:wipe/>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de cobre y conectores </a:t>
            </a:r>
            <a:r>
              <a:rPr lang="en-US" altLang="en-US" sz="1600" dirty="0"/>
              <a:t/>
            </a:r>
            <a:br>
              <a:rPr lang="en-US" altLang="en-US" sz="1600" dirty="0"/>
            </a:br>
            <a:r>
              <a:rPr lang="x-none"/>
              <a:t>Tipos de cables</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0" y="883787"/>
            <a:ext cx="3543300" cy="2236486"/>
          </a:xfrm>
        </p:spPr>
        <p:txBody>
          <a:bodyPr/>
          <a:lstStyle/>
          <a:p>
            <a:pPr rtl="0"/>
            <a:r>
              <a:rPr lang="x-none" dirty="0"/>
              <a:t>Tipos de cables utilizados en redes</a:t>
            </a:r>
          </a:p>
          <a:p>
            <a:pPr lvl="1" rtl="0"/>
            <a:r>
              <a:rPr lang="x-none" dirty="0"/>
              <a:t>Par trenzado</a:t>
            </a:r>
          </a:p>
          <a:p>
            <a:pPr lvl="1" rtl="0"/>
            <a:r>
              <a:rPr lang="x-none" dirty="0"/>
              <a:t>Coaxial</a:t>
            </a:r>
          </a:p>
          <a:p>
            <a:pPr lvl="1" rtl="0"/>
            <a:r>
              <a:rPr lang="x-none" dirty="0"/>
              <a:t>Fibra óptica</a:t>
            </a:r>
          </a:p>
          <a:p>
            <a:pPr marL="0" indent="0">
              <a:buNone/>
            </a:pPr>
            <a:endParaRPr lang="en-US" altLang="en-US" dirty="0"/>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421931" y="947924"/>
            <a:ext cx="5108110" cy="3582073"/>
          </a:xfrm>
          <a:prstGeom prst="rect">
            <a:avLst/>
          </a:prstGeom>
        </p:spPr>
      </p:pic>
    </p:spTree>
    <p:custDataLst>
      <p:tags r:id="rId1"/>
    </p:custDataLst>
    <p:extLst>
      <p:ext uri="{BB962C8B-B14F-4D97-AF65-F5344CB8AC3E}">
        <p14:creationId xmlns:p14="http://schemas.microsoft.com/office/powerpoint/2010/main" val="3953537890"/>
      </p:ext>
    </p:extLst>
  </p:cSld>
  <p:clrMapOvr>
    <a:masterClrMapping/>
  </p:clrMapOvr>
  <p:transition spd="slow">
    <p:wip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7170" name="Rectangle 33"/>
          <p:cNvSpPr>
            <a:spLocks noGrp="1" noChangeArrowheads="1"/>
          </p:cNvSpPr>
          <p:nvPr>
            <p:ph type="title"/>
          </p:nvPr>
        </p:nvSpPr>
        <p:spPr/>
        <p:txBody>
          <a:bodyPr/>
          <a:lstStyle/>
          <a:p>
            <a:pPr rtl="0" eaLnBrk="1" hangingPunct="1"/>
            <a:r>
              <a:rPr lang="x-none"/>
              <a:t>Capítulo 5: Evaluación</a:t>
            </a:r>
          </a:p>
        </p:txBody>
      </p:sp>
      <p:sp>
        <p:nvSpPr>
          <p:cNvPr id="7171" name="Rectangle 34"/>
          <p:cNvSpPr>
            <a:spLocks noGrp="1" noChangeArrowheads="1"/>
          </p:cNvSpPr>
          <p:nvPr>
            <p:ph idx="1"/>
          </p:nvPr>
        </p:nvSpPr>
        <p:spPr>
          <a:xfrm>
            <a:off x="144064" y="798944"/>
            <a:ext cx="8999935" cy="4155319"/>
          </a:xfrm>
        </p:spPr>
        <p:txBody>
          <a:bodyPr/>
          <a:lstStyle/>
          <a:p>
            <a:pPr rtl="0" eaLnBrk="1" hangingPunct="1">
              <a:spcBef>
                <a:spcPct val="30000"/>
              </a:spcBef>
            </a:pPr>
            <a:r>
              <a:rPr lang="x-none" dirty="0"/>
              <a:t>Los estudiantes deben completar la "Evaluacion" del Capítulo 5 después de completar el Capítulo 5.</a:t>
            </a:r>
          </a:p>
          <a:p>
            <a:pPr rtl="0" eaLnBrk="1" hangingPunct="1">
              <a:spcBef>
                <a:spcPct val="30000"/>
              </a:spcBef>
            </a:pPr>
            <a:r>
              <a:rPr lang="x-none" dirty="0"/>
              <a:t>Los cuestionarios, las prácticas de laboratorio y otras actividades se pueden utilizar para evaluar informalmente el progreso de los estudiantes.</a:t>
            </a:r>
          </a:p>
        </p:txBody>
      </p:sp>
    </p:spTree>
    <p:custDataLst>
      <p:tags r:id="rId1"/>
    </p:custDataLst>
    <p:extLst>
      <p:ext uri="{BB962C8B-B14F-4D97-AF65-F5344CB8AC3E}">
        <p14:creationId xmlns:p14="http://schemas.microsoft.com/office/powerpoint/2010/main" val="1296080354"/>
      </p:ext>
    </p:extLst>
  </p:cSld>
  <p:clrMapOvr>
    <a:masterClrMapping/>
  </p:clrMapOvr>
  <p:transition spd="slow">
    <p:wipe/>
  </p:transition>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de cobre y conectores </a:t>
            </a:r>
            <a:r>
              <a:rPr lang="en-US" altLang="en-US" sz="1600" dirty="0"/>
              <a:t/>
            </a:r>
            <a:br>
              <a:rPr lang="en-US" altLang="en-US" sz="1600" dirty="0"/>
            </a:br>
            <a:r>
              <a:rPr lang="x-none"/>
              <a:t>Cables coaxiales</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0" y="883787"/>
            <a:ext cx="3374796" cy="2236486"/>
          </a:xfrm>
        </p:spPr>
        <p:txBody>
          <a:bodyPr/>
          <a:lstStyle/>
          <a:p>
            <a:pPr rtl="0"/>
            <a:r>
              <a:rPr lang="x-none" dirty="0"/>
              <a:t>Cable coaxial</a:t>
            </a:r>
          </a:p>
          <a:p>
            <a:pPr lvl="1" rtl="0"/>
            <a:r>
              <a:rPr lang="x-none" dirty="0"/>
              <a:t>Cobre o aluminio</a:t>
            </a:r>
          </a:p>
          <a:p>
            <a:pPr lvl="1" rtl="0"/>
            <a:r>
              <a:rPr lang="x-none" dirty="0"/>
              <a:t>Se usa en sistemas de televisión por cable y sistemas de comunicación satelital</a:t>
            </a:r>
          </a:p>
          <a:p>
            <a:pPr lvl="1" rtl="0"/>
            <a:r>
              <a:rPr lang="x-none" dirty="0"/>
              <a:t>Más difícil de instalar, más costoso y más difícil de solucionar problemas que el cableado de par trenzado</a:t>
            </a:r>
          </a:p>
          <a:p>
            <a:endParaRPr lang="en-US" altLang="en-US"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537661" y="964498"/>
            <a:ext cx="4525369" cy="3264601"/>
          </a:xfrm>
          <a:prstGeom prst="rect">
            <a:avLst/>
          </a:prstGeom>
        </p:spPr>
      </p:pic>
    </p:spTree>
    <p:custDataLst>
      <p:tags r:id="rId1"/>
    </p:custDataLst>
    <p:extLst>
      <p:ext uri="{BB962C8B-B14F-4D97-AF65-F5344CB8AC3E}">
        <p14:creationId xmlns:p14="http://schemas.microsoft.com/office/powerpoint/2010/main" val="2526300016"/>
      </p:ext>
    </p:extLst>
  </p:cSld>
  <p:clrMapOvr>
    <a:masterClrMapping/>
  </p:clrMapOvr>
  <p:transition spd="slow">
    <p:wipe/>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 y="41393"/>
            <a:ext cx="4552949" cy="757551"/>
          </a:xfrm>
        </p:spPr>
        <p:txBody>
          <a:bodyPr/>
          <a:lstStyle/>
          <a:p>
            <a:pPr rtl="0"/>
            <a:r>
              <a:rPr lang="en-US" altLang="en-US" sz="1600" dirty="0"/>
              <a:t/>
            </a:r>
            <a:br>
              <a:rPr lang="en-US" altLang="en-US" sz="1600" dirty="0"/>
            </a:br>
            <a:r>
              <a:rPr lang="x-none" sz="1600"/>
              <a:t>Cables y conectores de cobre </a:t>
            </a:r>
            <a:r>
              <a:rPr lang="en-US" altLang="en-US" sz="1600" dirty="0"/>
              <a:t/>
            </a:r>
            <a:br>
              <a:rPr lang="en-US" altLang="en-US" sz="1600" dirty="0"/>
            </a:br>
            <a:r>
              <a:rPr lang="x-none"/>
              <a:t>Cables de par trenzado</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1" y="883787"/>
            <a:ext cx="3601039" cy="3678688"/>
          </a:xfrm>
        </p:spPr>
        <p:txBody>
          <a:bodyPr/>
          <a:lstStyle/>
          <a:p>
            <a:pPr rtl="0"/>
            <a:r>
              <a:rPr lang="x-none" dirty="0"/>
              <a:t>Tipos de cableado de par trenzado</a:t>
            </a:r>
          </a:p>
          <a:p>
            <a:pPr lvl="1" rtl="0"/>
            <a:r>
              <a:rPr lang="x-none" dirty="0"/>
              <a:t>Par trenzado no blindado (UTP)</a:t>
            </a:r>
          </a:p>
          <a:p>
            <a:pPr lvl="1" rtl="0"/>
            <a:r>
              <a:rPr lang="x-none" dirty="0"/>
              <a:t>Par trenzado blindado (STP)</a:t>
            </a:r>
          </a:p>
          <a:p>
            <a:pPr rtl="0"/>
            <a:r>
              <a:rPr lang="x-none" dirty="0"/>
              <a:t>UTP</a:t>
            </a:r>
          </a:p>
          <a:p>
            <a:pPr lvl="1" rtl="0"/>
            <a:r>
              <a:rPr lang="x-none" dirty="0"/>
              <a:t>Más común</a:t>
            </a:r>
          </a:p>
          <a:p>
            <a:pPr lvl="1" rtl="0"/>
            <a:r>
              <a:rPr lang="x-none" dirty="0"/>
              <a:t>Cuatro pares de cables codificados por colores</a:t>
            </a:r>
          </a:p>
          <a:p>
            <a:pPr lvl="1" rtl="0"/>
            <a:r>
              <a:rPr lang="x-none" dirty="0"/>
              <a:t>Propenso a la interferencia electromagnética (EMI) y a la interferencia de radiofrecuencia (RFI)</a:t>
            </a:r>
          </a:p>
          <a:p>
            <a:pPr rtl="0"/>
            <a:r>
              <a:rPr lang="x-none" dirty="0"/>
              <a:t>STP</a:t>
            </a:r>
          </a:p>
          <a:p>
            <a:pPr lvl="1" rtl="0"/>
            <a:r>
              <a:rPr lang="x-none" dirty="0"/>
              <a:t>Mejor protección contra EMI y RFI</a:t>
            </a:r>
          </a:p>
          <a:p>
            <a:pPr lvl="1" rtl="0"/>
            <a:r>
              <a:rPr lang="x-none" dirty="0"/>
              <a:t>Más costoso y más difícil de instalar</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39822" y="243222"/>
            <a:ext cx="3838783" cy="1285688"/>
          </a:xfrm>
          <a:prstGeom prst="rect">
            <a:avLst/>
          </a:prstGeom>
        </p:spPr>
      </p:pic>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59391" y="1692897"/>
            <a:ext cx="2809189" cy="1633107"/>
          </a:xfrm>
          <a:prstGeom prst="rect">
            <a:avLst/>
          </a:prstGeom>
        </p:spPr>
      </p:pic>
      <p:sp>
        <p:nvSpPr>
          <p:cNvPr id="10" name="Striped Right Arrow 9"/>
          <p:cNvSpPr/>
          <p:nvPr/>
        </p:nvSpPr>
        <p:spPr>
          <a:xfrm flipH="1">
            <a:off x="6503024" y="2157057"/>
            <a:ext cx="1251993" cy="532545"/>
          </a:xfrm>
          <a:prstGeom prst="stripedRightArrow">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a:solidFill>
                  <a:schemeClr val="bg1"/>
                </a:solidFill>
              </a:rPr>
              <a:t>Cableado UTP</a:t>
            </a:r>
          </a:p>
        </p:txBody>
      </p:sp>
      <p:pic>
        <p:nvPicPr>
          <p:cNvPr id="5" name="Picture 4"/>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182841" y="3401390"/>
            <a:ext cx="3320138" cy="1608286"/>
          </a:xfrm>
          <a:prstGeom prst="rect">
            <a:avLst/>
          </a:prstGeom>
        </p:spPr>
      </p:pic>
      <p:sp>
        <p:nvSpPr>
          <p:cNvPr id="9" name="Striped Right Arrow 8"/>
          <p:cNvSpPr/>
          <p:nvPr/>
        </p:nvSpPr>
        <p:spPr>
          <a:xfrm>
            <a:off x="4091333" y="3899445"/>
            <a:ext cx="1251993" cy="532545"/>
          </a:xfrm>
          <a:prstGeom prst="stripedRightArrow">
            <a:avLst/>
          </a:prstGeom>
          <a:solidFill>
            <a:srgbClr val="7030A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a:solidFill>
                  <a:schemeClr val="bg1"/>
                </a:solidFill>
              </a:rPr>
              <a:t>Cableado STP</a:t>
            </a:r>
          </a:p>
        </p:txBody>
      </p:sp>
    </p:spTree>
    <p:custDataLst>
      <p:tags r:id="rId1"/>
    </p:custDataLst>
    <p:extLst>
      <p:ext uri="{BB962C8B-B14F-4D97-AF65-F5344CB8AC3E}">
        <p14:creationId xmlns:p14="http://schemas.microsoft.com/office/powerpoint/2010/main" val="538809818"/>
      </p:ext>
    </p:extLst>
  </p:cSld>
  <p:clrMapOvr>
    <a:masterClrMapping/>
  </p:clrMapOvr>
  <p:transition spd="slow">
    <p:wipe/>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y conectores de cobre </a:t>
            </a:r>
            <a:r>
              <a:rPr lang="en-US" altLang="en-US" sz="1600" dirty="0"/>
              <a:t/>
            </a:r>
            <a:br>
              <a:rPr lang="en-US" altLang="en-US" sz="1600" dirty="0"/>
            </a:br>
            <a:r>
              <a:rPr lang="x-none"/>
              <a:t>Clasificación de categorías de par trenzado</a:t>
            </a:r>
            <a:r>
              <a:rPr lang="en-US" altLang="en-US" sz="1600" dirty="0"/>
              <a:t/>
            </a:r>
            <a:br>
              <a:rPr lang="en-US" altLang="en-US" sz="1600" dirty="0"/>
            </a:br>
            <a:endParaRPr lang="en-US" altLang="en-US" sz="16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895915" y="861486"/>
            <a:ext cx="4909256" cy="692174"/>
          </a:xfrm>
          <a:prstGeom prst="rect">
            <a:avLst/>
          </a:prstGeom>
        </p:spPr>
      </p:pic>
      <p:sp>
        <p:nvSpPr>
          <p:cNvPr id="10" name="Striped Right Arrow 9"/>
          <p:cNvSpPr/>
          <p:nvPr/>
        </p:nvSpPr>
        <p:spPr>
          <a:xfrm flipH="1">
            <a:off x="6911518" y="867266"/>
            <a:ext cx="1251993" cy="532545"/>
          </a:xfrm>
          <a:prstGeom prst="stripedRightArrow">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a:solidFill>
                  <a:schemeClr val="bg1"/>
                </a:solidFill>
              </a:rPr>
              <a:t>UTP cat. 5</a:t>
            </a:r>
          </a:p>
        </p:txBody>
      </p:sp>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32874" y="1710455"/>
            <a:ext cx="5937708" cy="874357"/>
          </a:xfrm>
          <a:prstGeom prst="rect">
            <a:avLst/>
          </a:prstGeom>
        </p:spPr>
      </p:pic>
      <p:sp>
        <p:nvSpPr>
          <p:cNvPr id="9" name="Striped Right Arrow 8"/>
          <p:cNvSpPr/>
          <p:nvPr/>
        </p:nvSpPr>
        <p:spPr>
          <a:xfrm>
            <a:off x="113122" y="1806694"/>
            <a:ext cx="1251993" cy="532545"/>
          </a:xfrm>
          <a:prstGeom prst="stripedRightArrow">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a:solidFill>
                  <a:schemeClr val="bg1"/>
                </a:solidFill>
              </a:rPr>
              <a:t>UTP cat. 5e</a:t>
            </a:r>
          </a:p>
        </p:txBody>
      </p:sp>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279250" y="2698510"/>
            <a:ext cx="6433886" cy="1920427"/>
          </a:xfrm>
          <a:prstGeom prst="rect">
            <a:avLst/>
          </a:prstGeom>
        </p:spPr>
      </p:pic>
      <p:sp>
        <p:nvSpPr>
          <p:cNvPr id="13" name="Striped Right Arrow 12"/>
          <p:cNvSpPr/>
          <p:nvPr/>
        </p:nvSpPr>
        <p:spPr>
          <a:xfrm flipH="1">
            <a:off x="7780356" y="3310379"/>
            <a:ext cx="1251993" cy="532545"/>
          </a:xfrm>
          <a:prstGeom prst="stripedRightArrow">
            <a:avLst/>
          </a:prstGeom>
          <a:solidFill>
            <a:schemeClr val="accent5">
              <a:lumMod val="50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a:solidFill>
                  <a:schemeClr val="bg1"/>
                </a:solidFill>
              </a:rPr>
              <a:t>UTP cat. 6</a:t>
            </a:r>
          </a:p>
        </p:txBody>
      </p:sp>
    </p:spTree>
    <p:custDataLst>
      <p:tags r:id="rId1"/>
    </p:custDataLst>
    <p:extLst>
      <p:ext uri="{BB962C8B-B14F-4D97-AF65-F5344CB8AC3E}">
        <p14:creationId xmlns:p14="http://schemas.microsoft.com/office/powerpoint/2010/main" val="4200241202"/>
      </p:ext>
    </p:extLst>
  </p:cSld>
  <p:clrMapOvr>
    <a:masterClrMapping/>
  </p:clrMapOvr>
  <p:transition spd="slow">
    <p:wipe/>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0" y="0"/>
            <a:ext cx="9144000" cy="757551"/>
          </a:xfrm>
        </p:spPr>
        <p:txBody>
          <a:bodyPr/>
          <a:lstStyle/>
          <a:p>
            <a:pPr rtl="0"/>
            <a:r>
              <a:rPr lang="en-US" altLang="en-US" sz="1600" dirty="0"/>
              <a:t/>
            </a:r>
            <a:br>
              <a:rPr lang="en-US" altLang="en-US" sz="1600" dirty="0"/>
            </a:br>
            <a:r>
              <a:rPr lang="x-none" sz="1600"/>
              <a:t>Cables y conectores de cobre </a:t>
            </a:r>
            <a:r>
              <a:rPr lang="en-US" altLang="en-US" sz="1600" dirty="0"/>
              <a:t/>
            </a:r>
            <a:br>
              <a:rPr lang="en-US" altLang="en-US" sz="1600" dirty="0"/>
            </a:br>
            <a:r>
              <a:rPr lang="x-none"/>
              <a:t>Esquemas de cable de par trenzado</a:t>
            </a:r>
            <a:r>
              <a:rPr lang="en-US" altLang="en-US" sz="1600" dirty="0"/>
              <a:t/>
            </a:r>
            <a:br>
              <a:rPr lang="en-US" altLang="en-US" sz="1600" dirty="0"/>
            </a:br>
            <a:endParaRPr lang="en-US" altLang="en-US" sz="1600" dirty="0"/>
          </a:p>
        </p:txBody>
      </p:sp>
      <p:sp>
        <p:nvSpPr>
          <p:cNvPr id="18" name="TextBox 17"/>
          <p:cNvSpPr txBox="1"/>
          <p:nvPr/>
        </p:nvSpPr>
        <p:spPr>
          <a:xfrm>
            <a:off x="5793890" y="1828002"/>
            <a:ext cx="2824329" cy="1384995"/>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rtl="0"/>
            <a:r>
              <a:rPr lang="x-none" sz="1400" dirty="0">
                <a:solidFill>
                  <a:srgbClr val="000000"/>
                </a:solidFill>
              </a:rPr>
              <a:t>Al crear un cable para conectar un dispositivo de red a un conector de pared o desde el panel de conexión a un switch, haga que ambos extremos del cable sean del mismo estándar.</a:t>
            </a:r>
          </a:p>
        </p:txBody>
      </p:sp>
      <p:sp>
        <p:nvSpPr>
          <p:cNvPr id="15" name="TextBox 14"/>
          <p:cNvSpPr txBox="1"/>
          <p:nvPr/>
        </p:nvSpPr>
        <p:spPr>
          <a:xfrm>
            <a:off x="1663674" y="790403"/>
            <a:ext cx="720032"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rtl="0"/>
            <a:r>
              <a:rPr lang="x-none" sz="1400">
                <a:solidFill>
                  <a:srgbClr val="000000"/>
                </a:solidFill>
              </a:rPr>
              <a:t>T568A</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19383" y="1146362"/>
            <a:ext cx="1634490" cy="1707676"/>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94515" y="2947932"/>
            <a:ext cx="1898073" cy="1958811"/>
          </a:xfrm>
          <a:prstGeom prst="rect">
            <a:avLst/>
          </a:prstGeom>
        </p:spPr>
      </p:pic>
      <p:sp>
        <p:nvSpPr>
          <p:cNvPr id="16" name="TextBox 15"/>
          <p:cNvSpPr txBox="1"/>
          <p:nvPr/>
        </p:nvSpPr>
        <p:spPr>
          <a:xfrm>
            <a:off x="3910100" y="778788"/>
            <a:ext cx="720032" cy="307777"/>
          </a:xfrm>
          <a:prstGeom prst="rect">
            <a:avLst/>
          </a:prstGeom>
          <a:ln/>
        </p:spPr>
        <p:style>
          <a:lnRef idx="0">
            <a:schemeClr val="accent6"/>
          </a:lnRef>
          <a:fillRef idx="3">
            <a:schemeClr val="accent6"/>
          </a:fillRef>
          <a:effectRef idx="3">
            <a:schemeClr val="accent6"/>
          </a:effectRef>
          <a:fontRef idx="minor">
            <a:schemeClr val="lt1"/>
          </a:fontRef>
        </p:style>
        <p:txBody>
          <a:bodyPr wrap="square" rtlCol="0">
            <a:spAutoFit/>
          </a:bodyPr>
          <a:lstStyle/>
          <a:p>
            <a:pPr rtl="0"/>
            <a:r>
              <a:rPr lang="x-none" sz="1400">
                <a:solidFill>
                  <a:srgbClr val="000000"/>
                </a:solidFill>
              </a:rPr>
              <a:t>T568B</a:t>
            </a:r>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3486914" y="1136073"/>
            <a:ext cx="1636576" cy="1712767"/>
          </a:xfrm>
          <a:prstGeom prst="rect">
            <a:avLst/>
          </a:prstGeom>
        </p:spPr>
      </p:pic>
      <p:pic>
        <p:nvPicPr>
          <p:cNvPr id="5" name="Picture 4"/>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3338944" y="2937229"/>
            <a:ext cx="1938771" cy="1969206"/>
          </a:xfrm>
          <a:prstGeom prst="rect">
            <a:avLst/>
          </a:prstGeom>
        </p:spPr>
      </p:pic>
    </p:spTree>
    <p:custDataLst>
      <p:tags r:id="rId1"/>
    </p:custDataLst>
    <p:extLst>
      <p:ext uri="{BB962C8B-B14F-4D97-AF65-F5344CB8AC3E}">
        <p14:creationId xmlns:p14="http://schemas.microsoft.com/office/powerpoint/2010/main" val="3993634685"/>
      </p:ext>
    </p:extLst>
  </p:cSld>
  <p:clrMapOvr>
    <a:masterClrMapping/>
  </p:clrMapOvr>
  <p:transition spd="slow">
    <p:wipe/>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y conectores de cobre </a:t>
            </a:r>
            <a:r>
              <a:rPr lang="en-US" altLang="en-US" sz="1600" dirty="0"/>
              <a:t/>
            </a:r>
            <a:br>
              <a:rPr lang="en-US" altLang="en-US" sz="1600" dirty="0"/>
            </a:br>
            <a:r>
              <a:rPr lang="x-none"/>
              <a:t>Explicación en video: Creación y prueba de un cable de red</a:t>
            </a:r>
            <a:r>
              <a:rPr lang="en-US" altLang="en-US" sz="1600" dirty="0"/>
              <a:t/>
            </a:r>
            <a:br>
              <a:rPr lang="en-US" altLang="en-US" sz="1600" dirty="0"/>
            </a:br>
            <a:endParaRPr lang="en-US" altLang="en-US" sz="1600" dirty="0"/>
          </a:p>
        </p:txBody>
      </p:sp>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03408" y="921765"/>
            <a:ext cx="7533109" cy="3714750"/>
          </a:xfrm>
          <a:prstGeom prst="rect">
            <a:avLst/>
          </a:prstGeom>
        </p:spPr>
      </p:pic>
    </p:spTree>
    <p:custDataLst>
      <p:tags r:id="rId1"/>
    </p:custDataLst>
    <p:extLst>
      <p:ext uri="{BB962C8B-B14F-4D97-AF65-F5344CB8AC3E}">
        <p14:creationId xmlns:p14="http://schemas.microsoft.com/office/powerpoint/2010/main" val="843311521"/>
      </p:ext>
    </p:extLst>
  </p:cSld>
  <p:clrMapOvr>
    <a:masterClrMapping/>
  </p:clrMapOvr>
  <p:transition spd="slow">
    <p:wipe/>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y conectores de cobre </a:t>
            </a:r>
            <a:r>
              <a:rPr lang="en-US" altLang="en-US" sz="1600" dirty="0"/>
              <a:t/>
            </a:r>
            <a:br>
              <a:rPr lang="en-US" altLang="en-US" sz="1600" dirty="0"/>
            </a:br>
            <a:r>
              <a:rPr lang="x-none"/>
              <a:t>Práctica de laboratorio: Creación y prueba de cables de red</a:t>
            </a:r>
            <a:r>
              <a:rPr lang="en-US" altLang="en-US" sz="1600" dirty="0"/>
              <a:t/>
            </a:r>
            <a:br>
              <a:rPr lang="en-US" altLang="en-US" sz="1600" dirty="0"/>
            </a:br>
            <a:endParaRPr lang="en-US" altLang="en-US" sz="1600" dirty="0"/>
          </a:p>
        </p:txBody>
      </p:sp>
      <p:sp>
        <p:nvSpPr>
          <p:cNvPr id="2" name="Rectangle 1">
            <a:extLst>
              <a:ext uri="{FF2B5EF4-FFF2-40B4-BE49-F238E27FC236}">
                <a16:creationId xmlns:a16="http://schemas.microsoft.com/office/drawing/2014/main" xmlns:c15="http://schemas.microsoft.com/office/drawing/2012/chart" xmlns:c="http://schemas.openxmlformats.org/drawingml/2006/chart" xmlns="" id="{B7B3FB2E-5313-422B-A9B4-8148DD0C1826}"/>
              </a:ext>
            </a:extLst>
          </p:cNvPr>
          <p:cNvSpPr/>
          <p:nvPr/>
        </p:nvSpPr>
        <p:spPr>
          <a:xfrm>
            <a:off x="93492" y="1150615"/>
            <a:ext cx="8753327" cy="2585323"/>
          </a:xfrm>
          <a:prstGeom prst="rect">
            <a:avLst/>
          </a:prstGeom>
        </p:spPr>
        <p:txBody>
          <a:bodyPr wrap="square">
            <a:spAutoFit/>
          </a:bodyPr>
          <a:lstStyle/>
          <a:p>
            <a:pPr rtl="0"/>
            <a:r>
              <a:rPr lang="x-none" dirty="0">
                <a:latin typeface="Arial" panose="020B0604020202020204" pitchFamily="34" charset="0"/>
              </a:rPr>
              <a:t>En esta práctica de laboratorio, armará y probará cables de par trenzado no blindado (UTP, Unshielded Twisted-Pair) directos y cruzados para redes Ethernet.</a:t>
            </a:r>
          </a:p>
          <a:p>
            <a:endParaRPr lang="en-US" b="1" dirty="0">
              <a:latin typeface="Arial" panose="020B0604020202020204" pitchFamily="34" charset="0"/>
            </a:endParaRPr>
          </a:p>
          <a:p>
            <a:pPr rtl="0"/>
            <a:r>
              <a:rPr lang="x-none" b="1" dirty="0">
                <a:latin typeface="Arial" panose="020B0604020202020204" pitchFamily="34" charset="0"/>
              </a:rPr>
              <a:t>Nota:</a:t>
            </a:r>
            <a:r>
              <a:rPr lang="x-none" dirty="0">
                <a:latin typeface="Arial" panose="020B0604020202020204" pitchFamily="34" charset="0"/>
              </a:rPr>
              <a:t> Con un cable directo, el color que utiliza el pin 1 en un extremo es el mismo que el que usa en el otro extremo, y lo mismo ocurre con los otros siete pines. </a:t>
            </a:r>
            <a:r>
              <a:rPr lang="en-US" dirty="0" smtClean="0">
                <a:latin typeface="Arial" panose="020B0604020202020204" pitchFamily="34" charset="0"/>
              </a:rPr>
              <a:t/>
            </a:r>
            <a:br>
              <a:rPr lang="en-US" dirty="0" smtClean="0">
                <a:latin typeface="Arial" panose="020B0604020202020204" pitchFamily="34" charset="0"/>
              </a:rPr>
            </a:br>
            <a:r>
              <a:rPr lang="x-none" dirty="0" smtClean="0">
                <a:latin typeface="Arial" panose="020B0604020202020204" pitchFamily="34" charset="0"/>
              </a:rPr>
              <a:t>El </a:t>
            </a:r>
            <a:r>
              <a:rPr lang="x-none" dirty="0">
                <a:latin typeface="Arial" panose="020B0604020202020204" pitchFamily="34" charset="0"/>
              </a:rPr>
              <a:t>cable se fabricará de acuerdo con los estándares TIA/EIA T568A o T568B </a:t>
            </a:r>
            <a:r>
              <a:rPr lang="en-US" dirty="0" smtClean="0">
                <a:latin typeface="Arial" panose="020B0604020202020204" pitchFamily="34" charset="0"/>
              </a:rPr>
              <a:t/>
            </a:r>
            <a:br>
              <a:rPr lang="en-US" dirty="0" smtClean="0">
                <a:latin typeface="Arial" panose="020B0604020202020204" pitchFamily="34" charset="0"/>
              </a:rPr>
            </a:br>
            <a:r>
              <a:rPr lang="x-none" dirty="0" smtClean="0">
                <a:latin typeface="Arial" panose="020B0604020202020204" pitchFamily="34" charset="0"/>
              </a:rPr>
              <a:t>para </a:t>
            </a:r>
            <a:r>
              <a:rPr lang="x-none" dirty="0">
                <a:latin typeface="Arial" panose="020B0604020202020204" pitchFamily="34" charset="0"/>
              </a:rPr>
              <a:t>Ethernet. Esto determina el color de cable que se debe utilizar en cada pin.</a:t>
            </a:r>
          </a:p>
          <a:p>
            <a:pPr rtl="0"/>
            <a:r>
              <a:rPr lang="x-none" dirty="0">
                <a:latin typeface="Arial" panose="020B0604020202020204" pitchFamily="34" charset="0"/>
              </a:rPr>
              <a:t>Los cables directos en general se utilizan para conectar un host directamente </a:t>
            </a:r>
            <a:r>
              <a:rPr lang="en-US" dirty="0" smtClean="0">
                <a:latin typeface="Arial" panose="020B0604020202020204" pitchFamily="34" charset="0"/>
              </a:rPr>
              <a:t/>
            </a:r>
            <a:br>
              <a:rPr lang="en-US" dirty="0" smtClean="0">
                <a:latin typeface="Arial" panose="020B0604020202020204" pitchFamily="34" charset="0"/>
              </a:rPr>
            </a:br>
            <a:r>
              <a:rPr lang="x-none" dirty="0" smtClean="0">
                <a:latin typeface="Arial" panose="020B0604020202020204" pitchFamily="34" charset="0"/>
              </a:rPr>
              <a:t>a </a:t>
            </a:r>
            <a:r>
              <a:rPr lang="x-none" dirty="0">
                <a:latin typeface="Arial" panose="020B0604020202020204" pitchFamily="34" charset="0"/>
              </a:rPr>
              <a:t>un router, un switch o a una placa de pared en un área de oficina.</a:t>
            </a:r>
          </a:p>
        </p:txBody>
      </p:sp>
    </p:spTree>
    <p:custDataLst>
      <p:tags r:id="rId1"/>
    </p:custDataLst>
    <p:extLst>
      <p:ext uri="{BB962C8B-B14F-4D97-AF65-F5344CB8AC3E}">
        <p14:creationId xmlns:p14="http://schemas.microsoft.com/office/powerpoint/2010/main" val="1500099517"/>
      </p:ext>
    </p:extLst>
  </p:cSld>
  <p:clrMapOvr>
    <a:masterClrMapping/>
  </p:clrMapOvr>
  <p:transition spd="slow">
    <p:wipe/>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y conectores de fibra óptica </a:t>
            </a:r>
            <a:r>
              <a:rPr lang="en-US" altLang="en-US" sz="1600" dirty="0"/>
              <a:t/>
            </a:r>
            <a:br>
              <a:rPr lang="en-US" altLang="en-US" sz="1600" dirty="0"/>
            </a:br>
            <a:r>
              <a:rPr lang="x-none"/>
              <a:t>Cables de fibra óptica</a:t>
            </a:r>
            <a:r>
              <a:rPr lang="en-US" altLang="en-US" dirty="0"/>
              <a:t/>
            </a:r>
            <a:br>
              <a:rPr lang="en-US" altLang="en-US" dirty="0"/>
            </a:br>
            <a:endParaRPr lang="en-US" altLang="en-US" dirty="0"/>
          </a:p>
        </p:txBody>
      </p:sp>
      <p:sp>
        <p:nvSpPr>
          <p:cNvPr id="4" name="Content Placeholder 2"/>
          <p:cNvSpPr>
            <a:spLocks noGrp="1"/>
          </p:cNvSpPr>
          <p:nvPr>
            <p:ph idx="1"/>
          </p:nvPr>
        </p:nvSpPr>
        <p:spPr>
          <a:xfrm>
            <a:off x="-1" y="883787"/>
            <a:ext cx="3601039" cy="2236486"/>
          </a:xfrm>
        </p:spPr>
        <p:txBody>
          <a:bodyPr/>
          <a:lstStyle/>
          <a:p>
            <a:pPr rtl="0"/>
            <a:r>
              <a:rPr lang="x-none"/>
              <a:t>Cables de fibra óptica</a:t>
            </a:r>
          </a:p>
          <a:p>
            <a:pPr lvl="1" rtl="0"/>
            <a:r>
              <a:rPr lang="x-none"/>
              <a:t>Usan la luz para transmitir señales</a:t>
            </a:r>
          </a:p>
          <a:p>
            <a:pPr lvl="1" rtl="0"/>
            <a:r>
              <a:rPr lang="x-none"/>
              <a:t>No los afectan la EMI ni la RFI</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02816" y="966787"/>
            <a:ext cx="4291066" cy="3209925"/>
          </a:xfrm>
          <a:prstGeom prst="rect">
            <a:avLst/>
          </a:prstGeom>
        </p:spPr>
      </p:pic>
    </p:spTree>
    <p:custDataLst>
      <p:tags r:id="rId1"/>
    </p:custDataLst>
    <p:extLst>
      <p:ext uri="{BB962C8B-B14F-4D97-AF65-F5344CB8AC3E}">
        <p14:creationId xmlns:p14="http://schemas.microsoft.com/office/powerpoint/2010/main" val="3311524189"/>
      </p:ext>
    </p:extLst>
  </p:cSld>
  <p:clrMapOvr>
    <a:masterClrMapping/>
  </p:clrMapOvr>
  <p:transition spd="slow">
    <p:wipe/>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y conectores de fibra óptica </a:t>
            </a:r>
            <a:r>
              <a:rPr lang="en-US" altLang="en-US" sz="1600" dirty="0"/>
              <a:t/>
            </a:r>
            <a:br>
              <a:rPr lang="en-US" altLang="en-US" sz="1600" dirty="0"/>
            </a:br>
            <a:r>
              <a:rPr lang="x-none"/>
              <a:t>Tipos de medios de fibra óptica</a:t>
            </a:r>
            <a:r>
              <a:rPr lang="en-US" altLang="en-US" sz="1600" dirty="0"/>
              <a:t/>
            </a:r>
            <a:br>
              <a:rPr lang="en-US" altLang="en-US" sz="1600" dirty="0"/>
            </a:br>
            <a:endParaRPr lang="en-US" altLang="en-US" sz="1600" dirty="0"/>
          </a:p>
        </p:txBody>
      </p:sp>
      <p:sp>
        <p:nvSpPr>
          <p:cNvPr id="4" name="Content Placeholder 2"/>
          <p:cNvSpPr>
            <a:spLocks noGrp="1"/>
          </p:cNvSpPr>
          <p:nvPr>
            <p:ph idx="1"/>
          </p:nvPr>
        </p:nvSpPr>
        <p:spPr>
          <a:xfrm>
            <a:off x="-1" y="883786"/>
            <a:ext cx="3667519" cy="3585663"/>
          </a:xfrm>
        </p:spPr>
        <p:txBody>
          <a:bodyPr/>
          <a:lstStyle/>
          <a:p>
            <a:pPr rtl="0"/>
            <a:r>
              <a:rPr lang="x-none" dirty="0"/>
              <a:t>Fibra óptica monomodo (SMF) </a:t>
            </a:r>
          </a:p>
          <a:p>
            <a:pPr lvl="1" rtl="0"/>
            <a:r>
              <a:rPr lang="x-none" dirty="0"/>
              <a:t>Núcleo pequeño.</a:t>
            </a:r>
          </a:p>
          <a:p>
            <a:pPr lvl="1" rtl="0"/>
            <a:r>
              <a:rPr lang="x-none" dirty="0"/>
              <a:t>Usa la tecnología láser para enviar un rayo de luz</a:t>
            </a:r>
          </a:p>
          <a:p>
            <a:pPr lvl="1" rtl="0"/>
            <a:r>
              <a:rPr lang="x-none" dirty="0"/>
              <a:t>Largas distancias</a:t>
            </a:r>
          </a:p>
          <a:p>
            <a:pPr rtl="0"/>
            <a:r>
              <a:rPr lang="x-none" dirty="0"/>
              <a:t>Fibra multimodo (MMF)</a:t>
            </a:r>
          </a:p>
          <a:p>
            <a:pPr lvl="1" rtl="0"/>
            <a:r>
              <a:rPr lang="x-none" dirty="0"/>
              <a:t>Núcleo más grande</a:t>
            </a:r>
          </a:p>
          <a:p>
            <a:pPr lvl="1" rtl="0"/>
            <a:r>
              <a:rPr lang="x-none" dirty="0"/>
              <a:t>Usa los LED para enviar luz</a:t>
            </a:r>
          </a:p>
          <a:p>
            <a:pPr lvl="1" rtl="0"/>
            <a:r>
              <a:rPr lang="x-none" dirty="0"/>
              <a:t>La luz se inyecta en diferentes ángulos</a:t>
            </a:r>
          </a:p>
          <a:p>
            <a:pPr lvl="1" rtl="0"/>
            <a:r>
              <a:rPr lang="x-none" dirty="0"/>
              <a:t>Más económico</a:t>
            </a:r>
          </a:p>
          <a:p>
            <a:pPr lvl="1" rtl="0"/>
            <a:r>
              <a:rPr lang="x-none" dirty="0"/>
              <a:t>Ancho de banda de hasta 10 Gb/s hasta a 550 metros</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669367" y="838813"/>
            <a:ext cx="3834728" cy="1835061"/>
          </a:xfrm>
          <a:prstGeom prst="rect">
            <a:avLst/>
          </a:prstGeom>
        </p:spPr>
      </p:pic>
      <p:sp>
        <p:nvSpPr>
          <p:cNvPr id="9" name="Striped Right Arrow 8"/>
          <p:cNvSpPr/>
          <p:nvPr/>
        </p:nvSpPr>
        <p:spPr>
          <a:xfrm flipH="1">
            <a:off x="7326299" y="1336925"/>
            <a:ext cx="1251993" cy="532545"/>
          </a:xfrm>
          <a:prstGeom prst="stripedRightArrow">
            <a:avLst/>
          </a:prstGeom>
          <a:solidFill>
            <a:srgbClr val="00B0F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b="1">
                <a:solidFill>
                  <a:schemeClr val="bg1"/>
                </a:solidFill>
              </a:rPr>
              <a:t>SMF</a:t>
            </a:r>
          </a:p>
        </p:txBody>
      </p:sp>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56147" y="2800644"/>
            <a:ext cx="3838703" cy="1962004"/>
          </a:xfrm>
          <a:prstGeom prst="rect">
            <a:avLst/>
          </a:prstGeom>
        </p:spPr>
      </p:pic>
      <p:sp>
        <p:nvSpPr>
          <p:cNvPr id="10" name="Striped Right Arrow 9"/>
          <p:cNvSpPr/>
          <p:nvPr/>
        </p:nvSpPr>
        <p:spPr>
          <a:xfrm flipH="1">
            <a:off x="7337297" y="3242711"/>
            <a:ext cx="1251993" cy="532545"/>
          </a:xfrm>
          <a:prstGeom prst="stripedRightArrow">
            <a:avLst/>
          </a:prstGeom>
          <a:solidFill>
            <a:srgbClr val="00B0F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r>
              <a:rPr lang="x-none" sz="900" b="1">
                <a:solidFill>
                  <a:schemeClr val="bg1"/>
                </a:solidFill>
              </a:rPr>
              <a:t>MMF</a:t>
            </a:r>
          </a:p>
        </p:txBody>
      </p:sp>
    </p:spTree>
    <p:custDataLst>
      <p:tags r:id="rId1"/>
    </p:custDataLst>
    <p:extLst>
      <p:ext uri="{BB962C8B-B14F-4D97-AF65-F5344CB8AC3E}">
        <p14:creationId xmlns:p14="http://schemas.microsoft.com/office/powerpoint/2010/main" val="2800681018"/>
      </p:ext>
    </p:extLst>
  </p:cSld>
  <p:clrMapOvr>
    <a:masterClrMapping/>
  </p:clrMapOvr>
  <p:transition spd="slow">
    <p:wipe/>
  </p:transition>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p:txBody>
          <a:bodyPr/>
          <a:lstStyle/>
          <a:p>
            <a:pPr rtl="0"/>
            <a:r>
              <a:rPr lang="en-US" altLang="en-US" sz="1600" dirty="0"/>
              <a:t/>
            </a:r>
            <a:br>
              <a:rPr lang="en-US" altLang="en-US" sz="1600" dirty="0"/>
            </a:br>
            <a:r>
              <a:rPr lang="x-none" sz="1600"/>
              <a:t>Cables y conectores de fibra óptica </a:t>
            </a:r>
            <a:r>
              <a:rPr lang="en-US" altLang="en-US" sz="1600" dirty="0"/>
              <a:t/>
            </a:r>
            <a:br>
              <a:rPr lang="en-US" altLang="en-US" sz="1600" dirty="0"/>
            </a:br>
            <a:r>
              <a:rPr lang="x-none"/>
              <a:t>Conectores de fibra óptica</a:t>
            </a:r>
            <a:r>
              <a:rPr lang="en-US" altLang="en-US" sz="1600" dirty="0"/>
              <a:t/>
            </a:r>
            <a:br>
              <a:rPr lang="en-US" altLang="en-US" sz="1600" dirty="0"/>
            </a:br>
            <a:endParaRPr lang="en-US" altLang="en-US" sz="1600" dirty="0"/>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696824" y="917335"/>
            <a:ext cx="5831657" cy="3615443"/>
          </a:xfrm>
          <a:prstGeom prst="rect">
            <a:avLst/>
          </a:prstGeom>
        </p:spPr>
      </p:pic>
    </p:spTree>
    <p:custDataLst>
      <p:tags r:id="rId1"/>
    </p:custDataLst>
    <p:extLst>
      <p:ext uri="{BB962C8B-B14F-4D97-AF65-F5344CB8AC3E}">
        <p14:creationId xmlns:p14="http://schemas.microsoft.com/office/powerpoint/2010/main" val="3495131379"/>
      </p:ext>
    </p:extLst>
  </p:cSld>
  <p:clrMapOvr>
    <a:masterClrMapping/>
  </p:clrMapOvr>
  <p:transition spd="slow">
    <p:wipe/>
  </p:transition>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6425" y="915409"/>
            <a:ext cx="7598042" cy="1802391"/>
          </a:xfrm>
        </p:spPr>
        <p:txBody>
          <a:bodyPr/>
          <a:lstStyle/>
          <a:p>
            <a:pPr rtl="0"/>
            <a:r>
              <a:rPr lang="x-none">
                <a:solidFill>
                  <a:schemeClr val="accent5">
                    <a:lumMod val="40000"/>
                    <a:lumOff val="60000"/>
                  </a:schemeClr>
                </a:solidFill>
              </a:rPr>
              <a:t>5.5 Resumen del capítulo</a:t>
            </a:r>
          </a:p>
        </p:txBody>
      </p:sp>
    </p:spTree>
    <p:custDataLst>
      <p:tags r:id="rId1"/>
    </p:custDataLst>
    <p:extLst>
      <p:ext uri="{BB962C8B-B14F-4D97-AF65-F5344CB8AC3E}">
        <p14:creationId xmlns:p14="http://schemas.microsoft.com/office/powerpoint/2010/main" val="3547072848"/>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5: Prácticas recomendadas</a:t>
            </a:r>
          </a:p>
        </p:txBody>
      </p:sp>
      <p:sp>
        <p:nvSpPr>
          <p:cNvPr id="11266" name="Rectangle 34"/>
          <p:cNvSpPr>
            <a:spLocks noGrp="1" noChangeArrowheads="1"/>
          </p:cNvSpPr>
          <p:nvPr>
            <p:ph idx="1"/>
          </p:nvPr>
        </p:nvSpPr>
        <p:spPr/>
        <p:txBody>
          <a:bodyPr/>
          <a:lstStyle/>
          <a:p>
            <a:pPr marL="0" indent="0" rtl="0">
              <a:lnSpc>
                <a:spcPct val="85000"/>
              </a:lnSpc>
              <a:spcBef>
                <a:spcPct val="30000"/>
              </a:spcBef>
              <a:buNone/>
            </a:pPr>
            <a:r>
              <a:rPr lang="x-none"/>
              <a:t>Antes de enseñar el capítulo 5, el instructor debe:</a:t>
            </a:r>
          </a:p>
          <a:p>
            <a:pPr rtl="0" eaLnBrk="1" hangingPunct="1">
              <a:lnSpc>
                <a:spcPct val="85000"/>
              </a:lnSpc>
              <a:spcBef>
                <a:spcPct val="30000"/>
              </a:spcBef>
            </a:pPr>
            <a:r>
              <a:rPr lang="x-none"/>
              <a:t>Completar la "Evaluación" del Capítulo 5.</a:t>
            </a:r>
          </a:p>
          <a:p>
            <a:pPr rtl="0" eaLnBrk="1" hangingPunct="1">
              <a:lnSpc>
                <a:spcPct val="85000"/>
              </a:lnSpc>
              <a:spcBef>
                <a:spcPct val="30000"/>
              </a:spcBef>
            </a:pPr>
            <a:r>
              <a:rPr lang="x-none"/>
              <a:t>Los objetivos de este capítulo son:</a:t>
            </a:r>
          </a:p>
          <a:p>
            <a:pPr marL="557213" lvl="1" indent="-214313" rtl="0">
              <a:buFont typeface="Arial" panose="020B0604020202020204" pitchFamily="34" charset="0"/>
              <a:buChar char="•"/>
            </a:pPr>
            <a:r>
              <a:rPr lang="x-none" sz="1200"/>
              <a:t>Explicar los componentes y los tipos de redes de computadoras.</a:t>
            </a:r>
          </a:p>
          <a:p>
            <a:pPr marL="557213" lvl="1" indent="-214313" rtl="0">
              <a:buFont typeface="Arial" panose="020B0604020202020204" pitchFamily="34" charset="0"/>
              <a:buChar char="•"/>
            </a:pPr>
            <a:r>
              <a:rPr lang="x-none" sz="1200"/>
              <a:t>Explicar los protocolos, los estándares y los servicios de red.</a:t>
            </a:r>
          </a:p>
          <a:p>
            <a:pPr marL="557213" lvl="1" indent="-214313" rtl="0">
              <a:buFont typeface="Arial" panose="020B0604020202020204" pitchFamily="34" charset="0"/>
              <a:buChar char="•"/>
            </a:pPr>
            <a:r>
              <a:rPr lang="x-none" sz="1200"/>
              <a:t>Explicar la finalidad de los dispositivos de una red.</a:t>
            </a:r>
          </a:p>
          <a:p>
            <a:pPr marL="557213" lvl="1" indent="-214313" rtl="0">
              <a:buFont typeface="Arial" panose="020B0604020202020204" pitchFamily="34" charset="0"/>
              <a:buChar char="•"/>
            </a:pPr>
            <a:r>
              <a:rPr lang="x-none" sz="1200"/>
              <a:t>Explicar las características de los cables de red.</a:t>
            </a:r>
          </a:p>
          <a:p>
            <a:pPr eaLnBrk="1" hangingPunct="1">
              <a:lnSpc>
                <a:spcPct val="85000"/>
              </a:lnSpc>
              <a:spcBef>
                <a:spcPct val="30000"/>
              </a:spcBef>
            </a:pPr>
            <a:endParaRPr lang="en-US" dirty="0"/>
          </a:p>
        </p:txBody>
      </p:sp>
    </p:spTree>
    <p:custDataLst>
      <p:tags r:id="rId1"/>
    </p:custDataLst>
    <p:extLst>
      <p:ext uri="{BB962C8B-B14F-4D97-AF65-F5344CB8AC3E}">
        <p14:creationId xmlns:p14="http://schemas.microsoft.com/office/powerpoint/2010/main" val="2379341361"/>
      </p:ext>
    </p:extLst>
  </p:cSld>
  <p:clrMapOvr>
    <a:masterClrMapping/>
  </p:clrMapOvr>
  <p:transition spd="slow">
    <p:wipe/>
  </p:transition>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pPr rtl="0"/>
            <a:r>
              <a:rPr lang="x-none" sz="1600"/>
              <a:t>Conclusión</a:t>
            </a:r>
            <a:r>
              <a:rPr lang="sv-SE" sz="1600" dirty="0"/>
              <a:t/>
            </a:r>
            <a:br>
              <a:rPr lang="sv-SE" sz="1600" dirty="0"/>
            </a:br>
            <a:r>
              <a:rPr lang="x-none"/>
              <a:t>Capítulo 5: Conceptos de red</a:t>
            </a:r>
          </a:p>
        </p:txBody>
      </p:sp>
      <p:sp>
        <p:nvSpPr>
          <p:cNvPr id="2" name="TextBox 1"/>
          <p:cNvSpPr txBox="1"/>
          <p:nvPr/>
        </p:nvSpPr>
        <p:spPr>
          <a:xfrm>
            <a:off x="390525" y="1123950"/>
            <a:ext cx="5344733" cy="2585323"/>
          </a:xfrm>
          <a:prstGeom prst="rect">
            <a:avLst/>
          </a:prstGeom>
          <a:noFill/>
        </p:spPr>
        <p:txBody>
          <a:bodyPr wrap="none" rtlCol="0">
            <a:spAutoFit/>
          </a:bodyPr>
          <a:lstStyle/>
          <a:p>
            <a:pPr marL="285750" lvl="1" indent="-285750" rtl="0">
              <a:lnSpc>
                <a:spcPct val="150000"/>
              </a:lnSpc>
              <a:buFont typeface="Arial" panose="020B0604020202020204" pitchFamily="34" charset="0"/>
              <a:buChar char="•"/>
            </a:pPr>
            <a:r>
              <a:rPr lang="x-none" sz="1600"/>
              <a:t>Explicar los componentes y los tipos de redes de computadoras.</a:t>
            </a:r>
          </a:p>
          <a:p>
            <a:pPr marL="285750" lvl="1" indent="-285750" rtl="0">
              <a:lnSpc>
                <a:spcPct val="150000"/>
              </a:lnSpc>
              <a:buFont typeface="Arial" panose="020B0604020202020204" pitchFamily="34" charset="0"/>
              <a:buChar char="•"/>
            </a:pPr>
            <a:r>
              <a:rPr lang="x-none" sz="1600"/>
              <a:t>Explicar los protocolos, los estándares y los servicios de red.</a:t>
            </a:r>
          </a:p>
          <a:p>
            <a:pPr marL="285750" lvl="1" indent="-285750" rtl="0">
              <a:lnSpc>
                <a:spcPct val="150000"/>
              </a:lnSpc>
              <a:buFont typeface="Arial" panose="020B0604020202020204" pitchFamily="34" charset="0"/>
              <a:buChar char="•"/>
            </a:pPr>
            <a:r>
              <a:rPr lang="x-none" sz="1600"/>
              <a:t>Explicar la finalidad de los dispositivos de una red.</a:t>
            </a:r>
          </a:p>
          <a:p>
            <a:pPr marL="285750" lvl="1" indent="-285750" rtl="0">
              <a:lnSpc>
                <a:spcPct val="150000"/>
              </a:lnSpc>
              <a:buFont typeface="Arial" panose="020B0604020202020204" pitchFamily="34" charset="0"/>
              <a:buChar char="•"/>
            </a:pPr>
            <a:r>
              <a:rPr lang="x-none" sz="1600"/>
              <a:t>Explicar las características de los cables de red.</a:t>
            </a:r>
          </a:p>
          <a:p>
            <a:pPr marL="0" lvl="1"/>
            <a:endParaRPr lang="en-US" sz="1600" dirty="0"/>
          </a:p>
          <a:p>
            <a:pPr marL="0" lvl="1"/>
            <a:endParaRPr lang="en-US" sz="1600" dirty="0"/>
          </a:p>
          <a:p>
            <a:pPr marL="0" lvl="1"/>
            <a:endParaRPr lang="en-US" sz="1600" dirty="0"/>
          </a:p>
          <a:p>
            <a:endParaRPr lang="en-US" dirty="0"/>
          </a:p>
        </p:txBody>
      </p:sp>
    </p:spTree>
    <p:custDataLst>
      <p:tags r:id="rId1"/>
    </p:custDataLst>
    <p:extLst>
      <p:ext uri="{BB962C8B-B14F-4D97-AF65-F5344CB8AC3E}">
        <p14:creationId xmlns:p14="http://schemas.microsoft.com/office/powerpoint/2010/main" val="4131295985"/>
      </p:ext>
    </p:extLst>
  </p:cSld>
  <p:clrMapOvr>
    <a:masterClrMapping/>
  </p:clrMapOvr>
  <p:transition spd="slow">
    <p:wipe/>
  </p:transition>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5.5 </a:t>
            </a:r>
            <a:r>
              <a:rPr lang="en-US" dirty="0">
                <a:latin typeface="Arial" charset="0"/>
              </a:rPr>
              <a:t/>
            </a:r>
            <a:br>
              <a:rPr lang="en-US" dirty="0">
                <a:latin typeface="Arial" charset="0"/>
              </a:rPr>
            </a:br>
            <a:r>
              <a:rPr lang="x-none">
                <a:latin typeface="Arial" charset="0"/>
              </a:rPr>
              <a:t>Nuevos términos y comandos</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2993217927"/>
              </p:ext>
            </p:extLst>
          </p:nvPr>
        </p:nvGraphicFramePr>
        <p:xfrm>
          <a:off x="144463" y="798513"/>
          <a:ext cx="8853486" cy="3888423"/>
        </p:xfrm>
        <a:graphic>
          <a:graphicData uri="http://schemas.openxmlformats.org/drawingml/2006/table">
            <a:tbl>
              <a:tblPr firstRow="1" bandRow="1">
                <a:tableStyleId>{F5AB1C69-6EDB-4FF4-983F-18BD219EF322}</a:tableStyleId>
              </a:tblPr>
              <a:tblGrid>
                <a:gridCol w="2951162">
                  <a:extLst>
                    <a:ext uri="{9D8B030D-6E8A-4147-A177-3AD203B41FA5}">
                      <a16:colId xmlns:a16="http://schemas.microsoft.com/office/drawing/2014/main" xmlns:c15="http://schemas.microsoft.com/office/drawing/2012/chart" xmlns:c="http://schemas.openxmlformats.org/drawingml/2006/chart" xmlns="" val="2731093094"/>
                    </a:ext>
                  </a:extLst>
                </a:gridCol>
                <a:gridCol w="2951162">
                  <a:extLst>
                    <a:ext uri="{9D8B030D-6E8A-4147-A177-3AD203B41FA5}">
                      <a16:colId xmlns:a16="http://schemas.microsoft.com/office/drawing/2014/main" xmlns:c15="http://schemas.microsoft.com/office/drawing/2012/chart" xmlns:c="http://schemas.openxmlformats.org/drawingml/2006/chart" xmlns="" val="2353496225"/>
                    </a:ext>
                  </a:extLst>
                </a:gridCol>
                <a:gridCol w="2951162">
                  <a:extLst>
                    <a:ext uri="{9D8B030D-6E8A-4147-A177-3AD203B41FA5}">
                      <a16:colId xmlns:a16="http://schemas.microsoft.com/office/drawing/2014/main" xmlns:c15="http://schemas.microsoft.com/office/drawing/2012/chart" xmlns:c="http://schemas.openxmlformats.org/drawingml/2006/chart" xmlns="" val="281959122"/>
                    </a:ext>
                  </a:extLst>
                </a:gridCol>
              </a:tblGrid>
              <a:tr h="370840">
                <a:tc>
                  <a:txBody>
                    <a:bodyPr/>
                    <a:lstStyle/>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PAN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LAN</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VLAN</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WLAN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WMN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MAN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WAN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VPN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SVI</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VLAN</a:t>
                      </a:r>
                    </a:p>
                    <a:p>
                      <a:pPr marL="173038" indent="-173038" rtl="0">
                        <a:lnSpc>
                          <a:spcPct val="98000"/>
                        </a:lnSpc>
                        <a:spcBef>
                          <a:spcPts val="200"/>
                        </a:spcBef>
                        <a:spcAft>
                          <a:spcPts val="200"/>
                        </a:spcAft>
                        <a:buFont typeface="Arial" panose="020B0604020202020204" pitchFamily="34" charset="0"/>
                        <a:buChar char="•"/>
                      </a:pPr>
                      <a:r>
                        <a:rPr lang="x-none" b="0" dirty="0">
                          <a:solidFill>
                            <a:schemeClr val="tx1"/>
                          </a:solidFill>
                          <a:latin typeface="+mn-lt"/>
                        </a:rPr>
                        <a:t>DSL</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Cable</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Fibra</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Tecnología inalámbrica de línea de vista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Satélite</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Red celular</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Zona Wi-Fi portátil y anclaje a red</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TCP</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UDP</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Números de puerto</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Protocolo WLAN</a:t>
                      </a:r>
                      <a:r>
                        <a:rPr lang="x-none" sz="1400" b="0" kern="1200" baseline="0" dirty="0">
                          <a:solidFill>
                            <a:schemeClr val="tx1"/>
                          </a:solidFill>
                          <a:latin typeface="+mn-lt"/>
                          <a:ea typeface="+mn-ea"/>
                          <a:cs typeface="+mn-cs"/>
                        </a:rPr>
                        <a:t> 802.11</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Bluetooth</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NFC</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RFID</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ZigBee</a:t>
                      </a:r>
                    </a:p>
                    <a:p>
                      <a:pPr marL="173038" indent="-173038" algn="l" defTabSz="685777" rtl="0" eaLnBrk="1" latinLnBrk="0" hangingPunct="1">
                        <a:lnSpc>
                          <a:spcPct val="98000"/>
                        </a:lnSpc>
                        <a:spcBef>
                          <a:spcPts val="200"/>
                        </a:spcBef>
                        <a:spcAft>
                          <a:spcPts val="200"/>
                        </a:spcAft>
                        <a:buFont typeface="Arial" panose="020B0604020202020204" pitchFamily="34" charset="0"/>
                        <a:buChar char="•"/>
                      </a:pPr>
                      <a:r>
                        <a:rPr lang="x-none" sz="1400" b="0" kern="1200" dirty="0">
                          <a:solidFill>
                            <a:schemeClr val="tx1"/>
                          </a:solidFill>
                          <a:latin typeface="+mn-lt"/>
                          <a:ea typeface="+mn-ea"/>
                          <a:cs typeface="+mn-cs"/>
                        </a:rPr>
                        <a:t>Z-Wave</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1G/2G,</a:t>
                      </a:r>
                      <a:r>
                        <a:rPr lang="x-none" sz="1400" b="0" kern="1200" baseline="0" dirty="0">
                          <a:solidFill>
                            <a:schemeClr val="tx1"/>
                          </a:solidFill>
                          <a:latin typeface="+mn-lt"/>
                          <a:ea typeface="+mn-ea"/>
                          <a:cs typeface="+mn-cs"/>
                        </a:rPr>
                        <a:t> 2.5G, 3G, 3.5G, 4G, LTE y 5G</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Roles de cliente y servidor</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DHCP</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DNS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de impresión</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de archivos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web</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de correo</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proxy</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de autenticación</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de syslog</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NIC</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Repetidor</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Puente</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Concentrador</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994453015"/>
      </p:ext>
    </p:extLst>
  </p:cSld>
  <p:clrMapOvr>
    <a:masterClrMapping/>
  </p:clrMapOvr>
  <p:transition spd="slow">
    <p:wipe/>
  </p:transition>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1" name="Rectangle 2"/>
          <p:cNvSpPr>
            <a:spLocks noGrp="1" noChangeArrowheads="1"/>
          </p:cNvSpPr>
          <p:nvPr>
            <p:ph type="title"/>
          </p:nvPr>
        </p:nvSpPr>
        <p:spPr/>
        <p:txBody>
          <a:bodyPr/>
          <a:lstStyle/>
          <a:p>
            <a:pPr rtl="0" eaLnBrk="1" hangingPunct="1"/>
            <a:r>
              <a:rPr lang="x-none" sz="1400">
                <a:latin typeface="Arial" charset="0"/>
              </a:rPr>
              <a:t>Sección 5.5</a:t>
            </a:r>
            <a:r>
              <a:rPr lang="en-US" dirty="0">
                <a:latin typeface="Arial" charset="0"/>
              </a:rPr>
              <a:t/>
            </a:r>
            <a:br>
              <a:rPr lang="en-US" dirty="0">
                <a:latin typeface="Arial" charset="0"/>
              </a:rPr>
            </a:br>
            <a:r>
              <a:rPr lang="x-none">
                <a:latin typeface="Arial" charset="0"/>
              </a:rPr>
              <a:t>Nuevos términos (cont.)</a:t>
            </a:r>
          </a:p>
        </p:txBody>
      </p:sp>
      <p:graphicFrame>
        <p:nvGraphicFramePr>
          <p:cNvPr id="3" name="Content Placeholder 2"/>
          <p:cNvGraphicFramePr>
            <a:graphicFrameLocks noGrp="1"/>
          </p:cNvGraphicFramePr>
          <p:nvPr>
            <p:ph idx="1"/>
            <p:extLst>
              <p:ext uri="{D42A27DB-BD31-4B8C-83A1-F6EECF244321}">
                <p14:modId xmlns:p14="http://schemas.microsoft.com/office/powerpoint/2010/main" val="1316351061"/>
              </p:ext>
            </p:extLst>
          </p:nvPr>
        </p:nvGraphicFramePr>
        <p:xfrm>
          <a:off x="144463" y="798513"/>
          <a:ext cx="8853486" cy="4097528"/>
        </p:xfrm>
        <a:graphic>
          <a:graphicData uri="http://schemas.openxmlformats.org/drawingml/2006/table">
            <a:tbl>
              <a:tblPr firstRow="1" bandRow="1">
                <a:tableStyleId>{F5AB1C69-6EDB-4FF4-983F-18BD219EF322}</a:tableStyleId>
              </a:tblPr>
              <a:tblGrid>
                <a:gridCol w="2951162">
                  <a:extLst>
                    <a:ext uri="{9D8B030D-6E8A-4147-A177-3AD203B41FA5}">
                      <a16:colId xmlns:a16="http://schemas.microsoft.com/office/drawing/2014/main" xmlns:c15="http://schemas.microsoft.com/office/drawing/2012/chart" xmlns:c="http://schemas.openxmlformats.org/drawingml/2006/chart" xmlns="" val="2731093094"/>
                    </a:ext>
                  </a:extLst>
                </a:gridCol>
                <a:gridCol w="2951162">
                  <a:extLst>
                    <a:ext uri="{9D8B030D-6E8A-4147-A177-3AD203B41FA5}">
                      <a16:colId xmlns:a16="http://schemas.microsoft.com/office/drawing/2014/main" xmlns:c15="http://schemas.microsoft.com/office/drawing/2012/chart" xmlns:c="http://schemas.openxmlformats.org/drawingml/2006/chart" xmlns="" val="2353496225"/>
                    </a:ext>
                  </a:extLst>
                </a:gridCol>
                <a:gridCol w="2951162">
                  <a:extLst>
                    <a:ext uri="{9D8B030D-6E8A-4147-A177-3AD203B41FA5}">
                      <a16:colId xmlns:a16="http://schemas.microsoft.com/office/drawing/2014/main" xmlns:c15="http://schemas.microsoft.com/office/drawing/2012/chart" xmlns:c="http://schemas.openxmlformats.org/drawingml/2006/chart" xmlns="" val="281959122"/>
                    </a:ext>
                  </a:extLst>
                </a:gridCol>
              </a:tblGrid>
              <a:tr h="370840">
                <a:tc>
                  <a:txBody>
                    <a:bodyPr/>
                    <a:lstStyle/>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Switch</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Punto de acceso inalámbrico</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Router</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Firewall</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IDS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IPS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UTM</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Servidor de administración de terminales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Sistema antiguo</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Sistema integrado</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Panel de conexión</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Alimentación por Ethernet</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Ethernet por alimentación</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Controlador de red basado en la </a:t>
                      </a:r>
                      <a:r>
                        <a:rPr lang="x-none" sz="1400" b="0" kern="1200" dirty="0" smtClean="0">
                          <a:solidFill>
                            <a:schemeClr val="tx1"/>
                          </a:solidFill>
                          <a:latin typeface="+mn-lt"/>
                          <a:ea typeface="+mn-ea"/>
                          <a:cs typeface="+mn-cs"/>
                        </a:rPr>
                        <a:t>nube</a:t>
                      </a:r>
                      <a:endParaRPr lang="en-US" sz="1400" b="0" kern="1200" dirty="0">
                        <a:solidFill>
                          <a:schemeClr val="tx1"/>
                        </a:solidFill>
                        <a:latin typeface="+mn-lt"/>
                        <a:ea typeface="+mn-ea"/>
                        <a:cs typeface="+mn-cs"/>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Alicate</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Pelacables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Ondulador</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Herramienta</a:t>
                      </a:r>
                      <a:r>
                        <a:rPr lang="x-none" sz="1400" b="0" kern="1200" baseline="0" dirty="0">
                          <a:solidFill>
                            <a:schemeClr val="tx1"/>
                          </a:solidFill>
                          <a:latin typeface="+mn-lt"/>
                          <a:ea typeface="+mn-ea"/>
                          <a:cs typeface="+mn-cs"/>
                        </a:rPr>
                        <a:t> de perforación</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Multímetro</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Analizador de cables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Bucle invertido</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Generador de tonos</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Analizador de wifi</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Cable coaxial</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UTP</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STP</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Cable de fibra óptica</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baseline="0" dirty="0">
                          <a:solidFill>
                            <a:schemeClr val="tx1"/>
                          </a:solidFill>
                          <a:latin typeface="+mn-lt"/>
                          <a:ea typeface="+mn-ea"/>
                          <a:cs typeface="+mn-cs"/>
                        </a:rPr>
                        <a:t>T568A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T568B</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Conector RJ-45</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SMF</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MMF</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Conector ST</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Conector SC</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Conector LC</a:t>
                      </a:r>
                    </a:p>
                    <a:p>
                      <a:pPr marL="173038" marR="0" lvl="0" indent="-173038" algn="l" defTabSz="685777" rtl="0" eaLnBrk="1" fontAlgn="auto" latinLnBrk="0" hangingPunct="1">
                        <a:lnSpc>
                          <a:spcPct val="98000"/>
                        </a:lnSpc>
                        <a:spcBef>
                          <a:spcPts val="200"/>
                        </a:spcBef>
                        <a:spcAft>
                          <a:spcPts val="200"/>
                        </a:spcAft>
                        <a:buClrTx/>
                        <a:buSzTx/>
                        <a:buFont typeface="Arial" panose="020B0604020202020204" pitchFamily="34" charset="0"/>
                        <a:buChar char="•"/>
                        <a:tabLst/>
                        <a:defRPr/>
                      </a:pPr>
                      <a:r>
                        <a:rPr lang="x-none" sz="1400" b="0" kern="1200" dirty="0">
                          <a:solidFill>
                            <a:schemeClr val="tx1"/>
                          </a:solidFill>
                          <a:latin typeface="+mn-lt"/>
                          <a:ea typeface="+mn-ea"/>
                          <a:cs typeface="+mn-cs"/>
                        </a:rPr>
                        <a:t>Conectores LC</a:t>
                      </a:r>
                      <a:r>
                        <a:rPr lang="x-none" sz="1400" b="0" kern="1200" baseline="0" dirty="0">
                          <a:solidFill>
                            <a:schemeClr val="tx1"/>
                          </a:solidFill>
                          <a:latin typeface="+mn-lt"/>
                          <a:ea typeface="+mn-ea"/>
                          <a:cs typeface="+mn-cs"/>
                        </a:rPr>
                        <a:t> multimodo dúplex</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c15="http://schemas.microsoft.com/office/drawing/2012/chart" xmlns:c="http://schemas.openxmlformats.org/drawingml/2006/chart" xmlns="" val="1600795013"/>
                  </a:ext>
                </a:extLst>
              </a:tr>
            </a:tbl>
          </a:graphicData>
        </a:graphic>
      </p:graphicFrame>
    </p:spTree>
    <p:custDataLst>
      <p:tags r:id="rId1"/>
    </p:custDataLst>
    <p:extLst>
      <p:ext uri="{BB962C8B-B14F-4D97-AF65-F5344CB8AC3E}">
        <p14:creationId xmlns:p14="http://schemas.microsoft.com/office/powerpoint/2010/main" val="194577201"/>
      </p:ext>
    </p:extLst>
  </p:cSld>
  <p:clrMapOvr>
    <a:masterClrMapping/>
  </p:clrMapOvr>
  <p:transition spd="slow">
    <p:wipe/>
  </p:transition>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4190828277"/>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rtl="0"/>
            <a:r>
              <a:rPr lang="x-none"/>
              <a:t>Capítulo 5: Prácticas recomendadas (cont.)</a:t>
            </a:r>
          </a:p>
        </p:txBody>
      </p:sp>
      <p:sp>
        <p:nvSpPr>
          <p:cNvPr id="11266" name="Rectangle 34"/>
          <p:cNvSpPr>
            <a:spLocks noGrp="1" noChangeArrowheads="1"/>
          </p:cNvSpPr>
          <p:nvPr>
            <p:ph idx="1"/>
          </p:nvPr>
        </p:nvSpPr>
        <p:spPr>
          <a:xfrm>
            <a:off x="144064" y="798944"/>
            <a:ext cx="8999935" cy="4155319"/>
          </a:xfrm>
        </p:spPr>
        <p:txBody>
          <a:bodyPr/>
          <a:lstStyle/>
          <a:p>
            <a:pPr rtl="0"/>
            <a:r>
              <a:rPr lang="x-none" dirty="0"/>
              <a:t>En equipos o de forma individual, haga que los estudiantes diagramen su propia red doméstica en una pizarra, una hoja de papel, o un programa de gráficos.</a:t>
            </a:r>
          </a:p>
          <a:p>
            <a:pPr rtl="0"/>
            <a:r>
              <a:rPr lang="x-none" dirty="0"/>
              <a:t>Haga que los estudiantes proporcionen ejemplos de PAN, LAN, WAN, etc.</a:t>
            </a:r>
          </a:p>
          <a:p>
            <a:pPr rtl="0"/>
            <a:r>
              <a:rPr lang="x-none" dirty="0"/>
              <a:t>Los estudiantes deben poder comparar la operación TCP y UDP, y dar ejemplos de aplicaciones que usa cada uno. Haga hincapié en que hay menos protocolos UDP que protocolos TCP.</a:t>
            </a:r>
          </a:p>
          <a:p>
            <a:pPr rtl="0"/>
            <a:r>
              <a:rPr lang="x-none" dirty="0"/>
              <a:t>Discuta en clase sobre Internet de las cosas (IdC), los dispositivos domésticos inteligentes y dos de los protocolos usados con los dispositivos domésticos inteligentes: ZigBee y Z-Wave.</a:t>
            </a:r>
          </a:p>
          <a:p>
            <a:pPr rtl="0"/>
            <a:r>
              <a:rPr lang="x-none" spc="-30" dirty="0"/>
              <a:t>Asegúrese de que los estudiantes sepan el propósito de los siguientes dispositivos de red: NIC, concentrador, switch, punto de acceso inalámbrico, router. Tenga una muestra de estos equipos para hacerlas circular o trabajar en equipo para identificarlas. Si no, tenga fotos en una presentación de diapositivas de los diferentes dispositivos y pídales que describan la diferencia, así como que los identifiquen.</a:t>
            </a:r>
          </a:p>
          <a:p>
            <a:pPr rtl="0"/>
            <a:r>
              <a:rPr lang="x-none" spc="-30" dirty="0"/>
              <a:t>Asegúrese de mencionar que se debe presionar la espiga para liberar un cable UTP de un puerto RJ-45.</a:t>
            </a:r>
          </a:p>
        </p:txBody>
      </p:sp>
    </p:spTree>
    <p:custDataLst>
      <p:tags r:id="rId1"/>
    </p:custDataLst>
    <p:extLst>
      <p:ext uri="{BB962C8B-B14F-4D97-AF65-F5344CB8AC3E}">
        <p14:creationId xmlns:p14="http://schemas.microsoft.com/office/powerpoint/2010/main" val="3929071732"/>
      </p:ext>
    </p:extLst>
  </p:cSld>
  <p:clrMapOvr>
    <a:masterClrMapping/>
  </p:clrMapOvr>
  <p:transition spd="slow">
    <p:wipe/>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COUNT" val="82"/>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efault Theme">
  <a:themeElements>
    <a:clrScheme name="Custom 6">
      <a:dk1>
        <a:srgbClr val="58585B"/>
      </a:dk1>
      <a:lt1>
        <a:srgbClr val="FFFFFF"/>
      </a:lt1>
      <a:dk2>
        <a:srgbClr val="58585B"/>
      </a:dk2>
      <a:lt2>
        <a:srgbClr val="81C569"/>
      </a:lt2>
      <a:accent1>
        <a:srgbClr val="004C69"/>
      </a:accent1>
      <a:accent2>
        <a:srgbClr val="9E0B0F"/>
      </a:accent2>
      <a:accent3>
        <a:srgbClr val="FFFFFF"/>
      </a:accent3>
      <a:accent4>
        <a:srgbClr val="367187"/>
      </a:accent4>
      <a:accent5>
        <a:srgbClr val="38C6F4"/>
      </a:accent5>
      <a:accent6>
        <a:srgbClr val="FBAB18"/>
      </a:accent6>
      <a:hlink>
        <a:srgbClr val="38C6F4"/>
      </a:hlink>
      <a:folHlink>
        <a:srgbClr val="81C569"/>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36A4D7"/>
        </a:solidFill>
        <a:ln>
          <a:noFill/>
        </a:ln>
        <a:effectLst/>
      </a:spPr>
      <a:bodyPr rtlCol="0" anchor="ctr"/>
      <a:lstStyle>
        <a:defPPr algn="ctr">
          <a:defRPr dirty="0" smtClean="0"/>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xmlns="" name="Default Theme" id="{A3178FD6-045E-43BB-9FF9-79BDC55288A1}" vid="{B3635A64-254C-4D4D-B1C2-6197525273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Default Theme</Template>
  <TotalTime>8480</TotalTime>
  <Words>4909</Words>
  <Application>Microsoft Office PowerPoint</Application>
  <PresentationFormat>全屏显示(16:9)</PresentationFormat>
  <Paragraphs>805</Paragraphs>
  <Slides>83</Slides>
  <Notes>83</Notes>
  <HiddenSlides>12</HiddenSlides>
  <MMClips>0</MMClips>
  <ScaleCrop>false</ScaleCrop>
  <HeadingPairs>
    <vt:vector size="4" baseType="variant">
      <vt:variant>
        <vt:lpstr>主题</vt:lpstr>
      </vt:variant>
      <vt:variant>
        <vt:i4>1</vt:i4>
      </vt:variant>
      <vt:variant>
        <vt:lpstr>幻灯片标题</vt:lpstr>
      </vt:variant>
      <vt:variant>
        <vt:i4>83</vt:i4>
      </vt:variant>
    </vt:vector>
  </HeadingPairs>
  <TitlesOfParts>
    <vt:vector size="84" baseType="lpstr">
      <vt:lpstr>Default Theme</vt:lpstr>
      <vt:lpstr>Capítulo 5: Conceptos de redes</vt:lpstr>
      <vt:lpstr>Materiales para el instructor – Capítulo 5: Guía de planificación</vt:lpstr>
      <vt:lpstr>Capítulo 5: Conceptos de redes </vt:lpstr>
      <vt:lpstr>Verifique su comprensión y ¿Qué conoce hasta ahora? </vt:lpstr>
      <vt:lpstr>Capítulo 5: Actividades</vt:lpstr>
      <vt:lpstr>Capítulo 5: Actividades (cont.)</vt:lpstr>
      <vt:lpstr>Capítulo 5: Evaluación</vt:lpstr>
      <vt:lpstr>Capítulo 5: Prácticas recomendadas</vt:lpstr>
      <vt:lpstr>Capítulo 5: Prácticas recomendadas (cont.)</vt:lpstr>
      <vt:lpstr>Capítulo 5: Prácticas recomendadas (cont.)</vt:lpstr>
      <vt:lpstr>Capítulo 5: Ayuda adicional</vt:lpstr>
      <vt:lpstr>PowerPoint 演示文稿</vt:lpstr>
      <vt:lpstr>Capítulo 5: Conceptos de redes</vt:lpstr>
      <vt:lpstr>Capítulo 5: Secciones y objetivos</vt:lpstr>
      <vt:lpstr>Capítulo 5: Secciones y objetivos (cont.)</vt:lpstr>
      <vt:lpstr>5.1 Componentes de las redes y tipos de redes</vt:lpstr>
      <vt:lpstr>Tipos de redes Iconos de red</vt:lpstr>
      <vt:lpstr>Tipos de redes Topologías y descripción de red</vt:lpstr>
      <vt:lpstr>Tipos de redes Topologías y descripción de red</vt:lpstr>
      <vt:lpstr>Tipos de conexión a Internet Breve historia de las tecnologías de conexión</vt:lpstr>
      <vt:lpstr>Tipos de conexión a Internet  DSL, cable y fibra óptica</vt:lpstr>
      <vt:lpstr> Tipos de conexión a Internet Servicio de Internet inalámbrica con línea de vista </vt:lpstr>
      <vt:lpstr>Tipos de conexión a Internet Satélite</vt:lpstr>
      <vt:lpstr>Tipos de conexión a Internet Celular</vt:lpstr>
      <vt:lpstr> Tipos de conexión a Internet Zona Wi-Fi portátil y anclaje a red </vt:lpstr>
      <vt:lpstr>5.2 Protocolos, estándares y servicios de red</vt:lpstr>
      <vt:lpstr>Explicación en video: Protocolos de capa de transporte Protocolos de capa de transporte</vt:lpstr>
      <vt:lpstr> Protocolos de capa de transporte El modelo TCP/IP </vt:lpstr>
      <vt:lpstr>Protocolos de capa de transporte TCP</vt:lpstr>
      <vt:lpstr>Protocolos de capa de transporte UDP</vt:lpstr>
      <vt:lpstr>Protocolos de capa de transporte Explicación en video: Números de puerto de aplicación</vt:lpstr>
      <vt:lpstr>Números de puerto de aplicación Clasificación de números de puerto de aplicación</vt:lpstr>
      <vt:lpstr>Números de puerto de aplicación Clasificación de números de puerto de aplicación (cont.)</vt:lpstr>
      <vt:lpstr>Protocolos inalámbricos Protocolos de WLAN</vt:lpstr>
      <vt:lpstr>Protocolos inalámbricos Bluetooth, NFC y RFID</vt:lpstr>
      <vt:lpstr> Protocolos inalámbricos ZigBee y Z-Wave </vt:lpstr>
      <vt:lpstr> Protocolos inalámbricos Generaciones celulares </vt:lpstr>
      <vt:lpstr>Servicios de red Explicación en video: Servicios de red</vt:lpstr>
      <vt:lpstr>Servicios de red Roles de cliente y servidor</vt:lpstr>
      <vt:lpstr> Servicios de red Servidor DHCP </vt:lpstr>
      <vt:lpstr> Servicios de red Servidor DNS </vt:lpstr>
      <vt:lpstr> Servicios de red Servidor de impresión </vt:lpstr>
      <vt:lpstr> Servicios de red Servidor de archivos </vt:lpstr>
      <vt:lpstr> Servicios de red Servidor web </vt:lpstr>
      <vt:lpstr> Network Services Mail Server </vt:lpstr>
      <vt:lpstr> Servicios de red Servidor proxy </vt:lpstr>
      <vt:lpstr> Servicios de red Servidor de autenticación </vt:lpstr>
      <vt:lpstr> Servicios de red Servidor de syslog </vt:lpstr>
      <vt:lpstr>5.3 Dispositivos de red básicos</vt:lpstr>
      <vt:lpstr>Dispositivos de red básicos Explicación en video: dispositivos de red básicos</vt:lpstr>
      <vt:lpstr> Dispositivos de red básicos Tarjeta de interfaz de red </vt:lpstr>
      <vt:lpstr> Dispositivos de red básicos Repetidores, puentes y concentradores </vt:lpstr>
      <vt:lpstr> Dispositivos de red básicos Switches </vt:lpstr>
      <vt:lpstr> Dispositivos de red básicos Puntos de acceso inalámbricos </vt:lpstr>
      <vt:lpstr> Dispositivos de red básicos Routers </vt:lpstr>
      <vt:lpstr> Dispositivos de seguridad Explicación en video: Dispositivos de seguridad </vt:lpstr>
      <vt:lpstr> Dispositivos de seguridad Firewalls </vt:lpstr>
      <vt:lpstr> Dispositivos de seguridad  IDS e IPS </vt:lpstr>
      <vt:lpstr> Dispositivos de seguridad  UTM </vt:lpstr>
      <vt:lpstr> Dispositivos de seguridad  Servidor de administración de terminales </vt:lpstr>
      <vt:lpstr> Otros dispositivos de red  Sistemas antiguos e integrados </vt:lpstr>
      <vt:lpstr> Otros dispositivos de red  Panel de conexiones </vt:lpstr>
      <vt:lpstr> Otros dispositivos de red Alimentación por Ethernet y Ethernet por alimentación </vt:lpstr>
      <vt:lpstr> Otros dispositivos de red Controlador de red basado en la nube </vt:lpstr>
      <vt:lpstr>5.4 Cables de red</vt:lpstr>
      <vt:lpstr> Herramientas de red  Explicación en video: Herramientas de cable de red </vt:lpstr>
      <vt:lpstr>Herramientas de red Herramientas y descripciones de red</vt:lpstr>
      <vt:lpstr>Herramientas de red Herramientas y descripciones de red (cont.) </vt:lpstr>
      <vt:lpstr> Cables de cobre y conectores  Tipos de cables </vt:lpstr>
      <vt:lpstr> Cables de cobre y conectores  Cables coaxiales </vt:lpstr>
      <vt:lpstr> Cables y conectores de cobre  Cables de par trenzado </vt:lpstr>
      <vt:lpstr> Cables y conectores de cobre  Clasificación de categorías de par trenzado </vt:lpstr>
      <vt:lpstr> Cables y conectores de cobre  Esquemas de cable de par trenzado </vt:lpstr>
      <vt:lpstr> Cables y conectores de cobre  Explicación en video: Creación y prueba de un cable de red </vt:lpstr>
      <vt:lpstr> Cables y conectores de cobre  Práctica de laboratorio: Creación y prueba de cables de red </vt:lpstr>
      <vt:lpstr> Cables y conectores de fibra óptica  Cables de fibra óptica </vt:lpstr>
      <vt:lpstr> Cables y conectores de fibra óptica  Tipos de medios de fibra óptica </vt:lpstr>
      <vt:lpstr> Cables y conectores de fibra óptica  Conectores de fibra óptica </vt:lpstr>
      <vt:lpstr>5.5 Resumen del capítulo</vt:lpstr>
      <vt:lpstr>Conclusión Capítulo 5: Conceptos de red</vt:lpstr>
      <vt:lpstr>Sección 5.5  Nuevos términos y comandos</vt:lpstr>
      <vt:lpstr>Sección 5.5 Nuevos términos (cont.)</vt:lpstr>
      <vt:lpstr>PowerPoint 演示文稿</vt:lpstr>
    </vt:vector>
  </TitlesOfParts>
  <Company>Cisco Systems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bvachon@cisco.com</dc:creator>
  <cp:lastModifiedBy>User</cp:lastModifiedBy>
  <cp:revision>444</cp:revision>
  <dcterms:created xsi:type="dcterms:W3CDTF">2016-08-22T22:27:36Z</dcterms:created>
  <dcterms:modified xsi:type="dcterms:W3CDTF">2019-12-02T05:52:17Z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ffisync_ProviderInitializationData">
    <vt:lpwstr>https://cisco.jiveon.com</vt:lpwstr>
  </property>
  <property fmtid="{D5CDD505-2E9C-101B-9397-08002B2CF9AE}" pid="3" name="Offisync_UpdateToken">
    <vt:lpwstr>1</vt:lpwstr>
  </property>
  <property fmtid="{D5CDD505-2E9C-101B-9397-08002B2CF9AE}" pid="4" name="Offisync_ServerID">
    <vt:lpwstr>07841bbc-cd3c-4a76-827f-75a2226890f4</vt:lpwstr>
  </property>
  <property fmtid="{D5CDD505-2E9C-101B-9397-08002B2CF9AE}" pid="5" name="Offisync_UniqueId">
    <vt:lpwstr>1702406</vt:lpwstr>
  </property>
  <property fmtid="{D5CDD505-2E9C-101B-9397-08002B2CF9AE}" pid="6" name="Jive_VersionGuid">
    <vt:lpwstr>fd96a0b3-f68d-4727-8e4f-2128d37ed30a</vt:lpwstr>
  </property>
  <property fmtid="{D5CDD505-2E9C-101B-9397-08002B2CF9AE}" pid="7" name="Jive_LatestUserAccountName">
    <vt:lpwstr>alljohns</vt:lpwstr>
  </property>
  <property fmtid="{D5CDD505-2E9C-101B-9397-08002B2CF9AE}" pid="8" name="ArticulateGUID">
    <vt:lpwstr>3EEAEA55-4B02-4599-AF37-CC972274E301</vt:lpwstr>
  </property>
  <property fmtid="{D5CDD505-2E9C-101B-9397-08002B2CF9AE}" pid="9" name="ArticulatePath">
    <vt:lpwstr>ITE7_Chp5_cs_jg</vt:lpwstr>
  </property>
</Properties>
</file>