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71" r:id="rId6"/>
    <p:sldId id="272" r:id="rId7"/>
    <p:sldId id="273" r:id="rId8"/>
    <p:sldId id="274" r:id="rId9"/>
    <p:sldId id="275" r:id="rId10"/>
    <p:sldId id="276" r:id="rId11"/>
    <p:sldId id="277" r:id="rId12"/>
    <p:sldId id="278" r:id="rId13"/>
    <p:sldId id="268" r:id="rId14"/>
    <p:sldId id="269" r:id="rId15"/>
    <p:sldId id="270" r:id="rId16"/>
    <p:sldId id="262" r:id="rId17"/>
    <p:sldId id="263" r:id="rId18"/>
    <p:sldId id="264" r:id="rId19"/>
    <p:sldId id="265" r:id="rId20"/>
    <p:sldId id="266" r:id="rId21"/>
    <p:sldId id="267" r:id="rId22"/>
    <p:sldId id="288" r:id="rId23"/>
    <p:sldId id="289" r:id="rId24"/>
    <p:sldId id="280" r:id="rId25"/>
    <p:sldId id="281" r:id="rId26"/>
    <p:sldId id="282" r:id="rId27"/>
    <p:sldId id="283" r:id="rId28"/>
    <p:sldId id="284" r:id="rId29"/>
    <p:sldId id="287" r:id="rId30"/>
    <p:sldId id="261" r:id="rId31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092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257C8A7-218C-4989-863E-4ECD4888D613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8CAE8523-215D-4DE8-B8EF-A9548D30B566}">
      <dgm:prSet phldrT="[Texto]"/>
      <dgm:spPr/>
      <dgm:t>
        <a:bodyPr/>
        <a:lstStyle/>
        <a:p>
          <a:r>
            <a:rPr lang="es-ES" dirty="0" smtClean="0"/>
            <a:t>Adaptación del libro Arte Urbano en Colmenar Viejo</a:t>
          </a:r>
          <a:endParaRPr lang="es-ES" dirty="0"/>
        </a:p>
      </dgm:t>
    </dgm:pt>
    <dgm:pt modelId="{1684E756-1AAF-4D6A-96DC-2BF5E65D3ADB}" type="parTrans" cxnId="{C7EBAFAB-6BBE-4ABA-98C1-118969A4BF59}">
      <dgm:prSet/>
      <dgm:spPr/>
      <dgm:t>
        <a:bodyPr/>
        <a:lstStyle/>
        <a:p>
          <a:endParaRPr lang="es-ES"/>
        </a:p>
      </dgm:t>
    </dgm:pt>
    <dgm:pt modelId="{D215B366-ECDE-45C6-B13F-B49DE8250D7E}" type="sibTrans" cxnId="{C7EBAFAB-6BBE-4ABA-98C1-118969A4BF59}">
      <dgm:prSet/>
      <dgm:spPr/>
      <dgm:t>
        <a:bodyPr/>
        <a:lstStyle/>
        <a:p>
          <a:endParaRPr lang="es-ES"/>
        </a:p>
      </dgm:t>
    </dgm:pt>
    <dgm:pt modelId="{5C8E86A1-E58C-4683-B304-13AEC3502074}">
      <dgm:prSet phldrT="[Texto]"/>
      <dgm:spPr/>
      <dgm:t>
        <a:bodyPr/>
        <a:lstStyle/>
        <a:p>
          <a:r>
            <a:rPr lang="es-ES" dirty="0" smtClean="0"/>
            <a:t>Agendas de Comunicación</a:t>
          </a:r>
          <a:endParaRPr lang="es-ES" dirty="0"/>
        </a:p>
      </dgm:t>
    </dgm:pt>
    <dgm:pt modelId="{E690931E-B22C-45EE-8344-596C5A2B75F7}" type="parTrans" cxnId="{89B92633-99FF-47F1-AB34-00EFE16CDD6E}">
      <dgm:prSet/>
      <dgm:spPr/>
      <dgm:t>
        <a:bodyPr/>
        <a:lstStyle/>
        <a:p>
          <a:endParaRPr lang="es-ES"/>
        </a:p>
      </dgm:t>
    </dgm:pt>
    <dgm:pt modelId="{8581E61A-6ED9-4FAF-B14C-C29170595A18}" type="sibTrans" cxnId="{89B92633-99FF-47F1-AB34-00EFE16CDD6E}">
      <dgm:prSet/>
      <dgm:spPr/>
      <dgm:t>
        <a:bodyPr/>
        <a:lstStyle/>
        <a:p>
          <a:endParaRPr lang="es-ES"/>
        </a:p>
      </dgm:t>
    </dgm:pt>
    <dgm:pt modelId="{E13FF710-69DE-40CB-B63D-84DC56DF1F66}">
      <dgm:prSet phldrT="[Texto]"/>
      <dgm:spPr/>
      <dgm:t>
        <a:bodyPr/>
        <a:lstStyle/>
        <a:p>
          <a:r>
            <a:rPr lang="es-ES" dirty="0" smtClean="0"/>
            <a:t>Cuentos (Día del Libro)</a:t>
          </a:r>
          <a:endParaRPr lang="es-ES" dirty="0"/>
        </a:p>
      </dgm:t>
    </dgm:pt>
    <dgm:pt modelId="{B6C71477-4B3C-45E7-B3E5-8C45A8EEF179}" type="parTrans" cxnId="{6EFF81E7-4AA1-4FAB-B64C-F9815690FDBE}">
      <dgm:prSet/>
      <dgm:spPr/>
      <dgm:t>
        <a:bodyPr/>
        <a:lstStyle/>
        <a:p>
          <a:endParaRPr lang="es-ES"/>
        </a:p>
      </dgm:t>
    </dgm:pt>
    <dgm:pt modelId="{048BEE30-BEE4-4E72-B0AF-5DE6B0F893C3}" type="sibTrans" cxnId="{6EFF81E7-4AA1-4FAB-B64C-F9815690FDBE}">
      <dgm:prSet/>
      <dgm:spPr/>
      <dgm:t>
        <a:bodyPr/>
        <a:lstStyle/>
        <a:p>
          <a:endParaRPr lang="es-ES"/>
        </a:p>
      </dgm:t>
    </dgm:pt>
    <dgm:pt modelId="{C7EB3F98-5957-49F4-B782-9B9CD5BCCD25}">
      <dgm:prSet phldrT="[Texto]"/>
      <dgm:spPr/>
      <dgm:t>
        <a:bodyPr/>
        <a:lstStyle/>
        <a:p>
          <a:r>
            <a:rPr lang="es-ES" dirty="0" err="1" smtClean="0"/>
            <a:t>Lecto</a:t>
          </a:r>
          <a:r>
            <a:rPr lang="es-ES" dirty="0" smtClean="0"/>
            <a:t>-escritura</a:t>
          </a:r>
          <a:endParaRPr lang="es-ES" dirty="0"/>
        </a:p>
      </dgm:t>
    </dgm:pt>
    <dgm:pt modelId="{7D1D78DE-9C4E-4DBA-B00D-A9C88B8B12E7}" type="parTrans" cxnId="{56EEF0D0-EB54-4D0C-A088-743424A418DC}">
      <dgm:prSet/>
      <dgm:spPr/>
      <dgm:t>
        <a:bodyPr/>
        <a:lstStyle/>
        <a:p>
          <a:endParaRPr lang="es-ES"/>
        </a:p>
      </dgm:t>
    </dgm:pt>
    <dgm:pt modelId="{DED0A123-C060-4A26-B862-544F628E92D4}" type="sibTrans" cxnId="{56EEF0D0-EB54-4D0C-A088-743424A418DC}">
      <dgm:prSet/>
      <dgm:spPr/>
      <dgm:t>
        <a:bodyPr/>
        <a:lstStyle/>
        <a:p>
          <a:endParaRPr lang="es-ES"/>
        </a:p>
      </dgm:t>
    </dgm:pt>
    <dgm:pt modelId="{EFA0BC6C-D9E4-4A42-B983-D46E0B99FEEB}">
      <dgm:prSet phldrT="[Texto]"/>
      <dgm:spPr/>
      <dgm:t>
        <a:bodyPr/>
        <a:lstStyle/>
        <a:p>
          <a:r>
            <a:rPr lang="es-ES" dirty="0" smtClean="0"/>
            <a:t>Manipulativo</a:t>
          </a:r>
          <a:endParaRPr lang="es-ES" dirty="0"/>
        </a:p>
      </dgm:t>
    </dgm:pt>
    <dgm:pt modelId="{F3F968A9-FF2D-4BA9-8140-90D9CA9C42DF}" type="parTrans" cxnId="{27C1573C-E8B3-4A20-A8A3-50B8166787D7}">
      <dgm:prSet/>
      <dgm:spPr/>
      <dgm:t>
        <a:bodyPr/>
        <a:lstStyle/>
        <a:p>
          <a:endParaRPr lang="es-ES"/>
        </a:p>
      </dgm:t>
    </dgm:pt>
    <dgm:pt modelId="{8E7F298D-AF8B-4455-BE37-DE81A0574F45}" type="sibTrans" cxnId="{27C1573C-E8B3-4A20-A8A3-50B8166787D7}">
      <dgm:prSet/>
      <dgm:spPr/>
      <dgm:t>
        <a:bodyPr/>
        <a:lstStyle/>
        <a:p>
          <a:endParaRPr lang="es-ES"/>
        </a:p>
      </dgm:t>
    </dgm:pt>
    <dgm:pt modelId="{EFF8CBE4-715A-406D-81B8-9BF6C9929B4E}">
      <dgm:prSet phldrT="[Texto]"/>
      <dgm:spPr/>
      <dgm:t>
        <a:bodyPr/>
        <a:lstStyle/>
        <a:p>
          <a:r>
            <a:rPr lang="es-ES" dirty="0" smtClean="0"/>
            <a:t>Conducta</a:t>
          </a:r>
          <a:endParaRPr lang="es-ES" dirty="0"/>
        </a:p>
      </dgm:t>
    </dgm:pt>
    <dgm:pt modelId="{5492F163-178F-413B-A21B-F8E0C6B567F5}" type="parTrans" cxnId="{74075B20-AA6A-4623-A6FF-EEB97E7EC679}">
      <dgm:prSet/>
      <dgm:spPr/>
      <dgm:t>
        <a:bodyPr/>
        <a:lstStyle/>
        <a:p>
          <a:endParaRPr lang="es-ES"/>
        </a:p>
      </dgm:t>
    </dgm:pt>
    <dgm:pt modelId="{6C89D3A4-7A2E-431B-92F1-AD7893D42C20}" type="sibTrans" cxnId="{74075B20-AA6A-4623-A6FF-EEB97E7EC679}">
      <dgm:prSet/>
      <dgm:spPr/>
      <dgm:t>
        <a:bodyPr/>
        <a:lstStyle/>
        <a:p>
          <a:endParaRPr lang="es-ES"/>
        </a:p>
      </dgm:t>
    </dgm:pt>
    <dgm:pt modelId="{E4ADCFBD-D785-4D32-BAB0-ABA51D2A6595}" type="pres">
      <dgm:prSet presAssocID="{A257C8A7-218C-4989-863E-4ECD4888D613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6A33DBCF-675B-4B52-85B5-0DC73FE40AE3}" type="pres">
      <dgm:prSet presAssocID="{8CAE8523-215D-4DE8-B8EF-A9548D30B566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A60434A-33ED-4B11-9E69-5A00FBEE6340}" type="pres">
      <dgm:prSet presAssocID="{D215B366-ECDE-45C6-B13F-B49DE8250D7E}" presName="sibTrans" presStyleCnt="0"/>
      <dgm:spPr/>
    </dgm:pt>
    <dgm:pt modelId="{88A33784-76B9-46BD-8A29-08954C4031BB}" type="pres">
      <dgm:prSet presAssocID="{5C8E86A1-E58C-4683-B304-13AEC3502074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B632D9E-EF27-41C4-93B9-7C7D9801FCD0}" type="pres">
      <dgm:prSet presAssocID="{8581E61A-6ED9-4FAF-B14C-C29170595A18}" presName="sibTrans" presStyleCnt="0"/>
      <dgm:spPr/>
    </dgm:pt>
    <dgm:pt modelId="{97979577-381E-4F02-A25E-E4AA9C1EDEF7}" type="pres">
      <dgm:prSet presAssocID="{EFF8CBE4-715A-406D-81B8-9BF6C9929B4E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3D4E406-2C48-46AA-94CE-4D3952C1B201}" type="pres">
      <dgm:prSet presAssocID="{6C89D3A4-7A2E-431B-92F1-AD7893D42C20}" presName="sibTrans" presStyleCnt="0"/>
      <dgm:spPr/>
    </dgm:pt>
    <dgm:pt modelId="{64BBE4E1-6DDD-4C06-BFE4-C1C87CA45DC7}" type="pres">
      <dgm:prSet presAssocID="{E13FF710-69DE-40CB-B63D-84DC56DF1F66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6B5B13B-A85E-434A-9321-EF92189A8968}" type="pres">
      <dgm:prSet presAssocID="{048BEE30-BEE4-4E72-B0AF-5DE6B0F893C3}" presName="sibTrans" presStyleCnt="0"/>
      <dgm:spPr/>
    </dgm:pt>
    <dgm:pt modelId="{1DBC35CE-8754-4032-8972-12CC1FAF49D2}" type="pres">
      <dgm:prSet presAssocID="{C7EB3F98-5957-49F4-B782-9B9CD5BCCD25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3D73CD8-FF0C-468D-B24B-B22524C70333}" type="pres">
      <dgm:prSet presAssocID="{DED0A123-C060-4A26-B862-544F628E92D4}" presName="sibTrans" presStyleCnt="0"/>
      <dgm:spPr/>
    </dgm:pt>
    <dgm:pt modelId="{1764EB2D-7881-4B34-822A-43C3EB661169}" type="pres">
      <dgm:prSet presAssocID="{EFA0BC6C-D9E4-4A42-B983-D46E0B99FEEB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94DBAA04-394E-4A63-A903-23BF8751B14B}" type="presOf" srcId="{5C8E86A1-E58C-4683-B304-13AEC3502074}" destId="{88A33784-76B9-46BD-8A29-08954C4031BB}" srcOrd="0" destOrd="0" presId="urn:microsoft.com/office/officeart/2005/8/layout/default"/>
    <dgm:cxn modelId="{27C1573C-E8B3-4A20-A8A3-50B8166787D7}" srcId="{A257C8A7-218C-4989-863E-4ECD4888D613}" destId="{EFA0BC6C-D9E4-4A42-B983-D46E0B99FEEB}" srcOrd="5" destOrd="0" parTransId="{F3F968A9-FF2D-4BA9-8140-90D9CA9C42DF}" sibTransId="{8E7F298D-AF8B-4455-BE37-DE81A0574F45}"/>
    <dgm:cxn modelId="{28A8422B-F85C-4A36-9573-C3C000493040}" type="presOf" srcId="{EFA0BC6C-D9E4-4A42-B983-D46E0B99FEEB}" destId="{1764EB2D-7881-4B34-822A-43C3EB661169}" srcOrd="0" destOrd="0" presId="urn:microsoft.com/office/officeart/2005/8/layout/default"/>
    <dgm:cxn modelId="{89B92633-99FF-47F1-AB34-00EFE16CDD6E}" srcId="{A257C8A7-218C-4989-863E-4ECD4888D613}" destId="{5C8E86A1-E58C-4683-B304-13AEC3502074}" srcOrd="1" destOrd="0" parTransId="{E690931E-B22C-45EE-8344-596C5A2B75F7}" sibTransId="{8581E61A-6ED9-4FAF-B14C-C29170595A18}"/>
    <dgm:cxn modelId="{6C72D5EE-99D9-42C6-AF61-DB0C399630ED}" type="presOf" srcId="{8CAE8523-215D-4DE8-B8EF-A9548D30B566}" destId="{6A33DBCF-675B-4B52-85B5-0DC73FE40AE3}" srcOrd="0" destOrd="0" presId="urn:microsoft.com/office/officeart/2005/8/layout/default"/>
    <dgm:cxn modelId="{45494447-DE3D-4026-B03B-82C23BC2C48A}" type="presOf" srcId="{A257C8A7-218C-4989-863E-4ECD4888D613}" destId="{E4ADCFBD-D785-4D32-BAB0-ABA51D2A6595}" srcOrd="0" destOrd="0" presId="urn:microsoft.com/office/officeart/2005/8/layout/default"/>
    <dgm:cxn modelId="{74075B20-AA6A-4623-A6FF-EEB97E7EC679}" srcId="{A257C8A7-218C-4989-863E-4ECD4888D613}" destId="{EFF8CBE4-715A-406D-81B8-9BF6C9929B4E}" srcOrd="2" destOrd="0" parTransId="{5492F163-178F-413B-A21B-F8E0C6B567F5}" sibTransId="{6C89D3A4-7A2E-431B-92F1-AD7893D42C20}"/>
    <dgm:cxn modelId="{B4189BAF-C268-4606-9664-E968304D7EE6}" type="presOf" srcId="{E13FF710-69DE-40CB-B63D-84DC56DF1F66}" destId="{64BBE4E1-6DDD-4C06-BFE4-C1C87CA45DC7}" srcOrd="0" destOrd="0" presId="urn:microsoft.com/office/officeart/2005/8/layout/default"/>
    <dgm:cxn modelId="{6EFF81E7-4AA1-4FAB-B64C-F9815690FDBE}" srcId="{A257C8A7-218C-4989-863E-4ECD4888D613}" destId="{E13FF710-69DE-40CB-B63D-84DC56DF1F66}" srcOrd="3" destOrd="0" parTransId="{B6C71477-4B3C-45E7-B3E5-8C45A8EEF179}" sibTransId="{048BEE30-BEE4-4E72-B0AF-5DE6B0F893C3}"/>
    <dgm:cxn modelId="{C7EBAFAB-6BBE-4ABA-98C1-118969A4BF59}" srcId="{A257C8A7-218C-4989-863E-4ECD4888D613}" destId="{8CAE8523-215D-4DE8-B8EF-A9548D30B566}" srcOrd="0" destOrd="0" parTransId="{1684E756-1AAF-4D6A-96DC-2BF5E65D3ADB}" sibTransId="{D215B366-ECDE-45C6-B13F-B49DE8250D7E}"/>
    <dgm:cxn modelId="{522A6EB4-33AB-4909-B5E2-19956B2EC997}" type="presOf" srcId="{C7EB3F98-5957-49F4-B782-9B9CD5BCCD25}" destId="{1DBC35CE-8754-4032-8972-12CC1FAF49D2}" srcOrd="0" destOrd="0" presId="urn:microsoft.com/office/officeart/2005/8/layout/default"/>
    <dgm:cxn modelId="{1CDCE201-582D-42F0-8E38-4F558AC80732}" type="presOf" srcId="{EFF8CBE4-715A-406D-81B8-9BF6C9929B4E}" destId="{97979577-381E-4F02-A25E-E4AA9C1EDEF7}" srcOrd="0" destOrd="0" presId="urn:microsoft.com/office/officeart/2005/8/layout/default"/>
    <dgm:cxn modelId="{56EEF0D0-EB54-4D0C-A088-743424A418DC}" srcId="{A257C8A7-218C-4989-863E-4ECD4888D613}" destId="{C7EB3F98-5957-49F4-B782-9B9CD5BCCD25}" srcOrd="4" destOrd="0" parTransId="{7D1D78DE-9C4E-4DBA-B00D-A9C88B8B12E7}" sibTransId="{DED0A123-C060-4A26-B862-544F628E92D4}"/>
    <dgm:cxn modelId="{C4207E43-0B9F-45BD-9949-006CF43EB74E}" type="presParOf" srcId="{E4ADCFBD-D785-4D32-BAB0-ABA51D2A6595}" destId="{6A33DBCF-675B-4B52-85B5-0DC73FE40AE3}" srcOrd="0" destOrd="0" presId="urn:microsoft.com/office/officeart/2005/8/layout/default"/>
    <dgm:cxn modelId="{93B1E725-BDCC-4E89-8532-82E90D5266D4}" type="presParOf" srcId="{E4ADCFBD-D785-4D32-BAB0-ABA51D2A6595}" destId="{1A60434A-33ED-4B11-9E69-5A00FBEE6340}" srcOrd="1" destOrd="0" presId="urn:microsoft.com/office/officeart/2005/8/layout/default"/>
    <dgm:cxn modelId="{93437D79-AFF5-4BD7-B336-E8C3817A5EDD}" type="presParOf" srcId="{E4ADCFBD-D785-4D32-BAB0-ABA51D2A6595}" destId="{88A33784-76B9-46BD-8A29-08954C4031BB}" srcOrd="2" destOrd="0" presId="urn:microsoft.com/office/officeart/2005/8/layout/default"/>
    <dgm:cxn modelId="{07E5E967-CF6E-4ACC-9470-71B6E4CAE056}" type="presParOf" srcId="{E4ADCFBD-D785-4D32-BAB0-ABA51D2A6595}" destId="{8B632D9E-EF27-41C4-93B9-7C7D9801FCD0}" srcOrd="3" destOrd="0" presId="urn:microsoft.com/office/officeart/2005/8/layout/default"/>
    <dgm:cxn modelId="{0098D944-7FF4-4E71-AE0A-20BDEA832ECB}" type="presParOf" srcId="{E4ADCFBD-D785-4D32-BAB0-ABA51D2A6595}" destId="{97979577-381E-4F02-A25E-E4AA9C1EDEF7}" srcOrd="4" destOrd="0" presId="urn:microsoft.com/office/officeart/2005/8/layout/default"/>
    <dgm:cxn modelId="{D9DA7C9A-3DBA-4074-ACCE-B157FAE7158E}" type="presParOf" srcId="{E4ADCFBD-D785-4D32-BAB0-ABA51D2A6595}" destId="{13D4E406-2C48-46AA-94CE-4D3952C1B201}" srcOrd="5" destOrd="0" presId="urn:microsoft.com/office/officeart/2005/8/layout/default"/>
    <dgm:cxn modelId="{FA5F6222-B89E-46C0-B910-DD79C514603E}" type="presParOf" srcId="{E4ADCFBD-D785-4D32-BAB0-ABA51D2A6595}" destId="{64BBE4E1-6DDD-4C06-BFE4-C1C87CA45DC7}" srcOrd="6" destOrd="0" presId="urn:microsoft.com/office/officeart/2005/8/layout/default"/>
    <dgm:cxn modelId="{641A7237-B0F3-4F4F-A2B9-3BFE5E88D147}" type="presParOf" srcId="{E4ADCFBD-D785-4D32-BAB0-ABA51D2A6595}" destId="{46B5B13B-A85E-434A-9321-EF92189A8968}" srcOrd="7" destOrd="0" presId="urn:microsoft.com/office/officeart/2005/8/layout/default"/>
    <dgm:cxn modelId="{AD10E78C-3F7C-4E61-B500-448E85561D20}" type="presParOf" srcId="{E4ADCFBD-D785-4D32-BAB0-ABA51D2A6595}" destId="{1DBC35CE-8754-4032-8972-12CC1FAF49D2}" srcOrd="8" destOrd="0" presId="urn:microsoft.com/office/officeart/2005/8/layout/default"/>
    <dgm:cxn modelId="{90BE581F-1641-4E78-9580-ECD5FA857730}" type="presParOf" srcId="{E4ADCFBD-D785-4D32-BAB0-ABA51D2A6595}" destId="{F3D73CD8-FF0C-468D-B24B-B22524C70333}" srcOrd="9" destOrd="0" presId="urn:microsoft.com/office/officeart/2005/8/layout/default"/>
    <dgm:cxn modelId="{CE1B381F-18A2-41AE-91B0-46D3056837B6}" type="presParOf" srcId="{E4ADCFBD-D785-4D32-BAB0-ABA51D2A6595}" destId="{1764EB2D-7881-4B34-822A-43C3EB661169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33DBCF-675B-4B52-85B5-0DC73FE40AE3}">
      <dsp:nvSpPr>
        <dsp:cNvPr id="0" name=""/>
        <dsp:cNvSpPr/>
      </dsp:nvSpPr>
      <dsp:spPr>
        <a:xfrm>
          <a:off x="0" y="341337"/>
          <a:ext cx="2124769" cy="127486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100" kern="1200" dirty="0" smtClean="0"/>
            <a:t>Adaptación del libro Arte Urbano en Colmenar Viejo</a:t>
          </a:r>
          <a:endParaRPr lang="es-ES" sz="2100" kern="1200" dirty="0"/>
        </a:p>
      </dsp:txBody>
      <dsp:txXfrm>
        <a:off x="0" y="341337"/>
        <a:ext cx="2124769" cy="1274861"/>
      </dsp:txXfrm>
    </dsp:sp>
    <dsp:sp modelId="{88A33784-76B9-46BD-8A29-08954C4031BB}">
      <dsp:nvSpPr>
        <dsp:cNvPr id="0" name=""/>
        <dsp:cNvSpPr/>
      </dsp:nvSpPr>
      <dsp:spPr>
        <a:xfrm>
          <a:off x="2337246" y="341337"/>
          <a:ext cx="2124769" cy="127486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100" kern="1200" dirty="0" smtClean="0"/>
            <a:t>Agendas de Comunicación</a:t>
          </a:r>
          <a:endParaRPr lang="es-ES" sz="2100" kern="1200" dirty="0"/>
        </a:p>
      </dsp:txBody>
      <dsp:txXfrm>
        <a:off x="2337246" y="341337"/>
        <a:ext cx="2124769" cy="1274861"/>
      </dsp:txXfrm>
    </dsp:sp>
    <dsp:sp modelId="{97979577-381E-4F02-A25E-E4AA9C1EDEF7}">
      <dsp:nvSpPr>
        <dsp:cNvPr id="0" name=""/>
        <dsp:cNvSpPr/>
      </dsp:nvSpPr>
      <dsp:spPr>
        <a:xfrm>
          <a:off x="4674492" y="341337"/>
          <a:ext cx="2124769" cy="127486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100" kern="1200" dirty="0" smtClean="0"/>
            <a:t>Conducta</a:t>
          </a:r>
          <a:endParaRPr lang="es-ES" sz="2100" kern="1200" dirty="0"/>
        </a:p>
      </dsp:txBody>
      <dsp:txXfrm>
        <a:off x="4674492" y="341337"/>
        <a:ext cx="2124769" cy="1274861"/>
      </dsp:txXfrm>
    </dsp:sp>
    <dsp:sp modelId="{64BBE4E1-6DDD-4C06-BFE4-C1C87CA45DC7}">
      <dsp:nvSpPr>
        <dsp:cNvPr id="0" name=""/>
        <dsp:cNvSpPr/>
      </dsp:nvSpPr>
      <dsp:spPr>
        <a:xfrm>
          <a:off x="0" y="1828675"/>
          <a:ext cx="2124769" cy="127486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100" kern="1200" dirty="0" smtClean="0"/>
            <a:t>Cuentos (Día del Libro)</a:t>
          </a:r>
          <a:endParaRPr lang="es-ES" sz="2100" kern="1200" dirty="0"/>
        </a:p>
      </dsp:txBody>
      <dsp:txXfrm>
        <a:off x="0" y="1828675"/>
        <a:ext cx="2124769" cy="1274861"/>
      </dsp:txXfrm>
    </dsp:sp>
    <dsp:sp modelId="{1DBC35CE-8754-4032-8972-12CC1FAF49D2}">
      <dsp:nvSpPr>
        <dsp:cNvPr id="0" name=""/>
        <dsp:cNvSpPr/>
      </dsp:nvSpPr>
      <dsp:spPr>
        <a:xfrm>
          <a:off x="2337246" y="1828675"/>
          <a:ext cx="2124769" cy="127486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100" kern="1200" dirty="0" err="1" smtClean="0"/>
            <a:t>Lecto</a:t>
          </a:r>
          <a:r>
            <a:rPr lang="es-ES" sz="2100" kern="1200" dirty="0" smtClean="0"/>
            <a:t>-escritura</a:t>
          </a:r>
          <a:endParaRPr lang="es-ES" sz="2100" kern="1200" dirty="0"/>
        </a:p>
      </dsp:txBody>
      <dsp:txXfrm>
        <a:off x="2337246" y="1828675"/>
        <a:ext cx="2124769" cy="1274861"/>
      </dsp:txXfrm>
    </dsp:sp>
    <dsp:sp modelId="{1764EB2D-7881-4B34-822A-43C3EB661169}">
      <dsp:nvSpPr>
        <dsp:cNvPr id="0" name=""/>
        <dsp:cNvSpPr/>
      </dsp:nvSpPr>
      <dsp:spPr>
        <a:xfrm>
          <a:off x="4674492" y="1828675"/>
          <a:ext cx="2124769" cy="127486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100" kern="1200" dirty="0" smtClean="0"/>
            <a:t>Manipulativo</a:t>
          </a:r>
          <a:endParaRPr lang="es-ES" sz="2100" kern="1200" dirty="0"/>
        </a:p>
      </dsp:txBody>
      <dsp:txXfrm>
        <a:off x="4674492" y="1828675"/>
        <a:ext cx="2124769" cy="12748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B9951D-472D-4BE1-89AC-1BA98DF27D1A}" type="datetimeFigureOut">
              <a:rPr lang="es-ES" smtClean="0"/>
              <a:t>15/05/2019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FCAE19-7B45-47E1-B331-EC7F0B53DE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884603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80C9C8-A3C0-4E84-994B-98689554B9C5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036427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7A847CFC-816F-41D0-AAC0-9BF4FEBC753E}" type="datetimeFigureOut">
              <a:rPr lang="es-ES" smtClean="0"/>
              <a:t>15/05/2019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80331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15/05/2019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9880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15/05/2019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23587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15/05/2019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5738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15/05/2019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70708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15/05/2019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8648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15/05/2019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414188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15/05/2019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1119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15/05/2019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18191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15/05/2019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783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15/05/2019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94524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15/05/2019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11449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15/05/2019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768797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15/05/2019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67741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15/05/2019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2604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15/05/2019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13634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15/05/2019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83491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A847CFC-816F-41D0-AAC0-9BF4FEBC753E}" type="datetimeFigureOut">
              <a:rPr lang="es-ES" smtClean="0"/>
              <a:t>15/05/2019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26811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7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7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7" Type="http://schemas.openxmlformats.org/officeDocument/2006/relationships/image" Target="../media/image7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3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4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5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eg"/><Relationship Id="rId3" Type="http://schemas.openxmlformats.org/officeDocument/2006/relationships/image" Target="../media/image61.jpeg"/><Relationship Id="rId7" Type="http://schemas.openxmlformats.org/officeDocument/2006/relationships/image" Target="../media/image65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62.jpeg"/><Relationship Id="rId9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81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DOSSIER SEMINARIO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259632" y="3861048"/>
            <a:ext cx="6624736" cy="1656184"/>
          </a:xfrm>
        </p:spPr>
        <p:txBody>
          <a:bodyPr/>
          <a:lstStyle/>
          <a:p>
            <a:r>
              <a:rPr lang="es-ES" dirty="0" smtClean="0"/>
              <a:t>MATERIALES ADAPTADOS A ALUMNOS DE EDUCACIÓN ESPECIAL II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5436096" y="548680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CPEE MIGUEL HERNÁNDEZ</a:t>
            </a:r>
            <a:endParaRPr lang="es-ES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6341454"/>
            <a:ext cx="1008112" cy="355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067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827584" y="1052736"/>
            <a:ext cx="7772400" cy="1470025"/>
          </a:xfrm>
        </p:spPr>
        <p:txBody>
          <a:bodyPr/>
          <a:lstStyle/>
          <a:p>
            <a:r>
              <a:rPr lang="es-ES" dirty="0" smtClean="0"/>
              <a:t>JUSTIFICACIÓN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691680" y="2708920"/>
            <a:ext cx="5760640" cy="2304256"/>
          </a:xfrm>
        </p:spPr>
        <p:txBody>
          <a:bodyPr>
            <a:normAutofit/>
          </a:bodyPr>
          <a:lstStyle/>
          <a:p>
            <a:r>
              <a:rPr lang="es-ES" dirty="0"/>
              <a:t>E</a:t>
            </a:r>
            <a:r>
              <a:rPr lang="es-ES" dirty="0" smtClean="0"/>
              <a:t>l principal motivo por el que se ha creado este seminario </a:t>
            </a:r>
            <a:r>
              <a:rPr lang="es-ES" dirty="0"/>
              <a:t>es la falta de materiales comercializados por las diferentes editoriales y su elevado coste en caso de existir, así como las necesidades educativas del alumnado de nuestro centro, lo que nos obliga a elaborar materiales similares y/o adaptar algunos ya existentes.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6309320"/>
            <a:ext cx="1008112" cy="355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272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117848" y="332656"/>
            <a:ext cx="6908304" cy="936104"/>
          </a:xfrm>
        </p:spPr>
        <p:txBody>
          <a:bodyPr/>
          <a:lstStyle/>
          <a:p>
            <a:r>
              <a:rPr lang="es-ES" dirty="0" smtClean="0"/>
              <a:t>OBJETIVOS</a:t>
            </a:r>
            <a:endParaRPr lang="es-ES" dirty="0"/>
          </a:p>
        </p:txBody>
      </p:sp>
      <p:sp>
        <p:nvSpPr>
          <p:cNvPr id="6" name="5 CuadroTexto"/>
          <p:cNvSpPr txBox="1"/>
          <p:nvPr/>
        </p:nvSpPr>
        <p:spPr>
          <a:xfrm>
            <a:off x="1655676" y="1628800"/>
            <a:ext cx="583264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itchFamily="34" charset="0"/>
              <a:buChar char="•"/>
            </a:pPr>
            <a:r>
              <a:rPr lang="es-ES" dirty="0"/>
              <a:t>Fomentar el trabajo en equipo entre el profesorado.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s-ES" dirty="0"/>
              <a:t>Promover el intercambio de experiencias y conocimiento entre </a:t>
            </a:r>
            <a:r>
              <a:rPr lang="es-ES" dirty="0" smtClean="0"/>
              <a:t>profesores.</a:t>
            </a:r>
            <a:endParaRPr lang="es-ES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s-ES" dirty="0"/>
              <a:t>Recopilar y adaptar materiales.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s-ES" dirty="0"/>
              <a:t>Elaborar materiales manipulativos </a:t>
            </a:r>
            <a:r>
              <a:rPr lang="es-ES" dirty="0" smtClean="0"/>
              <a:t>adaptados.</a:t>
            </a:r>
            <a:endParaRPr lang="es-ES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s-ES" dirty="0" smtClean="0"/>
              <a:t>Subir </a:t>
            </a:r>
            <a:r>
              <a:rPr lang="es-ES" dirty="0"/>
              <a:t>materiales elaborados y/o adaptados al aula virtual del </a:t>
            </a:r>
            <a:r>
              <a:rPr lang="es-ES" dirty="0" smtClean="0"/>
              <a:t>centro.</a:t>
            </a:r>
            <a:endParaRPr lang="es-ES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s-ES" dirty="0"/>
              <a:t>Elaborar libros/cuadernos de actividades adaptados.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s-ES" dirty="0"/>
              <a:t>Terminar de colocar pelotas de tenis en las sillas del </a:t>
            </a:r>
            <a:r>
              <a:rPr lang="es-ES" dirty="0" smtClean="0"/>
              <a:t>centro.</a:t>
            </a:r>
            <a:endParaRPr lang="es-ES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s-ES" dirty="0"/>
              <a:t>Crear un banco de recursos con los materiales </a:t>
            </a:r>
            <a:r>
              <a:rPr lang="es-ES" dirty="0" smtClean="0"/>
              <a:t>elaborados.</a:t>
            </a:r>
            <a:endParaRPr lang="es-ES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s-ES" dirty="0" smtClean="0"/>
              <a:t>Participar </a:t>
            </a:r>
            <a:r>
              <a:rPr lang="es-ES" dirty="0"/>
              <a:t>de forma activa en el proceso de investigación, búsqueda, creación y adaptación.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ES" dirty="0"/>
              <a:t>Ampliar las experiencias de los </a:t>
            </a:r>
            <a:r>
              <a:rPr lang="es-ES" dirty="0" smtClean="0"/>
              <a:t>alumnos.</a:t>
            </a:r>
            <a:endParaRPr lang="es-ES" dirty="0"/>
          </a:p>
          <a:p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6341454"/>
            <a:ext cx="1008112" cy="355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681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DIAGRAMA DE RECURSOS</a:t>
            </a:r>
            <a:endParaRPr lang="es-ES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8110684"/>
              </p:ext>
            </p:extLst>
          </p:nvPr>
        </p:nvGraphicFramePr>
        <p:xfrm>
          <a:off x="1176338" y="2490788"/>
          <a:ext cx="6799262" cy="344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agen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6341454"/>
            <a:ext cx="1008112" cy="355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517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980728"/>
            <a:ext cx="8784976" cy="1143000"/>
          </a:xfrm>
        </p:spPr>
        <p:txBody>
          <a:bodyPr>
            <a:normAutofit fontScale="90000"/>
          </a:bodyPr>
          <a:lstStyle/>
          <a:p>
            <a:r>
              <a:rPr lang="es-ES" dirty="0" smtClean="0">
                <a:latin typeface="Castellar" pitchFamily="18" charset="0"/>
              </a:rPr>
              <a:t>Adaptación del libro “arte urbano en colmenar viejo”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74440" y="2636912"/>
            <a:ext cx="7139136" cy="3417243"/>
          </a:xfrm>
        </p:spPr>
        <p:txBody>
          <a:bodyPr>
            <a:normAutofit/>
          </a:bodyPr>
          <a:lstStyle/>
          <a:p>
            <a:r>
              <a:rPr lang="es-ES" sz="1800" dirty="0" smtClean="0"/>
              <a:t>La adaptación de este libro surge de la necesidad de trabajar en la Etapa de Transición a la Vida Adulta los desplazamientos por el entorno, la ubicación en el mapa y el manejo de las nuevas tecnologías. Por ello hemos elegido esta obra del autor colmenareño Mariano de Andrés Santos en la que se ubican diferentes monumentos y obras de arte entre las calles, plazas y parques de nuestra localidad.</a:t>
            </a:r>
          </a:p>
          <a:p>
            <a:r>
              <a:rPr lang="es-ES" sz="1800" dirty="0" smtClean="0"/>
              <a:t>El objetivo es adaptar con pictogramas las obras que vamos a trabajar para facilitar la comprensión a los alumnos. </a:t>
            </a:r>
            <a:endParaRPr lang="es-ES" sz="18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6341454"/>
            <a:ext cx="1008112" cy="355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771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En primer lugar elaboramos los pictogramas que necesitaremos.</a:t>
            </a:r>
            <a:endParaRPr lang="es-ES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338" y="2957613"/>
            <a:ext cx="3338512" cy="2506462"/>
          </a:xfrm>
        </p:spPr>
      </p:pic>
      <p:pic>
        <p:nvPicPr>
          <p:cNvPr id="6" name="Marcador de contenido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25" y="2958208"/>
            <a:ext cx="3336925" cy="2505271"/>
          </a:xfr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6341454"/>
            <a:ext cx="1008112" cy="355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1030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En segundo lugar escaneamos el libro, recortamos </a:t>
            </a:r>
            <a:endParaRPr lang="es-ES" dirty="0"/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2276872"/>
            <a:ext cx="4071243" cy="3053432"/>
          </a:xfrm>
        </p:spPr>
      </p:pic>
      <p:pic>
        <p:nvPicPr>
          <p:cNvPr id="7" name="Marcador de contenido 6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301354"/>
            <a:ext cx="4038600" cy="3028950"/>
          </a:xfr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6341454"/>
            <a:ext cx="1008112" cy="355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7016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520548" y="1427373"/>
            <a:ext cx="8353540" cy="2854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dirty="0">
                <a:latin typeface="Castellar" panose="020A0402060406010301" pitchFamily="18" charset="0"/>
              </a:rPr>
              <a:t>AGENDAS</a:t>
            </a:r>
          </a:p>
          <a:p>
            <a:endParaRPr lang="es-ES" dirty="0"/>
          </a:p>
          <a:p>
            <a:r>
              <a:rPr lang="es-ES" dirty="0"/>
              <a:t>Trabajar el uso de agendas de comunicación tiene varios objetivos:</a:t>
            </a:r>
          </a:p>
          <a:p>
            <a:endParaRPr lang="es-ES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s-ES" dirty="0"/>
              <a:t>Permite anticipar las actividades a los alumnos para facilitar la estructuración del tiempo en la escuela.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s-ES" dirty="0"/>
              <a:t>Sirve de herramienta para estructurar las actividades en casa.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s-ES" dirty="0"/>
              <a:t>Permite facilitar la comunicación a alumnos con dificultades en el lenguaje.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s-ES" sz="1350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6341454"/>
            <a:ext cx="1008112" cy="355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1391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o 9"/>
          <p:cNvGrpSpPr/>
          <p:nvPr/>
        </p:nvGrpSpPr>
        <p:grpSpPr>
          <a:xfrm>
            <a:off x="539553" y="1268760"/>
            <a:ext cx="7920880" cy="3756675"/>
            <a:chOff x="288555" y="127831"/>
            <a:chExt cx="11631697" cy="5231445"/>
          </a:xfrm>
        </p:grpSpPr>
        <p:sp>
          <p:nvSpPr>
            <p:cNvPr id="3" name="CuadroTexto 2"/>
            <p:cNvSpPr txBox="1"/>
            <p:nvPr/>
          </p:nvSpPr>
          <p:spPr>
            <a:xfrm>
              <a:off x="6555035" y="4663733"/>
              <a:ext cx="4891491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350" dirty="0"/>
                <a:t>Ejemplo de agenda con pictogramas para los días de puente que el alumno va a pasar en casa. </a:t>
              </a:r>
            </a:p>
          </p:txBody>
        </p:sp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8555" y="201318"/>
              <a:ext cx="5653809" cy="3999737"/>
            </a:xfrm>
            <a:prstGeom prst="rect">
              <a:avLst/>
            </a:prstGeom>
          </p:spPr>
        </p:pic>
        <p:sp>
          <p:nvSpPr>
            <p:cNvPr id="5" name="CuadroTexto 4"/>
            <p:cNvSpPr txBox="1"/>
            <p:nvPr/>
          </p:nvSpPr>
          <p:spPr>
            <a:xfrm>
              <a:off x="515956" y="4682168"/>
              <a:ext cx="4891491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350" dirty="0"/>
                <a:t>Ejemplo de agenda semanal con pictogramas con las actividades a realizar en la escuela.</a:t>
              </a:r>
            </a:p>
          </p:txBody>
        </p:sp>
        <p:grpSp>
          <p:nvGrpSpPr>
            <p:cNvPr id="9" name="Grupo 8"/>
            <p:cNvGrpSpPr/>
            <p:nvPr/>
          </p:nvGrpSpPr>
          <p:grpSpPr>
            <a:xfrm>
              <a:off x="6391302" y="127831"/>
              <a:ext cx="5528950" cy="4146713"/>
              <a:chOff x="6347234" y="54342"/>
              <a:chExt cx="5528950" cy="4146713"/>
            </a:xfrm>
          </p:grpSpPr>
          <p:pic>
            <p:nvPicPr>
              <p:cNvPr id="2" name="Imagen 1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347234" y="54342"/>
                <a:ext cx="5528950" cy="4146713"/>
              </a:xfrm>
              <a:prstGeom prst="rect">
                <a:avLst/>
              </a:prstGeom>
            </p:spPr>
          </p:pic>
          <p:grpSp>
            <p:nvGrpSpPr>
              <p:cNvPr id="8" name="Grupo 7"/>
              <p:cNvGrpSpPr/>
              <p:nvPr/>
            </p:nvGrpSpPr>
            <p:grpSpPr>
              <a:xfrm>
                <a:off x="10355855" y="319489"/>
                <a:ext cx="1046602" cy="1663548"/>
                <a:chOff x="10355855" y="319489"/>
                <a:chExt cx="1046602" cy="1663548"/>
              </a:xfrm>
            </p:grpSpPr>
            <p:sp>
              <p:nvSpPr>
                <p:cNvPr id="6" name="Rectángulo 5"/>
                <p:cNvSpPr/>
                <p:nvPr/>
              </p:nvSpPr>
              <p:spPr>
                <a:xfrm>
                  <a:off x="10355855" y="319489"/>
                  <a:ext cx="418641" cy="154236"/>
                </a:xfrm>
                <a:prstGeom prst="rect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s-ES" sz="1350"/>
                </a:p>
              </p:txBody>
            </p:sp>
            <p:sp>
              <p:nvSpPr>
                <p:cNvPr id="7" name="Rectángulo 6"/>
                <p:cNvSpPr/>
                <p:nvPr/>
              </p:nvSpPr>
              <p:spPr>
                <a:xfrm>
                  <a:off x="11103166" y="1871031"/>
                  <a:ext cx="299291" cy="112006"/>
                </a:xfrm>
                <a:prstGeom prst="rect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s-ES" sz="1350"/>
                </a:p>
              </p:txBody>
            </p:sp>
          </p:grpSp>
        </p:grpSp>
      </p:grpSp>
      <p:pic>
        <p:nvPicPr>
          <p:cNvPr id="11" name="Imagen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6341454"/>
            <a:ext cx="1008112" cy="355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6293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/>
          <p:cNvGrpSpPr/>
          <p:nvPr/>
        </p:nvGrpSpPr>
        <p:grpSpPr>
          <a:xfrm>
            <a:off x="523559" y="1124744"/>
            <a:ext cx="8096881" cy="4431635"/>
            <a:chOff x="421166" y="379948"/>
            <a:chExt cx="10795841" cy="5908846"/>
          </a:xfrm>
        </p:grpSpPr>
        <p:pic>
          <p:nvPicPr>
            <p:cNvPr id="2" name="Imagen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166" y="3750325"/>
              <a:ext cx="1903852" cy="2538469"/>
            </a:xfrm>
            <a:prstGeom prst="rect">
              <a:avLst/>
            </a:prstGeom>
          </p:spPr>
        </p:pic>
        <p:pic>
          <p:nvPicPr>
            <p:cNvPr id="3" name="Imagen 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0185" y="3750325"/>
              <a:ext cx="1903852" cy="2538469"/>
            </a:xfrm>
            <a:prstGeom prst="rect">
              <a:avLst/>
            </a:prstGeom>
          </p:spPr>
        </p:pic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166" y="926728"/>
              <a:ext cx="3225417" cy="2419063"/>
            </a:xfrm>
            <a:prstGeom prst="rect">
              <a:avLst/>
            </a:prstGeom>
          </p:spPr>
        </p:pic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0185" y="867578"/>
              <a:ext cx="1903021" cy="2537362"/>
            </a:xfrm>
            <a:prstGeom prst="rect">
              <a:avLst/>
            </a:prstGeom>
          </p:spPr>
        </p:pic>
        <p:sp>
          <p:nvSpPr>
            <p:cNvPr id="6" name="Rectángulo 5"/>
            <p:cNvSpPr/>
            <p:nvPr/>
          </p:nvSpPr>
          <p:spPr>
            <a:xfrm>
              <a:off x="3283050" y="379948"/>
              <a:ext cx="5625900" cy="4001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s-ES" sz="1350" dirty="0">
                  <a:latin typeface="Castellar" panose="020A0402060406010301" pitchFamily="18" charset="0"/>
                </a:rPr>
                <a:t>Ejemplo de AGENDA de comunicación</a:t>
              </a:r>
            </a:p>
          </p:txBody>
        </p:sp>
        <p:sp>
          <p:nvSpPr>
            <p:cNvPr id="7" name="CuadroTexto 6"/>
            <p:cNvSpPr txBox="1"/>
            <p:nvPr/>
          </p:nvSpPr>
          <p:spPr>
            <a:xfrm>
              <a:off x="3646583" y="926728"/>
              <a:ext cx="2449417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57175" indent="-257175">
                <a:buAutoNum type="arabicPeriod"/>
              </a:pPr>
              <a:r>
                <a:rPr lang="es-ES" sz="1350" dirty="0"/>
                <a:t>ELABORAMOS LOS </a:t>
              </a:r>
            </a:p>
            <a:p>
              <a:r>
                <a:rPr lang="es-ES" sz="1350" dirty="0"/>
                <a:t>PICTOGRAMAS Y </a:t>
              </a:r>
            </a:p>
            <a:p>
              <a:r>
                <a:rPr lang="es-ES" sz="1350" dirty="0"/>
                <a:t>FOTOGRAFÍAS </a:t>
              </a:r>
            </a:p>
            <a:p>
              <a:r>
                <a:rPr lang="es-ES" sz="1350" dirty="0"/>
                <a:t>SEGÚN SU </a:t>
              </a:r>
            </a:p>
            <a:p>
              <a:r>
                <a:rPr lang="es-ES" sz="1350" dirty="0"/>
                <a:t>CÓDIGO DE COLOR.</a:t>
              </a:r>
            </a:p>
          </p:txBody>
        </p:sp>
        <p:sp>
          <p:nvSpPr>
            <p:cNvPr id="8" name="CuadroTexto 7"/>
            <p:cNvSpPr txBox="1"/>
            <p:nvPr/>
          </p:nvSpPr>
          <p:spPr>
            <a:xfrm>
              <a:off x="8767590" y="926728"/>
              <a:ext cx="2449417" cy="17851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350" dirty="0"/>
                <a:t>2. ESCOGEMOS UNA CARPETA E INSERTAMOS UN CORDÓN PARA FACILITAR EL TRANSPORTE.</a:t>
              </a:r>
            </a:p>
          </p:txBody>
        </p:sp>
        <p:sp>
          <p:nvSpPr>
            <p:cNvPr id="9" name="CuadroTexto 8"/>
            <p:cNvSpPr txBox="1"/>
            <p:nvPr/>
          </p:nvSpPr>
          <p:spPr>
            <a:xfrm>
              <a:off x="2829499" y="3736288"/>
              <a:ext cx="2449417" cy="1231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350" dirty="0"/>
                <a:t>3. EL ALUMNO DISPONE DE TODO EL MATERIAL ORGANIZADO.</a:t>
              </a:r>
            </a:p>
          </p:txBody>
        </p:sp>
        <p:sp>
          <p:nvSpPr>
            <p:cNvPr id="10" name="CuadroTexto 9"/>
            <p:cNvSpPr txBox="1"/>
            <p:nvPr/>
          </p:nvSpPr>
          <p:spPr>
            <a:xfrm>
              <a:off x="8767588" y="4057764"/>
              <a:ext cx="2449417" cy="17851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350" dirty="0"/>
                <a:t>4. EL ALUMNO UTILIZA LA BARRA COMUNICADORA PARA SELECCIONAR EL VOCABULARIO QUE QUIERE COMUNICAR.</a:t>
              </a:r>
            </a:p>
          </p:txBody>
        </p:sp>
      </p:grpSp>
      <p:pic>
        <p:nvPicPr>
          <p:cNvPr id="12" name="Imagen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6341454"/>
            <a:ext cx="1008112" cy="355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5662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226429"/>
            <a:ext cx="2723921" cy="2042941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029267" y="3881380"/>
            <a:ext cx="272392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Ejemplo de agenda en la actividad de asamblea para anticipar el tiempo atmosférico en una alumna con </a:t>
            </a:r>
            <a:r>
              <a:rPr lang="es-ES" dirty="0" err="1"/>
              <a:t>lecto</a:t>
            </a:r>
            <a:r>
              <a:rPr lang="es-ES" dirty="0"/>
              <a:t>-escritura.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452088" y="1362075"/>
            <a:ext cx="2362200" cy="1771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5345935" y="3881380"/>
            <a:ext cx="30489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Ejemplo de agenda para anticipar la fecha en una alumna con lectoescritura.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6341454"/>
            <a:ext cx="1008112" cy="355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3443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G_20181112_10535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288" y="1425921"/>
            <a:ext cx="2657003" cy="2348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n 2" descr="C:\Users\educalogin\AppData\Local\Microsoft\Windows\INetCache\Content.Word\IMG_20181112_105339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288534" y="1425920"/>
            <a:ext cx="2638540" cy="234804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uadroTexto 1"/>
          <p:cNvSpPr txBox="1"/>
          <p:nvPr/>
        </p:nvSpPr>
        <p:spPr>
          <a:xfrm>
            <a:off x="233958" y="4046634"/>
            <a:ext cx="27093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Ejemplo de agenda para anticipar el menú en una alumna sin lectoescritura.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3277518" y="4005319"/>
            <a:ext cx="283408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Ejemplo de actividad para clasificar </a:t>
            </a:r>
          </a:p>
          <a:p>
            <a:r>
              <a:rPr lang="es-ES" dirty="0"/>
              <a:t>los alimentos según su origen en una alumna sin lectoescritura. </a:t>
            </a:r>
          </a:p>
        </p:txBody>
      </p:sp>
      <p:pic>
        <p:nvPicPr>
          <p:cNvPr id="6" name="Imagen 5" descr="D:\Perfiles\educalogin\Downloads\IMG_20181112_105304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2622" y="1425920"/>
            <a:ext cx="2924980" cy="2348046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ángulo 6"/>
          <p:cNvSpPr/>
          <p:nvPr/>
        </p:nvSpPr>
        <p:spPr>
          <a:xfrm>
            <a:off x="6247424" y="4005319"/>
            <a:ext cx="267537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/>
              <a:t>Ejemplo de agenda en la actividad de asamblea </a:t>
            </a:r>
          </a:p>
          <a:p>
            <a:r>
              <a:rPr lang="es-ES" dirty="0"/>
              <a:t>para anticipar las actividades que debe realizar en la </a:t>
            </a:r>
          </a:p>
          <a:p>
            <a:r>
              <a:rPr lang="es-ES" dirty="0"/>
              <a:t>escuela en una alumna sin </a:t>
            </a:r>
          </a:p>
          <a:p>
            <a:r>
              <a:rPr lang="es-ES" dirty="0"/>
              <a:t>lectoescritura.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6341454"/>
            <a:ext cx="1008112" cy="355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4206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0825" y="188913"/>
            <a:ext cx="8580438" cy="706437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dirty="0" smtClean="0">
                <a:latin typeface="Castellar" pitchFamily="18" charset="0"/>
              </a:rPr>
              <a:t>CONDUCTA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288" y="1557338"/>
            <a:ext cx="8302625" cy="3600450"/>
          </a:xfrm>
        </p:spPr>
        <p:txBody>
          <a:bodyPr rtlCol="0">
            <a:normAutofit fontScale="77500" lnSpcReduction="20000"/>
          </a:bodyPr>
          <a:lstStyle/>
          <a:p>
            <a:pPr algn="just">
              <a:spcAft>
                <a:spcPts val="0"/>
              </a:spcAft>
              <a:defRPr/>
            </a:pPr>
            <a:r>
              <a:rPr lang="es-ES" sz="2300" dirty="0" smtClean="0"/>
              <a:t>Según las necesidades y características de los alumnos nos encontramos con algunas dificultades en el trabajo diario que nos obligan a buscar estrategias para llevar a cabo lo mejor posible el proceso de enseñanza- aprendizaje.</a:t>
            </a:r>
          </a:p>
          <a:p>
            <a:pPr marL="0" indent="0" algn="just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s-ES" sz="2300" dirty="0" smtClean="0"/>
          </a:p>
          <a:p>
            <a:pPr algn="just">
              <a:spcAft>
                <a:spcPts val="0"/>
              </a:spcAft>
              <a:defRPr/>
            </a:pPr>
            <a:r>
              <a:rPr lang="es-ES" sz="2300" dirty="0" smtClean="0"/>
              <a:t>Para ello consideramos fundamental trabajar la modificación de conducta mediante imágenes, principalmente pictogramas,  buscando siempre tanto la conducta a evitar, extinguir o reducir como la alternativa positiva. Se utilizan paneles que pueden ser más generales y que recogen las normas para todos los alumnos, pero también hay ocasiones en las que hay que individualizar bien una secuencia de trabajo o bien una conducta en concreto para un determinado alumno. </a:t>
            </a:r>
          </a:p>
          <a:p>
            <a:pPr marL="0" indent="0" algn="just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s-ES" sz="2300" dirty="0" smtClean="0"/>
          </a:p>
          <a:p>
            <a:pPr algn="just">
              <a:spcAft>
                <a:spcPts val="0"/>
              </a:spcAft>
              <a:defRPr/>
            </a:pPr>
            <a:r>
              <a:rPr lang="es-ES" sz="2300" dirty="0" smtClean="0"/>
              <a:t>También utilizamos programas de puntos y registros de conducta que elaboran los propios alumnos. </a:t>
            </a:r>
          </a:p>
          <a:p>
            <a:pPr algn="just" fontAlgn="auto">
              <a:spcAft>
                <a:spcPts val="0"/>
              </a:spcAft>
              <a:defRPr/>
            </a:pPr>
            <a:endParaRPr lang="es-ES" dirty="0" smtClean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6341454"/>
            <a:ext cx="1008112" cy="355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6006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K:\POWER POINT\IMG_20190425_1026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69863"/>
            <a:ext cx="4032250" cy="302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 descr="K:\POWER POINT\IMG_20190425_10281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825" y="3284538"/>
            <a:ext cx="4129088" cy="309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 descr="K:\POWER POINT\IMG_20190426_10284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169863"/>
            <a:ext cx="4032250" cy="302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5" descr="K:\POWER POINT\IMG_20190426_10285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3284538"/>
            <a:ext cx="4129087" cy="309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6341454"/>
            <a:ext cx="1008112" cy="355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5694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6" descr="K:\POWER POINT\IMG_20190426_15545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44" r="29919"/>
          <a:stretch>
            <a:fillRect/>
          </a:stretch>
        </p:blipFill>
        <p:spPr bwMode="auto">
          <a:xfrm>
            <a:off x="535539" y="4318719"/>
            <a:ext cx="2165572" cy="2004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2" descr="L:\POWER POINT\IMG_20190507_14072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0" b="12230"/>
          <a:stretch>
            <a:fillRect/>
          </a:stretch>
        </p:blipFill>
        <p:spPr bwMode="auto">
          <a:xfrm>
            <a:off x="1043608" y="652860"/>
            <a:ext cx="2768645" cy="1926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3" descr="L:\POWER POINT\IMG_20190507_14074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76250"/>
            <a:ext cx="2033588" cy="271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4" descr="L:\POWER POINT\IMG_20190507_14075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1669" y="3789040"/>
            <a:ext cx="2038095" cy="2718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5" descr="L:\POWER POINT\IMG_20190507_14080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8" t="12991" r="2711" b="9151"/>
          <a:stretch>
            <a:fillRect/>
          </a:stretch>
        </p:blipFill>
        <p:spPr bwMode="auto">
          <a:xfrm>
            <a:off x="3059832" y="3187700"/>
            <a:ext cx="2595204" cy="1695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Elipse"/>
          <p:cNvSpPr/>
          <p:nvPr/>
        </p:nvSpPr>
        <p:spPr>
          <a:xfrm>
            <a:off x="468313" y="836613"/>
            <a:ext cx="215900" cy="2159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10" name="9 Elipse"/>
          <p:cNvSpPr/>
          <p:nvPr/>
        </p:nvSpPr>
        <p:spPr>
          <a:xfrm>
            <a:off x="419100" y="1300163"/>
            <a:ext cx="215900" cy="2159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11" name="10 Elipse"/>
          <p:cNvSpPr/>
          <p:nvPr/>
        </p:nvSpPr>
        <p:spPr>
          <a:xfrm>
            <a:off x="466725" y="1616075"/>
            <a:ext cx="215900" cy="2159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12" name="11 Elipse"/>
          <p:cNvSpPr/>
          <p:nvPr/>
        </p:nvSpPr>
        <p:spPr>
          <a:xfrm>
            <a:off x="465138" y="1989138"/>
            <a:ext cx="215900" cy="2159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13" name="12 Elipse"/>
          <p:cNvSpPr/>
          <p:nvPr/>
        </p:nvSpPr>
        <p:spPr>
          <a:xfrm>
            <a:off x="460375" y="2349500"/>
            <a:ext cx="215900" cy="2159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14" name="13 Elipse"/>
          <p:cNvSpPr/>
          <p:nvPr/>
        </p:nvSpPr>
        <p:spPr>
          <a:xfrm>
            <a:off x="496888" y="2755900"/>
            <a:ext cx="215900" cy="2159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6341454"/>
            <a:ext cx="1008112" cy="355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1 Título"/>
          <p:cNvSpPr>
            <a:spLocks noGrp="1"/>
          </p:cNvSpPr>
          <p:nvPr>
            <p:ph type="ctrTitle"/>
          </p:nvPr>
        </p:nvSpPr>
        <p:spPr>
          <a:xfrm>
            <a:off x="468313" y="260350"/>
            <a:ext cx="8207375" cy="720725"/>
          </a:xfrm>
        </p:spPr>
        <p:txBody>
          <a:bodyPr/>
          <a:lstStyle/>
          <a:p>
            <a:r>
              <a:rPr lang="es-ES" altLang="es-ES" sz="4000" smtClean="0">
                <a:latin typeface="Castellar" panose="020A0402060406010301" pitchFamily="18" charset="0"/>
              </a:rPr>
              <a:t>ADAPTACIÓN DE CUENTOS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79388" y="1052513"/>
            <a:ext cx="8785225" cy="5472112"/>
          </a:xfrm>
        </p:spPr>
        <p:txBody>
          <a:bodyPr rtlCol="0">
            <a:normAutofit fontScale="47500" lnSpcReduction="20000"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es-ES" sz="3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Importancia de los Cuentos </a:t>
            </a:r>
          </a:p>
          <a:p>
            <a:pPr algn="just" fontAlgn="auto">
              <a:spcAft>
                <a:spcPts val="0"/>
              </a:spcAft>
              <a:defRPr/>
            </a:pPr>
            <a:endParaRPr lang="es-ES" sz="3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fontAlgn="auto">
              <a:spcAft>
                <a:spcPts val="0"/>
              </a:spcAft>
              <a:defRPr/>
            </a:pPr>
            <a:r>
              <a:rPr lang="es-ES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Estimulan la imaginación. Los niños aprenden mucho con los cuentos gracias a la fantasía y magia que despiertan.</a:t>
            </a:r>
          </a:p>
          <a:p>
            <a:pPr algn="just" fontAlgn="auto">
              <a:spcAft>
                <a:spcPts val="0"/>
              </a:spcAft>
              <a:defRPr/>
            </a:pPr>
            <a:r>
              <a:rPr lang="es-ES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Estimulan el lenguaje. Añadirán palabras a su vocabulario y aprenderán diferentes expresiones. </a:t>
            </a:r>
          </a:p>
          <a:p>
            <a:pPr algn="just" fontAlgn="auto">
              <a:spcAft>
                <a:spcPts val="0"/>
              </a:spcAft>
              <a:defRPr/>
            </a:pPr>
            <a:r>
              <a:rPr lang="es-ES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Prepararán para las dificultades de la vida. Los cuentos infantiles demuestran a pequeños y grandes que la vida no es tan sencilla como nos gustaría, y que siempre van a presentarse acontecimientos que no son de nuestro agrado. Estas breves historias llenas de animales y personajes ficticios nos demuestran que está en nuestras manos luchar contra estos sucesos.</a:t>
            </a:r>
          </a:p>
          <a:p>
            <a:pPr algn="just" fontAlgn="auto">
              <a:spcAft>
                <a:spcPts val="0"/>
              </a:spcAft>
              <a:defRPr/>
            </a:pPr>
            <a:r>
              <a:rPr lang="es-ES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Transmiten valores y enseñanzas/moralejas</a:t>
            </a:r>
          </a:p>
          <a:p>
            <a:pPr algn="just" fontAlgn="auto">
              <a:spcAft>
                <a:spcPts val="0"/>
              </a:spcAft>
              <a:defRPr/>
            </a:pPr>
            <a:r>
              <a:rPr lang="es-ES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Ayudan en la educación emocional</a:t>
            </a:r>
          </a:p>
          <a:p>
            <a:pPr algn="just" fontAlgn="auto">
              <a:spcAft>
                <a:spcPts val="0"/>
              </a:spcAft>
              <a:defRPr/>
            </a:pPr>
            <a:r>
              <a:rPr lang="es-ES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Fomentan la lectura.  </a:t>
            </a:r>
          </a:p>
          <a:p>
            <a:pPr algn="just" fontAlgn="auto">
              <a:spcAft>
                <a:spcPts val="0"/>
              </a:spcAft>
              <a:defRPr/>
            </a:pPr>
            <a:r>
              <a:rPr lang="es-ES" sz="3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es-ES" sz="3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fontAlgn="auto">
              <a:spcAft>
                <a:spcPts val="0"/>
              </a:spcAft>
              <a:defRPr/>
            </a:pPr>
            <a:r>
              <a:rPr lang="es-ES" sz="3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Importancia de adaptar los Cuentos </a:t>
            </a:r>
          </a:p>
          <a:p>
            <a:pPr algn="just" fontAlgn="auto">
              <a:spcAft>
                <a:spcPts val="0"/>
              </a:spcAft>
              <a:defRPr/>
            </a:pPr>
            <a:endParaRPr lang="es-ES" sz="3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spcAft>
                <a:spcPts val="0"/>
              </a:spcAft>
              <a:defRPr/>
            </a:pPr>
            <a:r>
              <a:rPr lang="es-ES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Dadas las características de nuestro alumnado la adaptación de los cuentos se hace a veces imprescindible y otras veces es un elemento facilitador y que aumenta la motivación. Entre los principales motivos para adaptar los cuentos están:</a:t>
            </a:r>
          </a:p>
          <a:p>
            <a:pPr algn="just">
              <a:spcAft>
                <a:spcPts val="0"/>
              </a:spcAft>
              <a:defRPr/>
            </a:pPr>
            <a:r>
              <a:rPr lang="es-ES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Hacerlos accesibles para que puedan acceder a la información desde diferentes vías y no solo la lectoescritura.</a:t>
            </a:r>
          </a:p>
          <a:p>
            <a:pPr algn="just">
              <a:spcAft>
                <a:spcPts val="0"/>
              </a:spcAft>
              <a:defRPr/>
            </a:pPr>
            <a:r>
              <a:rPr lang="es-ES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- Hacerlos manipulativos para que puedan participar y de esta manera mantener su atención y aumentar la motivación</a:t>
            </a:r>
          </a:p>
          <a:p>
            <a:pPr fontAlgn="auto">
              <a:spcAft>
                <a:spcPts val="0"/>
              </a:spcAft>
              <a:defRPr/>
            </a:pPr>
            <a:endParaRPr lang="es-ES" dirty="0" smtClean="0">
              <a:solidFill>
                <a:schemeClr val="tx1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6341454"/>
            <a:ext cx="1008112" cy="355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5500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5" descr="K:\POWER POINT\IMG_20190424_1551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5" b="26598"/>
          <a:stretch>
            <a:fillRect/>
          </a:stretch>
        </p:blipFill>
        <p:spPr bwMode="auto">
          <a:xfrm>
            <a:off x="827088" y="1068388"/>
            <a:ext cx="3122612" cy="178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6" descr="K:\POWER POINT\IMG_20190424_15514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655"/>
          <a:stretch>
            <a:fillRect/>
          </a:stretch>
        </p:blipFill>
        <p:spPr bwMode="auto">
          <a:xfrm>
            <a:off x="23813" y="2997200"/>
            <a:ext cx="3028950" cy="182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7" descr="K:\POWER POINT\IMG_20190424_15563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479"/>
          <a:stretch>
            <a:fillRect/>
          </a:stretch>
        </p:blipFill>
        <p:spPr bwMode="auto">
          <a:xfrm>
            <a:off x="3160713" y="4430713"/>
            <a:ext cx="3473450" cy="214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1 Título"/>
          <p:cNvSpPr>
            <a:spLocks noGrp="1"/>
          </p:cNvSpPr>
          <p:nvPr>
            <p:ph type="title"/>
          </p:nvPr>
        </p:nvSpPr>
        <p:spPr>
          <a:xfrm>
            <a:off x="1042988" y="274638"/>
            <a:ext cx="7489825" cy="706437"/>
          </a:xfrm>
        </p:spPr>
        <p:txBody>
          <a:bodyPr/>
          <a:lstStyle/>
          <a:p>
            <a:r>
              <a:rPr lang="es-ES" altLang="es-ES" sz="2400" smtClean="0">
                <a:latin typeface="Comic Sans MS" panose="030F0702030302020204" pitchFamily="66" charset="0"/>
              </a:rPr>
              <a:t>CUENTOS ADAPTADOS MANIPULATIVOS</a:t>
            </a:r>
          </a:p>
        </p:txBody>
      </p:sp>
      <p:pic>
        <p:nvPicPr>
          <p:cNvPr id="3078" name="Picture 10" descr="L:\POWER POINT\IMG_20190507_11482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72" t="2992" r="11888" b="2206"/>
          <a:stretch>
            <a:fillRect/>
          </a:stretch>
        </p:blipFill>
        <p:spPr bwMode="auto">
          <a:xfrm>
            <a:off x="6732588" y="2343150"/>
            <a:ext cx="2266950" cy="417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11" descr="L:\POWER POINT\IMG_20190507_114845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45" t="15552" r="8536" b="13890"/>
          <a:stretch>
            <a:fillRect/>
          </a:stretch>
        </p:blipFill>
        <p:spPr bwMode="auto">
          <a:xfrm>
            <a:off x="4211638" y="1651000"/>
            <a:ext cx="2133600" cy="240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6341454"/>
            <a:ext cx="1008112" cy="355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4683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L:\POWER POINT\IMG_20190507_1252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00" t="17055" r="12218" b="17055"/>
          <a:stretch>
            <a:fillRect/>
          </a:stretch>
        </p:blipFill>
        <p:spPr bwMode="auto">
          <a:xfrm>
            <a:off x="468313" y="1973263"/>
            <a:ext cx="1849437" cy="3138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 descr="L:\POWER POINT\IMG_20190507_12523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74" t="3636" r="37489" b="7127"/>
          <a:stretch>
            <a:fillRect/>
          </a:stretch>
        </p:blipFill>
        <p:spPr bwMode="auto">
          <a:xfrm>
            <a:off x="2700338" y="971550"/>
            <a:ext cx="2024062" cy="514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 descr="L:\POWER POINT\IMG_20190507_12541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35" t="5164" r="26727" b="7782"/>
          <a:stretch>
            <a:fillRect/>
          </a:stretch>
        </p:blipFill>
        <p:spPr bwMode="auto">
          <a:xfrm>
            <a:off x="5364163" y="474663"/>
            <a:ext cx="3322637" cy="613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6341454"/>
            <a:ext cx="1008112" cy="355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7033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1 Título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06437"/>
          </a:xfrm>
        </p:spPr>
        <p:txBody>
          <a:bodyPr/>
          <a:lstStyle/>
          <a:p>
            <a:r>
              <a:rPr lang="es-ES" altLang="es-ES" sz="2400" smtClean="0">
                <a:latin typeface="Comic Sans MS" panose="030F0702030302020204" pitchFamily="66" charset="0"/>
              </a:rPr>
              <a:t>CUENTO ADAPTADO CON TEXTO Y PICTOGRAMAS</a:t>
            </a:r>
          </a:p>
        </p:txBody>
      </p:sp>
      <p:pic>
        <p:nvPicPr>
          <p:cNvPr id="5123" name="Picture 2" descr="K:\POWER POINT\IMG_20190426_15514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68" b="19183"/>
          <a:stretch>
            <a:fillRect/>
          </a:stretch>
        </p:blipFill>
        <p:spPr bwMode="auto">
          <a:xfrm rot="-9546556">
            <a:off x="539750" y="2449513"/>
            <a:ext cx="4092575" cy="2779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8" descr="K:\POWER POINT\IMG_20190426_15521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9688" y="1903413"/>
            <a:ext cx="3573462" cy="476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6341454"/>
            <a:ext cx="1008112" cy="355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022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1 Título"/>
          <p:cNvSpPr>
            <a:spLocks noGrp="1"/>
          </p:cNvSpPr>
          <p:nvPr>
            <p:ph type="title"/>
          </p:nvPr>
        </p:nvSpPr>
        <p:spPr>
          <a:xfrm>
            <a:off x="1116013" y="260350"/>
            <a:ext cx="6850062" cy="922338"/>
          </a:xfrm>
        </p:spPr>
        <p:txBody>
          <a:bodyPr/>
          <a:lstStyle/>
          <a:p>
            <a:r>
              <a:rPr lang="es-ES" altLang="es-ES" smtClean="0"/>
              <a:t>DÍA DEL LIBRO</a:t>
            </a:r>
          </a:p>
        </p:txBody>
      </p:sp>
      <p:sp>
        <p:nvSpPr>
          <p:cNvPr id="6147" name="2 Marcador de contenido"/>
          <p:cNvSpPr>
            <a:spLocks noGrp="1"/>
          </p:cNvSpPr>
          <p:nvPr>
            <p:ph idx="1"/>
          </p:nvPr>
        </p:nvSpPr>
        <p:spPr>
          <a:xfrm>
            <a:off x="107950" y="1052513"/>
            <a:ext cx="8928100" cy="1512887"/>
          </a:xfrm>
        </p:spPr>
        <p:txBody>
          <a:bodyPr>
            <a:normAutofit lnSpcReduction="10000"/>
          </a:bodyPr>
          <a:lstStyle/>
          <a:p>
            <a:pPr marL="0" indent="0" algn="just">
              <a:buFont typeface="Arial" panose="020B0604020202020204" pitchFamily="34" charset="0"/>
              <a:buNone/>
            </a:pPr>
            <a:r>
              <a:rPr lang="es-ES" altLang="es-ES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Para conmemorar el día del libro decidimos crear un espacio mágico que transportara a los alumnos al  mundo de la imaginación, para eso decoramos un aula como si fuese un mundo mágico al que se accede a través de un libro gigante. Previamente, en el hall del aulario y como elemento introductorio, un compañero se disfrazó y les contó a los alumnos la Leyenda de San Jorge . Una vez todos los alumnos  se sentaron en el suelo , fuimos contando los cuentos adaptados en el grupo de trabajo que se han presentado en las diapositivas anteriores.</a:t>
            </a:r>
          </a:p>
        </p:txBody>
      </p:sp>
      <p:pic>
        <p:nvPicPr>
          <p:cNvPr id="6148" name="Picture 2" descr="K:\2018-2019\GRUPO DE TRABAJO\DOCUMENTOS CLOUD\MATERIALES\SUBIR\DÍA DEL LIBRO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2660650"/>
            <a:ext cx="2376487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3" descr="K:\2018-2019\GRUPO DE TRABAJO\DOCUMENTOS CLOUD\MATERIALES\SUBIR\DÍA DEL LIBRO 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806700"/>
            <a:ext cx="2457450" cy="184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0" name="3 CuadroTexto"/>
          <p:cNvSpPr txBox="1">
            <a:spLocks noChangeArrowheads="1"/>
          </p:cNvSpPr>
          <p:nvPr/>
        </p:nvSpPr>
        <p:spPr bwMode="auto">
          <a:xfrm>
            <a:off x="179388" y="4244975"/>
            <a:ext cx="20161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s-ES" altLang="es-ES"/>
              <a:t>MUNDO MÁGICO</a:t>
            </a:r>
          </a:p>
        </p:txBody>
      </p:sp>
      <p:sp>
        <p:nvSpPr>
          <p:cNvPr id="6151" name="4 CuadroTexto"/>
          <p:cNvSpPr txBox="1">
            <a:spLocks noChangeArrowheads="1"/>
          </p:cNvSpPr>
          <p:nvPr/>
        </p:nvSpPr>
        <p:spPr bwMode="auto">
          <a:xfrm>
            <a:off x="7019925" y="4487863"/>
            <a:ext cx="1133475" cy="1169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s-ES" altLang="es-ES" sz="1400"/>
              <a:t>LIBRO - PUERTA ACCESO AL MUNDO MAGICO</a:t>
            </a:r>
          </a:p>
        </p:txBody>
      </p:sp>
      <p:pic>
        <p:nvPicPr>
          <p:cNvPr id="6152" name="Picture 4" descr="L:\POWER POINT\IMG_20190507_12430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00" b="7121"/>
          <a:stretch>
            <a:fillRect/>
          </a:stretch>
        </p:blipFill>
        <p:spPr bwMode="auto">
          <a:xfrm>
            <a:off x="2700338" y="3994150"/>
            <a:ext cx="3887787" cy="260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6341454"/>
            <a:ext cx="1008112" cy="355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4642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L:\POWER POINT\IMG_20190507_1230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50" y="333375"/>
            <a:ext cx="2770188" cy="369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 descr="L:\POWER POINT\IMG_20190507_12310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20" t="8720" b="13199"/>
          <a:stretch>
            <a:fillRect/>
          </a:stretch>
        </p:blipFill>
        <p:spPr bwMode="auto">
          <a:xfrm>
            <a:off x="3408363" y="1806575"/>
            <a:ext cx="2555875" cy="180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 descr="L:\POWER POINT\IMG_20190507_12415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61" r="4559" b="8002"/>
          <a:stretch>
            <a:fillRect/>
          </a:stretch>
        </p:blipFill>
        <p:spPr bwMode="auto">
          <a:xfrm>
            <a:off x="6249988" y="304800"/>
            <a:ext cx="2820987" cy="331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 descr="L:\POWER POINT\IMG_20190507_12422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0" t="4240" b="17999"/>
          <a:stretch>
            <a:fillRect/>
          </a:stretch>
        </p:blipFill>
        <p:spPr bwMode="auto">
          <a:xfrm>
            <a:off x="2768600" y="4246563"/>
            <a:ext cx="3900488" cy="2433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6341454"/>
            <a:ext cx="1008112" cy="355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0328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latin typeface="Castellar" panose="020A0402060406010301" pitchFamily="18" charset="0"/>
              </a:rPr>
              <a:t>LECTOESCRITURA: </a:t>
            </a:r>
            <a:endParaRPr lang="es-ES" dirty="0">
              <a:latin typeface="Castellar" panose="020A0402060406010301" pitchFamily="18" charset="0"/>
            </a:endParaRPr>
          </a:p>
        </p:txBody>
      </p:sp>
      <p:sp>
        <p:nvSpPr>
          <p:cNvPr id="4" name="2 Subtítulo"/>
          <p:cNvSpPr txBox="1">
            <a:spLocks/>
          </p:cNvSpPr>
          <p:nvPr/>
        </p:nvSpPr>
        <p:spPr>
          <a:xfrm>
            <a:off x="5066347" y="2091524"/>
            <a:ext cx="3500462" cy="3929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s-ES" sz="1600" dirty="0" smtClean="0">
                <a:solidFill>
                  <a:schemeClr val="tx1"/>
                </a:solidFill>
              </a:rPr>
              <a:t>Se han realizado materiales de </a:t>
            </a:r>
            <a:r>
              <a:rPr lang="es-ES" sz="1600" dirty="0" err="1" smtClean="0">
                <a:solidFill>
                  <a:schemeClr val="tx1"/>
                </a:solidFill>
              </a:rPr>
              <a:t>lecto</a:t>
            </a:r>
            <a:r>
              <a:rPr lang="es-ES" sz="1600" dirty="0" smtClean="0">
                <a:solidFill>
                  <a:schemeClr val="tx1"/>
                </a:solidFill>
              </a:rPr>
              <a:t>-escritura básica para diversos alumnos/as adaptados a su NCC.</a:t>
            </a:r>
          </a:p>
          <a:p>
            <a:pPr>
              <a:buNone/>
            </a:pPr>
            <a:endParaRPr lang="es-ES" sz="1600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es-ES" sz="1600" dirty="0" smtClean="0">
                <a:solidFill>
                  <a:schemeClr val="tx1"/>
                </a:solidFill>
              </a:rPr>
              <a:t>Hemos priorizado la identificación visual de su nombre y el reconocimiento de las grafías y fonemas que lo forman para unos casos y nombre y apellidos, así como la escritura, para otros. En todos los casos en mayúsculas utilizando aprendizaje global y analítico.</a:t>
            </a:r>
            <a:endParaRPr lang="es-ES" sz="1600" dirty="0">
              <a:solidFill>
                <a:schemeClr val="tx1"/>
              </a:solidFill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3435717" y="2456794"/>
            <a:ext cx="1900704" cy="1425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0569" y="4470771"/>
            <a:ext cx="2381266" cy="1785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12271" y="4470771"/>
            <a:ext cx="2381266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6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6998" y="2219204"/>
            <a:ext cx="2943432" cy="1880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6341454"/>
            <a:ext cx="1008112" cy="355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4715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9552" y="915337"/>
            <a:ext cx="7436048" cy="1303867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LECTOESCRITURA: MASTER CHEF </a:t>
            </a:r>
            <a:r>
              <a:rPr lang="es-ES" sz="3600" dirty="0" smtClean="0"/>
              <a:t>(sesiones de trabajo en aula)</a:t>
            </a:r>
            <a:endParaRPr lang="es-ES" sz="36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000760" y="1928802"/>
            <a:ext cx="2686040" cy="4197361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s-ES" sz="1600" dirty="0" smtClean="0"/>
              <a:t>El documento elaborado para las sesiones en aula de “Master Chef” (Taller de compra y elaboración de recetas).</a:t>
            </a:r>
          </a:p>
          <a:p>
            <a:pPr>
              <a:buFontTx/>
              <a:buChar char="-"/>
            </a:pPr>
            <a:r>
              <a:rPr lang="es-ES" sz="1600" dirty="0" smtClean="0"/>
              <a:t>En las fotos se puede ver distintas partes del proceso del trabajo en aula de dichas recetas adaptadas a diferentes NCC: copia en mayúsculas de los pasos de la receta, copia de los ingredientes con modelo y unir imagen real con pictograma de los ingredientes.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6570" y="4263355"/>
            <a:ext cx="2544774" cy="1908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672438" y="2982701"/>
            <a:ext cx="2786082" cy="208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6570" y="2219204"/>
            <a:ext cx="2542443" cy="1906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6341454"/>
            <a:ext cx="1008112" cy="355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6124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 Título"/>
          <p:cNvSpPr>
            <a:spLocks noGrp="1"/>
          </p:cNvSpPr>
          <p:nvPr>
            <p:ph type="title"/>
          </p:nvPr>
        </p:nvSpPr>
        <p:spPr>
          <a:xfrm>
            <a:off x="4896036" y="1643050"/>
            <a:ext cx="3819368" cy="4857784"/>
          </a:xfrm>
        </p:spPr>
        <p:txBody>
          <a:bodyPr>
            <a:noAutofit/>
          </a:bodyPr>
          <a:lstStyle/>
          <a:p>
            <a:pPr algn="l"/>
            <a:r>
              <a:rPr lang="es-ES" sz="1800" dirty="0"/>
              <a:t/>
            </a:r>
            <a:br>
              <a:rPr lang="es-ES" sz="1800" dirty="0"/>
            </a:br>
            <a:r>
              <a:rPr lang="es-ES" sz="1800" dirty="0" smtClean="0"/>
              <a:t>-MANZANA: El objetivo era realizar un material manipulativo para fomentar la atención , la destreza  </a:t>
            </a:r>
            <a:r>
              <a:rPr lang="es-ES" sz="1800" dirty="0" err="1" smtClean="0"/>
              <a:t>oculo</a:t>
            </a:r>
            <a:r>
              <a:rPr lang="es-ES" sz="1800" dirty="0" smtClean="0"/>
              <a:t>-manual y la fuerza en la prensión al tener que pasar una por una las bolas del gusano que recorre la manzana.</a:t>
            </a:r>
            <a:br>
              <a:rPr lang="es-ES" sz="1800" dirty="0" smtClean="0"/>
            </a:br>
            <a:r>
              <a:rPr lang="es-ES" sz="1800" dirty="0" smtClean="0"/>
              <a:t>En las fotos se observa el proceso de realización del material y su uso por una de las alumnas del Centro. </a:t>
            </a:r>
            <a:br>
              <a:rPr lang="es-ES" sz="1800" dirty="0" smtClean="0"/>
            </a:br>
            <a:r>
              <a:rPr lang="es-ES" sz="1800" dirty="0" smtClean="0"/>
              <a:t/>
            </a:r>
            <a:br>
              <a:rPr lang="es-ES" sz="1800" dirty="0" smtClean="0"/>
            </a:br>
            <a:r>
              <a:rPr lang="es-ES" sz="1800" dirty="0" smtClean="0"/>
              <a:t>-MEMORY: Se pretende fomentar la memoria, atención y búsqueda de iguales.</a:t>
            </a:r>
            <a:br>
              <a:rPr lang="es-ES" sz="1800" dirty="0" smtClean="0"/>
            </a:br>
            <a:endParaRPr lang="es-ES" sz="1800" dirty="0"/>
          </a:p>
        </p:txBody>
      </p:sp>
      <p:pic>
        <p:nvPicPr>
          <p:cNvPr id="11" name="10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400812"/>
            <a:ext cx="1558653" cy="1168990"/>
          </a:xfrm>
          <a:prstGeom prst="rect">
            <a:avLst/>
          </a:prstGeom>
        </p:spPr>
      </p:pic>
      <p:pic>
        <p:nvPicPr>
          <p:cNvPr id="12" name="1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0231" y="2400812"/>
            <a:ext cx="1529268" cy="1146951"/>
          </a:xfrm>
          <a:prstGeom prst="rect">
            <a:avLst/>
          </a:prstGeom>
        </p:spPr>
      </p:pic>
      <p:sp>
        <p:nvSpPr>
          <p:cNvPr id="13" name="1 Título"/>
          <p:cNvSpPr txBox="1">
            <a:spLocks/>
          </p:cNvSpPr>
          <p:nvPr/>
        </p:nvSpPr>
        <p:spPr>
          <a:xfrm>
            <a:off x="4788024" y="1785926"/>
            <a:ext cx="3998818" cy="457203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es-ES" dirty="0"/>
          </a:p>
        </p:txBody>
      </p:sp>
      <p:sp>
        <p:nvSpPr>
          <p:cNvPr id="14" name="1 Título"/>
          <p:cNvSpPr txBox="1">
            <a:spLocks/>
          </p:cNvSpPr>
          <p:nvPr/>
        </p:nvSpPr>
        <p:spPr>
          <a:xfrm>
            <a:off x="1133901" y="1368768"/>
            <a:ext cx="7024744" cy="8891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dirty="0" smtClean="0">
                <a:solidFill>
                  <a:schemeClr val="tx1"/>
                </a:solidFill>
              </a:rPr>
              <a:t>MANZANA / MEMORY.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5" name="1 Título"/>
          <p:cNvSpPr txBox="1">
            <a:spLocks/>
          </p:cNvSpPr>
          <p:nvPr/>
        </p:nvSpPr>
        <p:spPr>
          <a:xfrm>
            <a:off x="5076056" y="2420888"/>
            <a:ext cx="3024336" cy="316835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es-ES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6200000">
            <a:off x="1224041" y="4178502"/>
            <a:ext cx="1119612" cy="1492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23580" y="4365104"/>
            <a:ext cx="1514130" cy="1135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CuadroTexto 1"/>
          <p:cNvSpPr txBox="1"/>
          <p:nvPr/>
        </p:nvSpPr>
        <p:spPr>
          <a:xfrm>
            <a:off x="649829" y="772212"/>
            <a:ext cx="79928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dirty="0" smtClean="0">
                <a:latin typeface="Castellar" panose="020A0402060406010301" pitchFamily="18" charset="0"/>
              </a:rPr>
              <a:t>MATERIAL MANIPULATIVO</a:t>
            </a:r>
            <a:endParaRPr lang="es-ES" sz="4000" dirty="0">
              <a:latin typeface="Castellar" panose="020A0402060406010301" pitchFamily="18" charset="0"/>
            </a:endParaRPr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6341454"/>
            <a:ext cx="1008112" cy="355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6572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285728"/>
            <a:ext cx="8501122" cy="1691142"/>
          </a:xfrm>
        </p:spPr>
        <p:txBody>
          <a:bodyPr>
            <a:noAutofit/>
          </a:bodyPr>
          <a:lstStyle/>
          <a:p>
            <a:r>
              <a:rPr lang="es-ES" sz="4000" dirty="0" smtClean="0"/>
              <a:t>-TAMAÑOS.   -LARGO/CORTO.</a:t>
            </a:r>
            <a:br>
              <a:rPr lang="es-ES" sz="4000" dirty="0" smtClean="0"/>
            </a:br>
            <a:r>
              <a:rPr lang="es-ES" sz="4000" dirty="0" smtClean="0"/>
              <a:t>-DERECHA/IZQUIERDA.</a:t>
            </a:r>
            <a:endParaRPr lang="es-ES" sz="4000" dirty="0"/>
          </a:p>
        </p:txBody>
      </p:sp>
      <p:pic>
        <p:nvPicPr>
          <p:cNvPr id="5" name="4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20" y="1928802"/>
            <a:ext cx="1368787" cy="1026590"/>
          </a:xfrm>
        </p:spPr>
      </p:pic>
      <p:sp>
        <p:nvSpPr>
          <p:cNvPr id="4" name="2 Subtítulo"/>
          <p:cNvSpPr txBox="1">
            <a:spLocks/>
          </p:cNvSpPr>
          <p:nvPr/>
        </p:nvSpPr>
        <p:spPr>
          <a:xfrm>
            <a:off x="4786314" y="1857364"/>
            <a:ext cx="3714776" cy="450059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s-ES" sz="1800" dirty="0" smtClean="0">
                <a:solidFill>
                  <a:schemeClr val="tx1"/>
                </a:solidFill>
              </a:rPr>
              <a:t>	Se han elaborado materiales para reforzar la comprensión de conceptos básicos de forma vivencial.</a:t>
            </a:r>
          </a:p>
          <a:p>
            <a:pPr>
              <a:buNone/>
            </a:pPr>
            <a:endParaRPr lang="es-ES" sz="1800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es-ES" sz="1800" dirty="0" smtClean="0">
                <a:solidFill>
                  <a:schemeClr val="tx1"/>
                </a:solidFill>
              </a:rPr>
              <a:t>-DERECHA/IZQUIERDA: vinculando  el color  y lectura global en mayúsculas.</a:t>
            </a:r>
          </a:p>
          <a:p>
            <a:pPr>
              <a:buNone/>
            </a:pPr>
            <a:endParaRPr lang="es-ES" sz="1800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es-ES" sz="1800" dirty="0" smtClean="0">
                <a:solidFill>
                  <a:schemeClr val="tx1"/>
                </a:solidFill>
              </a:rPr>
              <a:t>-LARGO/CORTO:  manipulando diferentes largos en diferentes cordones y texturas.</a:t>
            </a:r>
          </a:p>
          <a:p>
            <a:pPr>
              <a:buNone/>
            </a:pPr>
            <a:endParaRPr lang="es-ES" sz="1800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es-ES" sz="1800" dirty="0" smtClean="0">
                <a:solidFill>
                  <a:schemeClr val="tx1"/>
                </a:solidFill>
              </a:rPr>
              <a:t>-TAMAÑOS:  grande, mediano, pequeño.</a:t>
            </a:r>
          </a:p>
        </p:txBody>
      </p:sp>
      <p:pic>
        <p:nvPicPr>
          <p:cNvPr id="1028" name="Picture 4" descr="K:\Seminario Curso18-19\MANIPULATIVO\DERECHA-IZQUIERDA 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4259684"/>
            <a:ext cx="1500198" cy="1125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K:\Seminario Curso18-19\MANIPULATIVO\DERECHA-IZQUIERD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1" y="3071810"/>
            <a:ext cx="1500199" cy="1125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K:\Seminario Curso18-19\MANIPULATIVO\DERECHA-IZQUIERDA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670" y="3571876"/>
            <a:ext cx="2071702" cy="1553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071670" y="1928802"/>
            <a:ext cx="2127251" cy="1595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4282" y="5554280"/>
            <a:ext cx="1500198" cy="1125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071670" y="5143512"/>
            <a:ext cx="2095504" cy="157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6341454"/>
            <a:ext cx="1008112" cy="355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8481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500042"/>
            <a:ext cx="8229600" cy="1143000"/>
          </a:xfrm>
        </p:spPr>
        <p:txBody>
          <a:bodyPr>
            <a:normAutofit/>
          </a:bodyPr>
          <a:lstStyle/>
          <a:p>
            <a:r>
              <a:rPr lang="es-ES" sz="4000" dirty="0" smtClean="0"/>
              <a:t>MUÑECA / TRANQUILO. </a:t>
            </a:r>
            <a:endParaRPr lang="es-ES" sz="4000" dirty="0"/>
          </a:p>
        </p:txBody>
      </p:sp>
      <p:pic>
        <p:nvPicPr>
          <p:cNvPr id="5" name="4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4164" y="3717032"/>
            <a:ext cx="1957545" cy="1468158"/>
          </a:xfrm>
        </p:spPr>
      </p:pic>
      <p:sp>
        <p:nvSpPr>
          <p:cNvPr id="4" name="2 Subtítulo"/>
          <p:cNvSpPr txBox="1">
            <a:spLocks/>
          </p:cNvSpPr>
          <p:nvPr/>
        </p:nvSpPr>
        <p:spPr>
          <a:xfrm>
            <a:off x="4857752" y="1643050"/>
            <a:ext cx="3786214" cy="49292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s-ES" sz="1600" dirty="0" smtClean="0">
                <a:solidFill>
                  <a:schemeClr val="tx1"/>
                </a:solidFill>
              </a:rPr>
              <a:t>	En las fotos se puede ver diverso material elaborado para distintas situaciones de trabajo:</a:t>
            </a:r>
          </a:p>
          <a:p>
            <a:pPr>
              <a:buNone/>
            </a:pPr>
            <a:r>
              <a:rPr lang="es-ES" sz="1600" dirty="0" smtClean="0">
                <a:solidFill>
                  <a:schemeClr val="tx1"/>
                </a:solidFill>
              </a:rPr>
              <a:t>-MODELO DE MANOS: para promover momentos de tranquilidad en alumnos/as que necesitan estar constantemente manipulando un objeto. De esta manera centran la atención en lo que se les pide y no el dar vueltas, rasgar o </a:t>
            </a:r>
            <a:r>
              <a:rPr lang="es-ES" sz="1600" dirty="0">
                <a:solidFill>
                  <a:schemeClr val="tx1"/>
                </a:solidFill>
              </a:rPr>
              <a:t>r</a:t>
            </a:r>
            <a:r>
              <a:rPr lang="es-ES" sz="1600" dirty="0" smtClean="0">
                <a:solidFill>
                  <a:schemeClr val="tx1"/>
                </a:solidFill>
              </a:rPr>
              <a:t>omper algún material.</a:t>
            </a:r>
          </a:p>
          <a:p>
            <a:pPr>
              <a:buNone/>
            </a:pPr>
            <a:r>
              <a:rPr lang="es-ES" sz="1600" dirty="0" smtClean="0">
                <a:solidFill>
                  <a:schemeClr val="tx1"/>
                </a:solidFill>
              </a:rPr>
              <a:t>-MUÑECA: modelo de muñeca y ropa larga o corta para vestirla. Situar los complementos y ropa en el lugar adecuado de la muñeca. Conceptos: Vocabulario de las partes del cuerpo, conceptos espaciales (arriba/abajo, delante/detrás), esquema corporal, vocabulario de la ropa, …</a:t>
            </a:r>
            <a:endParaRPr lang="es-ES" sz="1600" dirty="0">
              <a:solidFill>
                <a:schemeClr val="tx1"/>
              </a:solidFill>
            </a:endParaRPr>
          </a:p>
        </p:txBody>
      </p:sp>
      <p:pic>
        <p:nvPicPr>
          <p:cNvPr id="2050" name="Picture 2" descr="K:\Seminario Curso18-19\MANIPULATIVO\muñeca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211" y="1773956"/>
            <a:ext cx="1879901" cy="1409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K:\Seminario Curso18-19\MANIPULATIVO\tranquil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773956"/>
            <a:ext cx="1891495" cy="1418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K:\Seminario Curso18-19\LECTOESCRITURA\20190424_11334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210" y="3775263"/>
            <a:ext cx="1879901" cy="1409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6341454"/>
            <a:ext cx="1008112" cy="355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5517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09315" y="641231"/>
            <a:ext cx="6798734" cy="1303867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PUZZLE MAYUSCULA-MINUSCULA / JUEGO DE OBSERVACIÓN.</a:t>
            </a:r>
            <a:endParaRPr lang="es-ES" dirty="0"/>
          </a:p>
        </p:txBody>
      </p:sp>
      <p:sp>
        <p:nvSpPr>
          <p:cNvPr id="4" name="2 Subtítulo"/>
          <p:cNvSpPr txBox="1">
            <a:spLocks/>
          </p:cNvSpPr>
          <p:nvPr/>
        </p:nvSpPr>
        <p:spPr>
          <a:xfrm>
            <a:off x="5072066" y="1928802"/>
            <a:ext cx="3309803" cy="41434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s-ES" dirty="0" smtClean="0"/>
              <a:t> </a:t>
            </a:r>
            <a:endParaRPr lang="es-E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9590" y="2307345"/>
            <a:ext cx="2032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9620" y="2324796"/>
            <a:ext cx="2032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2905" y="3954388"/>
            <a:ext cx="2857520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3539922" y="4262632"/>
            <a:ext cx="2097024" cy="1572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2 Subtítulo"/>
          <p:cNvSpPr txBox="1">
            <a:spLocks/>
          </p:cNvSpPr>
          <p:nvPr/>
        </p:nvSpPr>
        <p:spPr>
          <a:xfrm>
            <a:off x="5214942" y="1643050"/>
            <a:ext cx="3429024" cy="49292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s-ES" sz="1600" dirty="0" smtClean="0">
                <a:solidFill>
                  <a:schemeClr val="tx1"/>
                </a:solidFill>
              </a:rPr>
              <a:t>	</a:t>
            </a:r>
          </a:p>
        </p:txBody>
      </p:sp>
      <p:sp>
        <p:nvSpPr>
          <p:cNvPr id="12" name="2 Subtítulo"/>
          <p:cNvSpPr txBox="1">
            <a:spLocks/>
          </p:cNvSpPr>
          <p:nvPr/>
        </p:nvSpPr>
        <p:spPr>
          <a:xfrm>
            <a:off x="5357818" y="1500174"/>
            <a:ext cx="3500462" cy="51435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s-ES" sz="1600" dirty="0" smtClean="0">
                <a:solidFill>
                  <a:schemeClr val="tx1"/>
                </a:solidFill>
              </a:rPr>
              <a:t>El siguiente material se ha elaborado para dos situaciones de trabajo de aula, tanto individual como grupal:</a:t>
            </a:r>
          </a:p>
          <a:p>
            <a:pPr>
              <a:buFontTx/>
              <a:buChar char="-"/>
            </a:pPr>
            <a:r>
              <a:rPr lang="es-ES" sz="1600" dirty="0" smtClean="0">
                <a:solidFill>
                  <a:schemeClr val="tx1"/>
                </a:solidFill>
              </a:rPr>
              <a:t>PUZZLE  MAYUSCULAS-MINUSCULAS: Se pretende identificar la letra mayúscula con la minúscula y a su vez asociarlo a la letra inicial de una imagen (palabra).</a:t>
            </a:r>
          </a:p>
          <a:p>
            <a:pPr>
              <a:buFontTx/>
              <a:buChar char="-"/>
            </a:pPr>
            <a:r>
              <a:rPr lang="es-ES" sz="1600" dirty="0" smtClean="0">
                <a:solidFill>
                  <a:schemeClr val="tx1"/>
                </a:solidFill>
              </a:rPr>
              <a:t>JUEGO DE OBSERVACIÓN: </a:t>
            </a:r>
          </a:p>
          <a:p>
            <a:pPr>
              <a:buNone/>
            </a:pPr>
            <a:r>
              <a:rPr lang="es-ES" sz="1600" dirty="0" smtClean="0">
                <a:solidFill>
                  <a:schemeClr val="tx1"/>
                </a:solidFill>
              </a:rPr>
              <a:t>	El juego consta de un tablero con imágenes y letras. El modelo original era con minúsculas, lo hemos adaptado a mayúsculas que son las trabajadas en el aula. </a:t>
            </a:r>
          </a:p>
          <a:p>
            <a:pPr>
              <a:buNone/>
            </a:pPr>
            <a:r>
              <a:rPr lang="es-ES" sz="1600" dirty="0" smtClean="0">
                <a:solidFill>
                  <a:schemeClr val="tx1"/>
                </a:solidFill>
              </a:rPr>
              <a:t>Se pretendía promover la observación, la atención, el vocabulario,  y  estrategias de búsqueda de iguales de izquierda a derecha del panel.</a:t>
            </a: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6341454"/>
            <a:ext cx="1008112" cy="355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0558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212679" y="1005386"/>
            <a:ext cx="6546314" cy="767814"/>
          </a:xfrm>
        </p:spPr>
        <p:txBody>
          <a:bodyPr>
            <a:noAutofit/>
          </a:bodyPr>
          <a:lstStyle/>
          <a:p>
            <a:r>
              <a:rPr lang="es-ES" sz="3200" dirty="0" smtClean="0"/>
              <a:t>BUSCAR IGUALES/DIFERENTES: COLORES, COMBINACIÓN DE COLORES E IMAGENES.</a:t>
            </a:r>
            <a:endParaRPr lang="es-ES" sz="3200" dirty="0"/>
          </a:p>
        </p:txBody>
      </p:sp>
      <p:sp>
        <p:nvSpPr>
          <p:cNvPr id="4" name="2 Subtítulo"/>
          <p:cNvSpPr txBox="1">
            <a:spLocks/>
          </p:cNvSpPr>
          <p:nvPr/>
        </p:nvSpPr>
        <p:spPr>
          <a:xfrm>
            <a:off x="5429256" y="1785926"/>
            <a:ext cx="3309803" cy="42862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s-ES" dirty="0" smtClean="0"/>
              <a:t> </a:t>
            </a:r>
            <a:endParaRPr lang="es-E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07618" y="2629026"/>
            <a:ext cx="1756437" cy="131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9083" y="4437112"/>
            <a:ext cx="1782154" cy="1336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2609746"/>
            <a:ext cx="1202529" cy="1603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07619" y="4437112"/>
            <a:ext cx="1782154" cy="1336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2 Subtítulo"/>
          <p:cNvSpPr txBox="1">
            <a:spLocks/>
          </p:cNvSpPr>
          <p:nvPr/>
        </p:nvSpPr>
        <p:spPr>
          <a:xfrm>
            <a:off x="5357656" y="2492896"/>
            <a:ext cx="3500462" cy="3643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s-ES" sz="1600" dirty="0" smtClean="0">
                <a:solidFill>
                  <a:schemeClr val="tx1"/>
                </a:solidFill>
              </a:rPr>
              <a:t>El siguiente material se ha elaborado como juegos de discriminación visual. Identificando igual o diferente: por colores, combinación de colores, dibujos o imágenes (vocabulario: objetos, alimentos, animales, plantas, ropa, colores, etc.)</a:t>
            </a:r>
          </a:p>
          <a:p>
            <a:pPr>
              <a:buNone/>
            </a:pPr>
            <a:r>
              <a:rPr lang="es-ES" sz="1600" dirty="0" smtClean="0">
                <a:solidFill>
                  <a:schemeClr val="tx1"/>
                </a:solidFill>
              </a:rPr>
              <a:t>Además, se fomenta la psicomotricidad fina y la fuerza en la pinza manual con el uso de diferentes objetos, en este caso pinzas de la ropa.</a:t>
            </a: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6341454"/>
            <a:ext cx="1008112" cy="355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8074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LOGICO-MATEMÁTICA: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123249" y="2708920"/>
            <a:ext cx="268604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sz="2400" dirty="0" smtClean="0"/>
              <a:t>-	Con este material se pretende facilitar la comprensión de la asociación número-cantidad.</a:t>
            </a:r>
          </a:p>
          <a:p>
            <a:pPr>
              <a:buNone/>
            </a:pPr>
            <a:r>
              <a:rPr lang="es-ES" sz="2400" dirty="0" smtClean="0"/>
              <a:t>- 	En este caso del 1 al 5. </a:t>
            </a:r>
            <a:endParaRPr lang="es-ES" sz="2400" dirty="0"/>
          </a:p>
        </p:txBody>
      </p:sp>
      <p:pic>
        <p:nvPicPr>
          <p:cNvPr id="1026" name="Picture 2" descr="K:\Seminario Curso18-19\MANIPULATIVO\20190507_14535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688" y="2087322"/>
            <a:ext cx="2387022" cy="1790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K:\Seminario Curso18-19\MANIPULATIVO\20190507_14541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6227" y="4335897"/>
            <a:ext cx="2387022" cy="1790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K:\Seminario Curso18-19\MANIPULATIVO\20190507_14571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688" y="4335897"/>
            <a:ext cx="2387022" cy="1790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6341454"/>
            <a:ext cx="1008112" cy="355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0289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EVALUACIÓN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 smtClean="0"/>
              <a:t>La creación de este seminario ha surgido para dar respuesta a las necesidades que presentan nuestros alumnos/as en las aulas del centro, por lo tanto todo el material aquí expuesto ha satisfecho los objetivos propuestos y han supuesto un recurso fundamental para la consecución de las programaciones de aula y adaptaciones individuales.</a:t>
            </a:r>
          </a:p>
          <a:p>
            <a:r>
              <a:rPr lang="es-ES" dirty="0" smtClean="0"/>
              <a:t>Por otro lado, la participación activa de los docentes ha sido esencial para el desarrollo de este seminario.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6341454"/>
            <a:ext cx="1008112" cy="355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90152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ánico">
  <a:themeElements>
    <a:clrScheme name="Orgánico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ánico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ánico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157</TotalTime>
  <Words>1102</Words>
  <Application>Microsoft Office PowerPoint</Application>
  <PresentationFormat>Presentación en pantalla (4:3)</PresentationFormat>
  <Paragraphs>123</Paragraphs>
  <Slides>30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8" baseType="lpstr">
      <vt:lpstr>Arial</vt:lpstr>
      <vt:lpstr>Calibri</vt:lpstr>
      <vt:lpstr>Castellar</vt:lpstr>
      <vt:lpstr>Comic Sans MS</vt:lpstr>
      <vt:lpstr>Garamond</vt:lpstr>
      <vt:lpstr>Times New Roman</vt:lpstr>
      <vt:lpstr>Wingdings 2</vt:lpstr>
      <vt:lpstr>Orgánico</vt:lpstr>
      <vt:lpstr>DOSSIER SEMINARIO</vt:lpstr>
      <vt:lpstr>JUSTIFICACIÓN</vt:lpstr>
      <vt:lpstr>OBJETIVOS</vt:lpstr>
      <vt:lpstr>DIAGRAMA DE RECURSOS</vt:lpstr>
      <vt:lpstr>Adaptación del libro “arte urbano en colmenar viejo”</vt:lpstr>
      <vt:lpstr>En primer lugar elaboramos los pictogramas que necesitaremos.</vt:lpstr>
      <vt:lpstr>En segundo lugar escaneamos el libro, recortamos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CONDUCTA</vt:lpstr>
      <vt:lpstr>Presentación de PowerPoint</vt:lpstr>
      <vt:lpstr>Presentación de PowerPoint</vt:lpstr>
      <vt:lpstr>ADAPTACIÓN DE CUENTOS</vt:lpstr>
      <vt:lpstr>CUENTOS ADAPTADOS MANIPULATIVOS</vt:lpstr>
      <vt:lpstr>Presentación de PowerPoint</vt:lpstr>
      <vt:lpstr>CUENTO ADAPTADO CON TEXTO Y PICTOGRAMAS</vt:lpstr>
      <vt:lpstr>DÍA DEL LIBRO</vt:lpstr>
      <vt:lpstr>Presentación de PowerPoint</vt:lpstr>
      <vt:lpstr>LECTOESCRITURA: </vt:lpstr>
      <vt:lpstr>LECTOESCRITURA: MASTER CHEF (sesiones de trabajo en aula)</vt:lpstr>
      <vt:lpstr> -MANZANA: El objetivo era realizar un material manipulativo para fomentar la atención , la destreza  oculo-manual y la fuerza en la prensión al tener que pasar una por una las bolas del gusano que recorre la manzana. En las fotos se observa el proceso de realización del material y su uso por una de las alumnas del Centro.   -MEMORY: Se pretende fomentar la memoria, atención y búsqueda de iguales. </vt:lpstr>
      <vt:lpstr>-TAMAÑOS.   -LARGO/CORTO. -DERECHA/IZQUIERDA.</vt:lpstr>
      <vt:lpstr>MUÑECA / TRANQUILO. </vt:lpstr>
      <vt:lpstr>PUZZLE MAYUSCULA-MINUSCULA / JUEGO DE OBSERVACIÓN.</vt:lpstr>
      <vt:lpstr>BUSCAR IGUALES/DIFERENTES: COLORES, COMBINACIÓN DE COLORES E IMAGENES.</vt:lpstr>
      <vt:lpstr>LOGICO-MATEMÁTICA:</vt:lpstr>
      <vt:lpstr>EVALUACIÓN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DOSSIER SEMINARIO</dc:title>
  <dc:creator>EBO7</dc:creator>
  <cp:lastModifiedBy>EDUCALOGIN EDUCALOGIN , EDUCALOGIN</cp:lastModifiedBy>
  <cp:revision>16</cp:revision>
  <dcterms:created xsi:type="dcterms:W3CDTF">2019-04-09T10:30:32Z</dcterms:created>
  <dcterms:modified xsi:type="dcterms:W3CDTF">2019-05-15T11:55:32Z</dcterms:modified>
</cp:coreProperties>
</file>