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</p:sldIdLst>
  <p:sldSz cx="14630400" cy="8229600"/>
  <p:notesSz cx="8229600" cy="146304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arlito" panose="020B0604020202020204" charset="0"/>
      <p:regular r:id="rId20"/>
    </p:embeddedFont>
    <p:embeddedFont>
      <p:font typeface="Geist" panose="020B0604020202020204" charset="0"/>
      <p:regular r:id="rId21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6" d="100"/>
          <a:sy n="96" d="100"/>
        </p:scale>
        <p:origin x="37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7894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master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92250" y="7870789"/>
            <a:ext cx="1286212" cy="30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350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468999"/>
            <a:ext cx="7556421" cy="9782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7700"/>
              </a:lnSpc>
              <a:buNone/>
            </a:pPr>
            <a:r>
              <a:rPr lang="en-US" sz="61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Modal Verbs </a:t>
            </a:r>
            <a:endParaRPr lang="en-US" sz="6150" dirty="0"/>
          </a:p>
        </p:txBody>
      </p:sp>
      <p:sp>
        <p:nvSpPr>
          <p:cNvPr id="4" name="Text 1"/>
          <p:cNvSpPr/>
          <p:nvPr/>
        </p:nvSpPr>
        <p:spPr>
          <a:xfrm>
            <a:off x="793790" y="3787378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793790" y="4490442"/>
            <a:ext cx="4687014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C ADVANCED LEVEL</a:t>
            </a:r>
            <a:endParaRPr lang="en-US" sz="3550" dirty="0"/>
          </a:p>
        </p:txBody>
      </p:sp>
      <p:sp>
        <p:nvSpPr>
          <p:cNvPr id="6" name="Text 3"/>
          <p:cNvSpPr/>
          <p:nvPr/>
        </p:nvSpPr>
        <p:spPr>
          <a:xfrm>
            <a:off x="793790" y="5397579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14256"/>
            <a:ext cx="7411283" cy="5387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What Makes Modal Verbs Special?</a:t>
            </a:r>
            <a:endParaRPr lang="en-US" sz="3350" dirty="0"/>
          </a:p>
        </p:txBody>
      </p:sp>
      <p:sp>
        <p:nvSpPr>
          <p:cNvPr id="3" name="Shape 1"/>
          <p:cNvSpPr/>
          <p:nvPr/>
        </p:nvSpPr>
        <p:spPr>
          <a:xfrm>
            <a:off x="793790" y="1683901"/>
            <a:ext cx="6413659" cy="2807970"/>
          </a:xfrm>
          <a:prstGeom prst="roundRect">
            <a:avLst>
              <a:gd name="adj" fmla="val 6907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16794" y="1906905"/>
            <a:ext cx="646390" cy="646390"/>
          </a:xfrm>
          <a:prstGeom prst="roundRect">
            <a:avLst>
              <a:gd name="adj" fmla="val 14144844"/>
            </a:avLst>
          </a:prstGeom>
          <a:solidFill>
            <a:srgbClr val="006747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94554" y="2084546"/>
            <a:ext cx="290870" cy="29087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16794" y="2768679"/>
            <a:ext cx="2693551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Highly Irregular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1016794" y="3234452"/>
            <a:ext cx="5967651" cy="1034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Modal verbs lack many standard tenses, take no -s in present simple third person, and typically exist only in present or past forms.</a:t>
            </a:r>
            <a:endParaRPr lang="en-US" sz="1650" dirty="0"/>
          </a:p>
        </p:txBody>
      </p:sp>
      <p:sp>
        <p:nvSpPr>
          <p:cNvPr id="8" name="Shape 5"/>
          <p:cNvSpPr/>
          <p:nvPr/>
        </p:nvSpPr>
        <p:spPr>
          <a:xfrm>
            <a:off x="7422833" y="1683901"/>
            <a:ext cx="6413778" cy="2807970"/>
          </a:xfrm>
          <a:prstGeom prst="roundRect">
            <a:avLst>
              <a:gd name="adj" fmla="val 6907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645837" y="1906905"/>
            <a:ext cx="646390" cy="646390"/>
          </a:xfrm>
          <a:prstGeom prst="roundRect">
            <a:avLst>
              <a:gd name="adj" fmla="val 14144844"/>
            </a:avLst>
          </a:prstGeom>
          <a:solidFill>
            <a:srgbClr val="006747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23597" y="2084546"/>
            <a:ext cx="290870" cy="29087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645837" y="2768679"/>
            <a:ext cx="3137535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Independent Structure</a:t>
            </a:r>
            <a:endParaRPr lang="en-US" sz="2100" dirty="0"/>
          </a:p>
        </p:txBody>
      </p:sp>
      <p:sp>
        <p:nvSpPr>
          <p:cNvPr id="12" name="Text 8"/>
          <p:cNvSpPr/>
          <p:nvPr/>
        </p:nvSpPr>
        <p:spPr>
          <a:xfrm>
            <a:off x="7645837" y="3234452"/>
            <a:ext cx="5967770" cy="689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They behave like 'to be', forming questions and negatives without auxiliaries (e.g., </a:t>
            </a:r>
            <a:r>
              <a:rPr lang="en-US" sz="165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Must I go?</a:t>
            </a:r>
            <a:r>
              <a:rPr lang="en-US" sz="16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not </a:t>
            </a:r>
            <a:r>
              <a:rPr lang="en-US" sz="165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Do I must go?</a:t>
            </a:r>
            <a:r>
              <a:rPr lang="en-US" sz="16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).</a:t>
            </a:r>
            <a:endParaRPr lang="en-US" sz="1650" dirty="0"/>
          </a:p>
        </p:txBody>
      </p:sp>
      <p:sp>
        <p:nvSpPr>
          <p:cNvPr id="13" name="Shape 9"/>
          <p:cNvSpPr/>
          <p:nvPr/>
        </p:nvSpPr>
        <p:spPr>
          <a:xfrm>
            <a:off x="793790" y="4707255"/>
            <a:ext cx="6413659" cy="2807970"/>
          </a:xfrm>
          <a:prstGeom prst="roundRect">
            <a:avLst>
              <a:gd name="adj" fmla="val 6907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1016794" y="4930259"/>
            <a:ext cx="646390" cy="646390"/>
          </a:xfrm>
          <a:prstGeom prst="roundRect">
            <a:avLst>
              <a:gd name="adj" fmla="val 14144844"/>
            </a:avLst>
          </a:prstGeom>
          <a:solidFill>
            <a:srgbClr val="006747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94554" y="5107900"/>
            <a:ext cx="290870" cy="29087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016794" y="5792033"/>
            <a:ext cx="2991445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Infinitive Partnership</a:t>
            </a:r>
            <a:endParaRPr lang="en-US" sz="2100" dirty="0"/>
          </a:p>
        </p:txBody>
      </p:sp>
      <p:sp>
        <p:nvSpPr>
          <p:cNvPr id="17" name="Text 12"/>
          <p:cNvSpPr/>
          <p:nvPr/>
        </p:nvSpPr>
        <p:spPr>
          <a:xfrm>
            <a:off x="1016794" y="6257806"/>
            <a:ext cx="5967651" cy="689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Modal verbs are followed by infinitives without 'to' in simple, perfect, or continuous forms: </a:t>
            </a:r>
            <a:r>
              <a:rPr lang="en-US" sz="165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fall, have fallen, be falling</a:t>
            </a:r>
            <a:r>
              <a:rPr lang="en-US" sz="16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.</a:t>
            </a:r>
            <a:endParaRPr lang="en-US" sz="1650" dirty="0"/>
          </a:p>
        </p:txBody>
      </p:sp>
      <p:sp>
        <p:nvSpPr>
          <p:cNvPr id="18" name="Shape 13"/>
          <p:cNvSpPr/>
          <p:nvPr/>
        </p:nvSpPr>
        <p:spPr>
          <a:xfrm>
            <a:off x="7422833" y="4707255"/>
            <a:ext cx="6413778" cy="2807970"/>
          </a:xfrm>
          <a:prstGeom prst="roundRect">
            <a:avLst>
              <a:gd name="adj" fmla="val 6907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7645837" y="4930259"/>
            <a:ext cx="646390" cy="646390"/>
          </a:xfrm>
          <a:prstGeom prst="roundRect">
            <a:avLst>
              <a:gd name="adj" fmla="val 14144844"/>
            </a:avLst>
          </a:prstGeom>
          <a:solidFill>
            <a:srgbClr val="006747"/>
          </a:solidFill>
          <a:ln/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23597" y="5107900"/>
            <a:ext cx="290870" cy="290870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645837" y="5792033"/>
            <a:ext cx="2693551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Meaning Spectrum</a:t>
            </a:r>
            <a:endParaRPr lang="en-US" sz="2100" dirty="0"/>
          </a:p>
        </p:txBody>
      </p:sp>
      <p:sp>
        <p:nvSpPr>
          <p:cNvPr id="22" name="Text 16"/>
          <p:cNvSpPr/>
          <p:nvPr/>
        </p:nvSpPr>
        <p:spPr>
          <a:xfrm>
            <a:off x="7645837" y="6257806"/>
            <a:ext cx="5967770" cy="1034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They convey possibility, probability, certainty, permission, obligation, and ability—fundamental concepts for expressing attitudes and judgements.</a:t>
            </a:r>
            <a:endParaRPr lang="en-US" sz="16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94965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86527" y="3427333"/>
            <a:ext cx="6736199" cy="5617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0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Expressing strong Obligation </a:t>
            </a:r>
            <a:endParaRPr lang="en-US" sz="3500" dirty="0"/>
          </a:p>
        </p:txBody>
      </p:sp>
      <p:sp>
        <p:nvSpPr>
          <p:cNvPr id="4" name="Shape 1"/>
          <p:cNvSpPr/>
          <p:nvPr/>
        </p:nvSpPr>
        <p:spPr>
          <a:xfrm>
            <a:off x="786527" y="4326136"/>
            <a:ext cx="4202668" cy="3288506"/>
          </a:xfrm>
          <a:prstGeom prst="roundRect">
            <a:avLst>
              <a:gd name="adj" fmla="val 6151"/>
            </a:avLst>
          </a:prstGeom>
          <a:solidFill>
            <a:srgbClr val="E5F9F2">
              <a:alpha val="95000"/>
            </a:srgbClr>
          </a:solidFill>
          <a:ln w="30480">
            <a:solidFill>
              <a:srgbClr val="B7D5C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41678" y="4581287"/>
            <a:ext cx="2809280" cy="3512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Strong Obligation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41678" y="5067300"/>
            <a:ext cx="3692366" cy="7191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MUST</a:t>
            </a: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(often for personal, internal obligation); 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1041678" y="5921216"/>
            <a:ext cx="3692366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HAVE TO </a:t>
            </a: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(not a modal verb, preferred for external situations, laws, and replaces </a:t>
            </a:r>
            <a:r>
              <a:rPr lang="en-US" sz="175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must</a:t>
            </a: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for tenses it lacks (perfect, past, etc.)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5213866" y="4326136"/>
            <a:ext cx="4202668" cy="3288506"/>
          </a:xfrm>
          <a:prstGeom prst="roundRect">
            <a:avLst>
              <a:gd name="adj" fmla="val 6151"/>
            </a:avLst>
          </a:prstGeom>
          <a:solidFill>
            <a:srgbClr val="E5F9F2">
              <a:alpha val="95000"/>
            </a:srgbClr>
          </a:solidFill>
          <a:ln w="30480">
            <a:solidFill>
              <a:srgbClr val="B7D5CA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469017" y="4581287"/>
            <a:ext cx="2809280" cy="3512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Examples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5469017" y="5067300"/>
            <a:ext cx="3692366" cy="3595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5806083" y="5679638"/>
            <a:ext cx="3355300" cy="3595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 </a:t>
            </a:r>
            <a:r>
              <a:rPr lang="en-US" sz="1750" b="1" i="1" u="sng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must study </a:t>
            </a:r>
            <a:r>
              <a:rPr lang="en-US" sz="175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hard today 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5806083" y="6173986"/>
            <a:ext cx="3355300" cy="3595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b="1" i="1" u="sng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I’ve had to pay </a:t>
            </a:r>
            <a:r>
              <a:rPr lang="en-US" sz="175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 fine</a:t>
            </a: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.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5469017" y="5679638"/>
            <a:ext cx="30480" cy="853916"/>
          </a:xfrm>
          <a:prstGeom prst="rect">
            <a:avLst/>
          </a:prstGeom>
          <a:solidFill>
            <a:srgbClr val="006747"/>
          </a:solidFill>
          <a:ln/>
        </p:spPr>
      </p:sp>
      <p:sp>
        <p:nvSpPr>
          <p:cNvPr id="14" name="Shape 11"/>
          <p:cNvSpPr/>
          <p:nvPr/>
        </p:nvSpPr>
        <p:spPr>
          <a:xfrm>
            <a:off x="9641205" y="4326136"/>
            <a:ext cx="4202668" cy="3288506"/>
          </a:xfrm>
          <a:prstGeom prst="roundRect">
            <a:avLst>
              <a:gd name="adj" fmla="val 6151"/>
            </a:avLst>
          </a:prstGeom>
          <a:solidFill>
            <a:srgbClr val="E5F9F2">
              <a:alpha val="95000"/>
            </a:srgbClr>
          </a:solidFill>
          <a:ln w="30480">
            <a:solidFill>
              <a:srgbClr val="B7D5CA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9896356" y="4581287"/>
            <a:ext cx="3692366" cy="7024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Had better/Had better not</a:t>
            </a:r>
            <a:endParaRPr lang="en-US" sz="2200" dirty="0"/>
          </a:p>
        </p:txBody>
      </p:sp>
      <p:sp>
        <p:nvSpPr>
          <p:cNvPr id="16" name="Text 13"/>
          <p:cNvSpPr/>
          <p:nvPr/>
        </p:nvSpPr>
        <p:spPr>
          <a:xfrm>
            <a:off x="9896356" y="5418534"/>
            <a:ext cx="3692366" cy="3595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 warning for the immediate future</a:t>
            </a:r>
            <a:endParaRPr lang="en-US" sz="1750" dirty="0"/>
          </a:p>
        </p:txBody>
      </p:sp>
      <p:sp>
        <p:nvSpPr>
          <p:cNvPr id="17" name="Text 14"/>
          <p:cNvSpPr/>
          <p:nvPr/>
        </p:nvSpPr>
        <p:spPr>
          <a:xfrm>
            <a:off x="10233422" y="6030873"/>
            <a:ext cx="3355300" cy="7191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b="1" i="1" u="sng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You’d better not be </a:t>
            </a:r>
            <a:r>
              <a:rPr lang="en-US" sz="175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late for class</a:t>
            </a:r>
            <a:endParaRPr lang="en-US" sz="1750" dirty="0"/>
          </a:p>
        </p:txBody>
      </p:sp>
      <p:sp>
        <p:nvSpPr>
          <p:cNvPr id="18" name="Shape 15"/>
          <p:cNvSpPr/>
          <p:nvPr/>
        </p:nvSpPr>
        <p:spPr>
          <a:xfrm>
            <a:off x="9896356" y="6030873"/>
            <a:ext cx="30480" cy="719138"/>
          </a:xfrm>
          <a:prstGeom prst="rect">
            <a:avLst/>
          </a:prstGeom>
          <a:solidFill>
            <a:srgbClr val="006747"/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5304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047762"/>
            <a:ext cx="10394633" cy="4819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Expressing Obligation : From Mild to and Prohibition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793790" y="3818930"/>
            <a:ext cx="4219099" cy="3772733"/>
          </a:xfrm>
          <a:prstGeom prst="roundRect">
            <a:avLst>
              <a:gd name="adj" fmla="val 4599"/>
            </a:avLst>
          </a:prstGeom>
          <a:solidFill>
            <a:srgbClr val="E5F9F2">
              <a:alpha val="95000"/>
            </a:srgbClr>
          </a:solidFill>
          <a:ln w="22860">
            <a:solidFill>
              <a:srgbClr val="B7D5C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09412" y="4034552"/>
            <a:ext cx="2890123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Mild Obligation: Advice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1009412" y="4451390"/>
            <a:ext cx="3787854" cy="616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SHOULD</a:t>
            </a:r>
            <a:r>
              <a:rPr lang="en-US" sz="15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and </a:t>
            </a:r>
            <a:r>
              <a:rPr lang="en-US" sz="15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OUGHT TO</a:t>
            </a:r>
            <a:r>
              <a:rPr lang="en-US" sz="15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express recommendations rather than demands.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1298615" y="5284946"/>
            <a:ext cx="3498652" cy="616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We </a:t>
            </a:r>
            <a:r>
              <a:rPr lang="en-US" sz="150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should/ought to do</a:t>
            </a:r>
            <a:r>
              <a:rPr lang="en-US" sz="15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the English homework.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1009412" y="5284946"/>
            <a:ext cx="22860" cy="616744"/>
          </a:xfrm>
          <a:prstGeom prst="rect">
            <a:avLst/>
          </a:prstGeom>
          <a:solidFill>
            <a:srgbClr val="006747"/>
          </a:solidFill>
          <a:ln/>
        </p:spPr>
      </p:sp>
      <p:sp>
        <p:nvSpPr>
          <p:cNvPr id="9" name="Text 6"/>
          <p:cNvSpPr/>
          <p:nvPr/>
        </p:nvSpPr>
        <p:spPr>
          <a:xfrm>
            <a:off x="1009412" y="6118503"/>
            <a:ext cx="3787854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For past regrets: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1298615" y="6643688"/>
            <a:ext cx="3498652" cy="616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We </a:t>
            </a:r>
            <a:r>
              <a:rPr lang="en-US" sz="150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should have/ought to have read</a:t>
            </a:r>
            <a:r>
              <a:rPr lang="en-US" sz="15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more English books.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1009412" y="6643688"/>
            <a:ext cx="22860" cy="616744"/>
          </a:xfrm>
          <a:prstGeom prst="rect">
            <a:avLst/>
          </a:prstGeom>
          <a:solidFill>
            <a:srgbClr val="006747"/>
          </a:solidFill>
          <a:ln/>
        </p:spPr>
      </p:sp>
      <p:sp>
        <p:nvSpPr>
          <p:cNvPr id="12" name="Shape 9"/>
          <p:cNvSpPr/>
          <p:nvPr/>
        </p:nvSpPr>
        <p:spPr>
          <a:xfrm>
            <a:off x="5205651" y="3818930"/>
            <a:ext cx="4219099" cy="3772733"/>
          </a:xfrm>
          <a:prstGeom prst="roundRect">
            <a:avLst>
              <a:gd name="adj" fmla="val 4599"/>
            </a:avLst>
          </a:prstGeom>
          <a:solidFill>
            <a:srgbClr val="E5F9F2">
              <a:alpha val="95000"/>
            </a:srgbClr>
          </a:solidFill>
          <a:ln w="22860">
            <a:solidFill>
              <a:srgbClr val="B7D5CA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421273" y="4034552"/>
            <a:ext cx="2409944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Lack of Obligation</a:t>
            </a:r>
            <a:endParaRPr lang="en-US" sz="1850" dirty="0"/>
          </a:p>
        </p:txBody>
      </p:sp>
      <p:sp>
        <p:nvSpPr>
          <p:cNvPr id="14" name="Text 11"/>
          <p:cNvSpPr/>
          <p:nvPr/>
        </p:nvSpPr>
        <p:spPr>
          <a:xfrm>
            <a:off x="5421273" y="4451390"/>
            <a:ext cx="3787854" cy="616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NOT HAVE TO</a:t>
            </a:r>
            <a:r>
              <a:rPr lang="en-US" sz="15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indicates something is unnecessary (not a prohibition).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5710476" y="5284946"/>
            <a:ext cx="3498652" cy="616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We </a:t>
            </a:r>
            <a:r>
              <a:rPr lang="en-US" sz="150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don't have to wear</a:t>
            </a:r>
            <a:r>
              <a:rPr lang="en-US" sz="15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a uniform at school.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5421273" y="5284946"/>
            <a:ext cx="22860" cy="616744"/>
          </a:xfrm>
          <a:prstGeom prst="rect">
            <a:avLst/>
          </a:prstGeom>
          <a:solidFill>
            <a:srgbClr val="006747"/>
          </a:solidFill>
          <a:ln/>
        </p:spPr>
      </p:sp>
      <p:sp>
        <p:nvSpPr>
          <p:cNvPr id="17" name="Shape 14"/>
          <p:cNvSpPr/>
          <p:nvPr/>
        </p:nvSpPr>
        <p:spPr>
          <a:xfrm>
            <a:off x="9617512" y="3818930"/>
            <a:ext cx="4219099" cy="3772733"/>
          </a:xfrm>
          <a:prstGeom prst="roundRect">
            <a:avLst>
              <a:gd name="adj" fmla="val 4599"/>
            </a:avLst>
          </a:prstGeom>
          <a:solidFill>
            <a:srgbClr val="E5F9F2">
              <a:alpha val="95000"/>
            </a:srgbClr>
          </a:solidFill>
          <a:ln w="22860">
            <a:solidFill>
              <a:srgbClr val="B7D5CA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9833134" y="4034552"/>
            <a:ext cx="2409944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Prohibition</a:t>
            </a:r>
            <a:endParaRPr lang="en-US" sz="1850" dirty="0"/>
          </a:p>
        </p:txBody>
      </p:sp>
      <p:sp>
        <p:nvSpPr>
          <p:cNvPr id="19" name="Text 16"/>
          <p:cNvSpPr/>
          <p:nvPr/>
        </p:nvSpPr>
        <p:spPr>
          <a:xfrm>
            <a:off x="9833134" y="4451390"/>
            <a:ext cx="3787854" cy="616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MUSTN'T</a:t>
            </a:r>
            <a:r>
              <a:rPr lang="en-US" sz="15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or </a:t>
            </a:r>
            <a:r>
              <a:rPr lang="en-US" sz="15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CAN'T</a:t>
            </a:r>
            <a:r>
              <a:rPr lang="en-US" sz="15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express that something is forbidden.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10122337" y="5284946"/>
            <a:ext cx="3498652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You </a:t>
            </a:r>
            <a:r>
              <a:rPr lang="en-US" sz="150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mustn't/can't smoke</a:t>
            </a:r>
            <a:r>
              <a:rPr lang="en-US" sz="15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in class.</a:t>
            </a:r>
            <a:endParaRPr lang="en-US" sz="1500" dirty="0"/>
          </a:p>
        </p:txBody>
      </p:sp>
      <p:sp>
        <p:nvSpPr>
          <p:cNvPr id="21" name="Shape 18"/>
          <p:cNvSpPr/>
          <p:nvPr/>
        </p:nvSpPr>
        <p:spPr>
          <a:xfrm>
            <a:off x="9833134" y="5284946"/>
            <a:ext cx="22860" cy="308372"/>
          </a:xfrm>
          <a:prstGeom prst="rect">
            <a:avLst/>
          </a:prstGeom>
          <a:solidFill>
            <a:srgbClr val="006747"/>
          </a:solidFill>
          <a:ln/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015008"/>
            <a:ext cx="7229475" cy="5387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Permission: Asking and Granting</a:t>
            </a:r>
            <a:endParaRPr lang="en-US" sz="33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1876901"/>
            <a:ext cx="7556421" cy="256115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009174" y="2092285"/>
            <a:ext cx="2693551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CAN / MAY</a:t>
            </a:r>
            <a:endParaRPr lang="en-US" sz="2100" dirty="0"/>
          </a:p>
        </p:txBody>
      </p:sp>
      <p:sp>
        <p:nvSpPr>
          <p:cNvPr id="6" name="Text 2"/>
          <p:cNvSpPr/>
          <p:nvPr/>
        </p:nvSpPr>
        <p:spPr>
          <a:xfrm>
            <a:off x="1009174" y="2558058"/>
            <a:ext cx="7125653" cy="689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Can</a:t>
            </a:r>
            <a:r>
              <a:rPr lang="en-US" sz="16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is the most common form for permission in modern English, whilst </a:t>
            </a:r>
            <a:r>
              <a:rPr lang="en-US" sz="165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may</a:t>
            </a:r>
            <a:r>
              <a:rPr lang="en-US" sz="16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sounds more formal.</a:t>
            </a:r>
            <a:endParaRPr lang="en-US" sz="1650" dirty="0"/>
          </a:p>
        </p:txBody>
      </p:sp>
      <p:sp>
        <p:nvSpPr>
          <p:cNvPr id="7" name="Text 3"/>
          <p:cNvSpPr/>
          <p:nvPr/>
        </p:nvSpPr>
        <p:spPr>
          <a:xfrm>
            <a:off x="1332309" y="3490079"/>
            <a:ext cx="6802517" cy="344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You </a:t>
            </a:r>
            <a:r>
              <a:rPr lang="en-US" sz="165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can/may go</a:t>
            </a:r>
            <a:r>
              <a:rPr lang="en-US" sz="165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to the party.</a:t>
            </a:r>
            <a:endParaRPr lang="en-US" sz="1650" dirty="0"/>
          </a:p>
        </p:txBody>
      </p:sp>
      <p:sp>
        <p:nvSpPr>
          <p:cNvPr id="8" name="Shape 4"/>
          <p:cNvSpPr/>
          <p:nvPr/>
        </p:nvSpPr>
        <p:spPr>
          <a:xfrm>
            <a:off x="1009174" y="3490079"/>
            <a:ext cx="30480" cy="344805"/>
          </a:xfrm>
          <a:prstGeom prst="rect">
            <a:avLst/>
          </a:prstGeom>
          <a:solidFill>
            <a:srgbClr val="006747"/>
          </a:solidFill>
          <a:ln/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4653439"/>
            <a:ext cx="7556421" cy="256115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009174" y="4868823"/>
            <a:ext cx="2693551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COULD</a:t>
            </a:r>
            <a:endParaRPr lang="en-US" sz="2100" dirty="0"/>
          </a:p>
        </p:txBody>
      </p:sp>
      <p:sp>
        <p:nvSpPr>
          <p:cNvPr id="11" name="Text 6"/>
          <p:cNvSpPr/>
          <p:nvPr/>
        </p:nvSpPr>
        <p:spPr>
          <a:xfrm>
            <a:off x="1009174" y="5334595"/>
            <a:ext cx="7125653" cy="689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The past form of </a:t>
            </a:r>
            <a:r>
              <a:rPr lang="en-US" sz="165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can</a:t>
            </a:r>
            <a:r>
              <a:rPr lang="en-US" sz="16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, but commonly used for polite requests in the present.</a:t>
            </a:r>
            <a:endParaRPr lang="en-US" sz="1650" dirty="0"/>
          </a:p>
        </p:txBody>
      </p:sp>
      <p:sp>
        <p:nvSpPr>
          <p:cNvPr id="12" name="Text 7"/>
          <p:cNvSpPr/>
          <p:nvPr/>
        </p:nvSpPr>
        <p:spPr>
          <a:xfrm>
            <a:off x="1332309" y="6266617"/>
            <a:ext cx="6802517" cy="344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Could</a:t>
            </a:r>
            <a:r>
              <a:rPr lang="en-US" sz="165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I </a:t>
            </a:r>
            <a:r>
              <a:rPr lang="en-US" sz="165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go</a:t>
            </a:r>
            <a:r>
              <a:rPr lang="en-US" sz="16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to the party?</a:t>
            </a:r>
            <a:endParaRPr lang="en-US" sz="1650" dirty="0"/>
          </a:p>
        </p:txBody>
      </p:sp>
      <p:sp>
        <p:nvSpPr>
          <p:cNvPr id="13" name="Shape 8"/>
          <p:cNvSpPr/>
          <p:nvPr/>
        </p:nvSpPr>
        <p:spPr>
          <a:xfrm>
            <a:off x="1009174" y="6266617"/>
            <a:ext cx="30480" cy="344805"/>
          </a:xfrm>
          <a:prstGeom prst="rect">
            <a:avLst/>
          </a:prstGeom>
          <a:solidFill>
            <a:srgbClr val="006747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42073"/>
            <a:ext cx="4536519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Expressing Ability</a:t>
            </a:r>
            <a:endParaRPr lang="en-US" sz="3550" dirty="0"/>
          </a:p>
        </p:txBody>
      </p:sp>
      <p:sp>
        <p:nvSpPr>
          <p:cNvPr id="3" name="Shape 1"/>
          <p:cNvSpPr/>
          <p:nvPr/>
        </p:nvSpPr>
        <p:spPr>
          <a:xfrm>
            <a:off x="1133951" y="3269933"/>
            <a:ext cx="3856077" cy="226814"/>
          </a:xfrm>
          <a:prstGeom prst="roundRect">
            <a:avLst>
              <a:gd name="adj" fmla="val 90006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93790" y="3043059"/>
            <a:ext cx="680442" cy="680442"/>
          </a:xfrm>
          <a:prstGeom prst="roundRect">
            <a:avLst>
              <a:gd name="adj" fmla="val 67192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3930" y="3213199"/>
            <a:ext cx="340162" cy="34016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20604" y="3950375"/>
            <a:ext cx="374273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General Ability: CAN/COULD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020604" y="4795123"/>
            <a:ext cx="374273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Use </a:t>
            </a:r>
            <a:r>
              <a:rPr lang="en-US" sz="175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can</a:t>
            </a: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for present ability and </a:t>
            </a:r>
            <a:r>
              <a:rPr lang="en-US" sz="175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could</a:t>
            </a: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for past ability.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1360765" y="5776079"/>
            <a:ext cx="340256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 </a:t>
            </a:r>
            <a:r>
              <a:rPr lang="en-US" sz="175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can speak</a:t>
            </a:r>
            <a:r>
              <a:rPr lang="en-US" sz="175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English really well.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1020604" y="5776079"/>
            <a:ext cx="30480" cy="362903"/>
          </a:xfrm>
          <a:prstGeom prst="rect">
            <a:avLst/>
          </a:prstGeom>
          <a:solidFill>
            <a:srgbClr val="006747"/>
          </a:solidFill>
          <a:ln/>
        </p:spPr>
      </p:sp>
      <p:sp>
        <p:nvSpPr>
          <p:cNvPr id="10" name="Shape 7"/>
          <p:cNvSpPr/>
          <p:nvPr/>
        </p:nvSpPr>
        <p:spPr>
          <a:xfrm>
            <a:off x="5557123" y="2929652"/>
            <a:ext cx="3856077" cy="226814"/>
          </a:xfrm>
          <a:prstGeom prst="roundRect">
            <a:avLst>
              <a:gd name="adj" fmla="val 90006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5216962" y="2702778"/>
            <a:ext cx="680442" cy="680442"/>
          </a:xfrm>
          <a:prstGeom prst="roundRect">
            <a:avLst>
              <a:gd name="adj" fmla="val 67192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87102" y="2872919"/>
            <a:ext cx="340162" cy="340162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443776" y="3610094"/>
            <a:ext cx="374273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Alternative Forms: BE ABLE TO</a:t>
            </a:r>
            <a:endParaRPr lang="en-US" sz="2200" dirty="0"/>
          </a:p>
        </p:txBody>
      </p:sp>
      <p:sp>
        <p:nvSpPr>
          <p:cNvPr id="14" name="Text 10"/>
          <p:cNvSpPr/>
          <p:nvPr/>
        </p:nvSpPr>
        <p:spPr>
          <a:xfrm>
            <a:off x="5443776" y="4454843"/>
            <a:ext cx="374273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This construction (not a true modal) provides tenses that </a:t>
            </a:r>
            <a:r>
              <a:rPr lang="en-US" sz="175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can</a:t>
            </a: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lacks, such as future or perfect forms.</a:t>
            </a:r>
            <a:endParaRPr lang="en-US" sz="1750" dirty="0"/>
          </a:p>
        </p:txBody>
      </p:sp>
      <p:sp>
        <p:nvSpPr>
          <p:cNvPr id="15" name="Text 11"/>
          <p:cNvSpPr/>
          <p:nvPr/>
        </p:nvSpPr>
        <p:spPr>
          <a:xfrm>
            <a:off x="5783937" y="5798701"/>
            <a:ext cx="3402568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 </a:t>
            </a:r>
            <a:r>
              <a:rPr lang="en-US" sz="175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won't be able to come</a:t>
            </a:r>
            <a:r>
              <a:rPr lang="en-US" sz="175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to class tomorrow.</a:t>
            </a:r>
            <a:endParaRPr lang="en-US" sz="1750" dirty="0"/>
          </a:p>
        </p:txBody>
      </p:sp>
      <p:sp>
        <p:nvSpPr>
          <p:cNvPr id="16" name="Shape 12"/>
          <p:cNvSpPr/>
          <p:nvPr/>
        </p:nvSpPr>
        <p:spPr>
          <a:xfrm>
            <a:off x="5443776" y="5798701"/>
            <a:ext cx="30480" cy="725805"/>
          </a:xfrm>
          <a:prstGeom prst="rect">
            <a:avLst/>
          </a:prstGeom>
          <a:solidFill>
            <a:srgbClr val="006747"/>
          </a:solidFill>
          <a:ln/>
        </p:spPr>
      </p:sp>
      <p:sp>
        <p:nvSpPr>
          <p:cNvPr id="17" name="Shape 13"/>
          <p:cNvSpPr/>
          <p:nvPr/>
        </p:nvSpPr>
        <p:spPr>
          <a:xfrm>
            <a:off x="9980295" y="2589490"/>
            <a:ext cx="3856077" cy="226814"/>
          </a:xfrm>
          <a:prstGeom prst="roundRect">
            <a:avLst>
              <a:gd name="adj" fmla="val 90006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9640133" y="2362617"/>
            <a:ext cx="680442" cy="680442"/>
          </a:xfrm>
          <a:prstGeom prst="roundRect">
            <a:avLst>
              <a:gd name="adj" fmla="val 67192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10274" y="2532757"/>
            <a:ext cx="340162" cy="340162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9866948" y="3269933"/>
            <a:ext cx="352436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Single Past Achievement</a:t>
            </a:r>
            <a:endParaRPr lang="en-US" sz="2200" dirty="0"/>
          </a:p>
        </p:txBody>
      </p:sp>
      <p:sp>
        <p:nvSpPr>
          <p:cNvPr id="21" name="Text 16"/>
          <p:cNvSpPr/>
          <p:nvPr/>
        </p:nvSpPr>
        <p:spPr>
          <a:xfrm>
            <a:off x="9866948" y="3760351"/>
            <a:ext cx="374273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Use </a:t>
            </a:r>
            <a:r>
              <a:rPr lang="en-US" sz="175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was able to</a:t>
            </a: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or </a:t>
            </a:r>
            <a:r>
              <a:rPr lang="en-US" sz="175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managed to</a:t>
            </a: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for specific successful actions in the past.</a:t>
            </a:r>
            <a:endParaRPr lang="en-US" sz="1750" dirty="0"/>
          </a:p>
        </p:txBody>
      </p:sp>
      <p:sp>
        <p:nvSpPr>
          <p:cNvPr id="22" name="Text 17"/>
          <p:cNvSpPr/>
          <p:nvPr/>
        </p:nvSpPr>
        <p:spPr>
          <a:xfrm>
            <a:off x="10207109" y="5104209"/>
            <a:ext cx="3402568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 </a:t>
            </a:r>
            <a:r>
              <a:rPr lang="en-US" sz="175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managed/was able to</a:t>
            </a: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finish the marathon.</a:t>
            </a:r>
            <a:endParaRPr lang="en-US" sz="1750" dirty="0"/>
          </a:p>
        </p:txBody>
      </p:sp>
      <p:sp>
        <p:nvSpPr>
          <p:cNvPr id="23" name="Shape 18"/>
          <p:cNvSpPr/>
          <p:nvPr/>
        </p:nvSpPr>
        <p:spPr>
          <a:xfrm>
            <a:off x="9866948" y="5104209"/>
            <a:ext cx="30480" cy="725805"/>
          </a:xfrm>
          <a:prstGeom prst="rect">
            <a:avLst/>
          </a:prstGeom>
          <a:solidFill>
            <a:srgbClr val="006747"/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0218" y="622935"/>
            <a:ext cx="6028611" cy="4798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Making Offers and Suggestions</a:t>
            </a:r>
            <a:endParaRPr lang="en-US" sz="30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218" y="1606391"/>
            <a:ext cx="5347216" cy="3009186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556897" y="1606391"/>
            <a:ext cx="767596" cy="1182291"/>
          </a:xfrm>
          <a:prstGeom prst="roundRect">
            <a:avLst>
              <a:gd name="adj" fmla="val 360031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7796808" y="2017633"/>
            <a:ext cx="287774" cy="3598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225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1</a:t>
            </a:r>
            <a:endParaRPr lang="en-US" sz="2250" dirty="0"/>
          </a:p>
        </p:txBody>
      </p:sp>
      <p:sp>
        <p:nvSpPr>
          <p:cNvPr id="6" name="Text 3"/>
          <p:cNvSpPr/>
          <p:nvPr/>
        </p:nvSpPr>
        <p:spPr>
          <a:xfrm>
            <a:off x="8516303" y="1798201"/>
            <a:ext cx="2398871" cy="299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WILL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8516303" y="2289810"/>
            <a:ext cx="5331500" cy="307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I'</a:t>
            </a:r>
            <a:r>
              <a:rPr lang="en-US" sz="150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ll make</a:t>
            </a:r>
            <a:r>
              <a:rPr lang="en-US" sz="15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you a cup of coffee.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556897" y="2980492"/>
            <a:ext cx="767596" cy="1661993"/>
          </a:xfrm>
          <a:prstGeom prst="roundRect">
            <a:avLst>
              <a:gd name="adj" fmla="val 360031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796808" y="3631525"/>
            <a:ext cx="287774" cy="3598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225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2</a:t>
            </a:r>
            <a:endParaRPr lang="en-US" sz="2250" dirty="0"/>
          </a:p>
        </p:txBody>
      </p:sp>
      <p:sp>
        <p:nvSpPr>
          <p:cNvPr id="10" name="Text 7"/>
          <p:cNvSpPr/>
          <p:nvPr/>
        </p:nvSpPr>
        <p:spPr>
          <a:xfrm>
            <a:off x="8516303" y="3172301"/>
            <a:ext cx="2569726" cy="299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SHALL (in questions)</a:t>
            </a:r>
            <a:endParaRPr lang="en-US" sz="1850" dirty="0"/>
          </a:p>
        </p:txBody>
      </p:sp>
      <p:sp>
        <p:nvSpPr>
          <p:cNvPr id="11" name="Text 8"/>
          <p:cNvSpPr/>
          <p:nvPr/>
        </p:nvSpPr>
        <p:spPr>
          <a:xfrm>
            <a:off x="8516303" y="3663910"/>
            <a:ext cx="5331500" cy="307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Shall</a:t>
            </a:r>
            <a:r>
              <a:rPr lang="en-US" sz="15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I </a:t>
            </a:r>
            <a:r>
              <a:rPr lang="en-US" sz="150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make</a:t>
            </a:r>
            <a:r>
              <a:rPr lang="en-US" sz="15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you a cup of coffee?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8516303" y="4143613"/>
            <a:ext cx="5331500" cy="307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Shall</a:t>
            </a:r>
            <a:r>
              <a:rPr lang="en-US" sz="15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we </a:t>
            </a:r>
            <a:r>
              <a:rPr lang="en-US" sz="150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go</a:t>
            </a:r>
            <a:r>
              <a:rPr lang="en-US" sz="15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out for a walk?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7556897" y="4834295"/>
            <a:ext cx="767596" cy="1182291"/>
          </a:xfrm>
          <a:prstGeom prst="roundRect">
            <a:avLst>
              <a:gd name="adj" fmla="val 360031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796808" y="5245537"/>
            <a:ext cx="287774" cy="3598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225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3</a:t>
            </a:r>
            <a:endParaRPr lang="en-US" sz="2250" dirty="0"/>
          </a:p>
        </p:txBody>
      </p:sp>
      <p:sp>
        <p:nvSpPr>
          <p:cNvPr id="15" name="Text 12"/>
          <p:cNvSpPr/>
          <p:nvPr/>
        </p:nvSpPr>
        <p:spPr>
          <a:xfrm>
            <a:off x="8516303" y="5026104"/>
            <a:ext cx="2398871" cy="299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CAN</a:t>
            </a:r>
            <a:endParaRPr lang="en-US" sz="1850" dirty="0"/>
          </a:p>
        </p:txBody>
      </p:sp>
      <p:sp>
        <p:nvSpPr>
          <p:cNvPr id="16" name="Text 13"/>
          <p:cNvSpPr/>
          <p:nvPr/>
        </p:nvSpPr>
        <p:spPr>
          <a:xfrm>
            <a:off x="8516303" y="5517713"/>
            <a:ext cx="5331500" cy="307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Can</a:t>
            </a:r>
            <a:r>
              <a:rPr lang="en-US" sz="15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I get you a cup of coffee?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7556897" y="6208395"/>
            <a:ext cx="767596" cy="1182291"/>
          </a:xfrm>
          <a:prstGeom prst="roundRect">
            <a:avLst>
              <a:gd name="adj" fmla="val 360031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796808" y="6619637"/>
            <a:ext cx="287774" cy="3598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225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4</a:t>
            </a:r>
            <a:endParaRPr lang="en-US" sz="2250" dirty="0"/>
          </a:p>
        </p:txBody>
      </p:sp>
      <p:sp>
        <p:nvSpPr>
          <p:cNvPr id="19" name="Text 16"/>
          <p:cNvSpPr/>
          <p:nvPr/>
        </p:nvSpPr>
        <p:spPr>
          <a:xfrm>
            <a:off x="8516303" y="6400205"/>
            <a:ext cx="2398871" cy="299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WOULD</a:t>
            </a:r>
            <a:endParaRPr lang="en-US" sz="1850" dirty="0"/>
          </a:p>
        </p:txBody>
      </p:sp>
      <p:sp>
        <p:nvSpPr>
          <p:cNvPr id="20" name="Text 17"/>
          <p:cNvSpPr/>
          <p:nvPr/>
        </p:nvSpPr>
        <p:spPr>
          <a:xfrm>
            <a:off x="8516303" y="6891814"/>
            <a:ext cx="5331500" cy="307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Would</a:t>
            </a:r>
            <a:r>
              <a:rPr lang="en-US" sz="15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you like a cup of coffee?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67926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205282"/>
            <a:ext cx="7985760" cy="510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20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Probability and Speculation: Certainty</a:t>
            </a:r>
            <a:endParaRPr lang="en-US" sz="32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4021693"/>
            <a:ext cx="6521410" cy="81653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997863" y="5042297"/>
            <a:ext cx="3648075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MUST: Confident Deduction</a:t>
            </a:r>
            <a:endParaRPr lang="en-US" sz="2000" dirty="0"/>
          </a:p>
        </p:txBody>
      </p:sp>
      <p:sp>
        <p:nvSpPr>
          <p:cNvPr id="6" name="Text 2"/>
          <p:cNvSpPr/>
          <p:nvPr/>
        </p:nvSpPr>
        <p:spPr>
          <a:xfrm>
            <a:off x="997863" y="5483543"/>
            <a:ext cx="6113264" cy="653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Use when you're sure something is true based on evidence or logic.</a:t>
            </a:r>
            <a:endParaRPr lang="en-US" sz="1600" dirty="0"/>
          </a:p>
        </p:txBody>
      </p:sp>
      <p:sp>
        <p:nvSpPr>
          <p:cNvPr id="7" name="Text 3"/>
          <p:cNvSpPr/>
          <p:nvPr/>
        </p:nvSpPr>
        <p:spPr>
          <a:xfrm>
            <a:off x="1303973" y="6366510"/>
            <a:ext cx="5807154" cy="326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He </a:t>
            </a:r>
            <a:r>
              <a:rPr lang="en-US" sz="160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must be</a:t>
            </a:r>
            <a:r>
              <a:rPr lang="en-US" sz="16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rich. He drives a Ferrari.</a:t>
            </a:r>
            <a:endParaRPr lang="en-US" sz="1600" dirty="0"/>
          </a:p>
        </p:txBody>
      </p:sp>
      <p:sp>
        <p:nvSpPr>
          <p:cNvPr id="8" name="Shape 4"/>
          <p:cNvSpPr/>
          <p:nvPr/>
        </p:nvSpPr>
        <p:spPr>
          <a:xfrm>
            <a:off x="997863" y="6366510"/>
            <a:ext cx="22860" cy="326708"/>
          </a:xfrm>
          <a:prstGeom prst="rect">
            <a:avLst/>
          </a:prstGeom>
          <a:solidFill>
            <a:srgbClr val="006747"/>
          </a:solidFill>
          <a:ln/>
        </p:spPr>
      </p:sp>
      <p:sp>
        <p:nvSpPr>
          <p:cNvPr id="9" name="Text 5"/>
          <p:cNvSpPr/>
          <p:nvPr/>
        </p:nvSpPr>
        <p:spPr>
          <a:xfrm>
            <a:off x="1303973" y="6922770"/>
            <a:ext cx="5807154" cy="326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He hasn't come to class. He </a:t>
            </a:r>
            <a:r>
              <a:rPr lang="en-US" sz="160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must have fallen</a:t>
            </a:r>
            <a:r>
              <a:rPr lang="en-US" sz="16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asleep.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997863" y="6922770"/>
            <a:ext cx="22860" cy="326708"/>
          </a:xfrm>
          <a:prstGeom prst="rect">
            <a:avLst/>
          </a:prstGeom>
          <a:solidFill>
            <a:srgbClr val="006747"/>
          </a:solidFill>
          <a:ln/>
        </p:spPr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0" y="4021693"/>
            <a:ext cx="6521410" cy="816531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7519273" y="5042297"/>
            <a:ext cx="4163139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COULD/MAY/MIGHT: Possibility</a:t>
            </a:r>
            <a:endParaRPr lang="en-US" sz="2000" dirty="0"/>
          </a:p>
        </p:txBody>
      </p:sp>
      <p:sp>
        <p:nvSpPr>
          <p:cNvPr id="13" name="Text 8"/>
          <p:cNvSpPr/>
          <p:nvPr/>
        </p:nvSpPr>
        <p:spPr>
          <a:xfrm>
            <a:off x="7519273" y="5483543"/>
            <a:ext cx="6113264" cy="326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Expresses uncertainty about whether something is true.</a:t>
            </a:r>
            <a:endParaRPr lang="en-US" sz="1600" dirty="0"/>
          </a:p>
        </p:txBody>
      </p:sp>
      <p:sp>
        <p:nvSpPr>
          <p:cNvPr id="14" name="Text 9"/>
          <p:cNvSpPr/>
          <p:nvPr/>
        </p:nvSpPr>
        <p:spPr>
          <a:xfrm>
            <a:off x="7825383" y="6039803"/>
            <a:ext cx="5807154" cy="326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He hasn't come to class. He </a:t>
            </a:r>
            <a:r>
              <a:rPr lang="en-US" sz="160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might/may/could be</a:t>
            </a:r>
            <a:r>
              <a:rPr lang="en-US" sz="16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ill.</a:t>
            </a:r>
            <a:endParaRPr lang="en-US" sz="1600" dirty="0"/>
          </a:p>
        </p:txBody>
      </p:sp>
      <p:sp>
        <p:nvSpPr>
          <p:cNvPr id="15" name="Shape 10"/>
          <p:cNvSpPr/>
          <p:nvPr/>
        </p:nvSpPr>
        <p:spPr>
          <a:xfrm>
            <a:off x="7519273" y="6039803"/>
            <a:ext cx="22860" cy="326708"/>
          </a:xfrm>
          <a:prstGeom prst="rect">
            <a:avLst/>
          </a:prstGeom>
          <a:solidFill>
            <a:srgbClr val="006747"/>
          </a:solidFill>
          <a:ln/>
        </p:spPr>
      </p:sp>
      <p:sp>
        <p:nvSpPr>
          <p:cNvPr id="16" name="Text 11"/>
          <p:cNvSpPr/>
          <p:nvPr/>
        </p:nvSpPr>
        <p:spPr>
          <a:xfrm>
            <a:off x="7825383" y="6596063"/>
            <a:ext cx="5807154" cy="326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He </a:t>
            </a:r>
            <a:r>
              <a:rPr lang="en-US" sz="160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may/might not have studied</a:t>
            </a:r>
            <a:r>
              <a:rPr lang="en-US" sz="16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very much.</a:t>
            </a:r>
            <a:endParaRPr lang="en-US" sz="1600" dirty="0"/>
          </a:p>
        </p:txBody>
      </p:sp>
      <p:sp>
        <p:nvSpPr>
          <p:cNvPr id="17" name="Shape 12"/>
          <p:cNvSpPr/>
          <p:nvPr/>
        </p:nvSpPr>
        <p:spPr>
          <a:xfrm>
            <a:off x="7519273" y="6596063"/>
            <a:ext cx="22860" cy="326708"/>
          </a:xfrm>
          <a:prstGeom prst="rect">
            <a:avLst/>
          </a:prstGeom>
          <a:solidFill>
            <a:srgbClr val="006747"/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14043"/>
            <a:ext cx="7333536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Probability and Speculation: Impossibility</a:t>
            </a:r>
            <a:endParaRPr lang="en-US" sz="2650" dirty="0"/>
          </a:p>
        </p:txBody>
      </p:sp>
      <p:sp>
        <p:nvSpPr>
          <p:cNvPr id="3" name="Shape 1"/>
          <p:cNvSpPr/>
          <p:nvPr/>
        </p:nvSpPr>
        <p:spPr>
          <a:xfrm>
            <a:off x="793790" y="1679496"/>
            <a:ext cx="13042821" cy="2054781"/>
          </a:xfrm>
          <a:prstGeom prst="roundRect">
            <a:avLst>
              <a:gd name="adj" fmla="val 5340"/>
            </a:avLst>
          </a:prstGeom>
          <a:solidFill>
            <a:srgbClr val="E5F9F2">
              <a:alpha val="95000"/>
            </a:srgbClr>
          </a:solidFill>
          <a:ln w="22860">
            <a:solidFill>
              <a:srgbClr val="B7D5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70930" y="1679496"/>
            <a:ext cx="91440" cy="2054781"/>
          </a:xfrm>
          <a:prstGeom prst="roundRect">
            <a:avLst>
              <a:gd name="adj" fmla="val 167442"/>
            </a:avLst>
          </a:prstGeom>
          <a:solidFill>
            <a:srgbClr val="006747"/>
          </a:solidFill>
          <a:ln/>
        </p:spPr>
      </p:sp>
      <p:sp>
        <p:nvSpPr>
          <p:cNvPr id="5" name="Text 3"/>
          <p:cNvSpPr/>
          <p:nvPr/>
        </p:nvSpPr>
        <p:spPr>
          <a:xfrm>
            <a:off x="1055251" y="1872377"/>
            <a:ext cx="2664262" cy="265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CAN'T: Sure It's Not True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1055251" y="2240161"/>
            <a:ext cx="12588478" cy="272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Expresses certainty that something is false or impossible.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310402" y="2703671"/>
            <a:ext cx="12333327" cy="272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He </a:t>
            </a:r>
            <a:r>
              <a:rPr lang="en-US" sz="130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can't be</a:t>
            </a:r>
            <a:r>
              <a:rPr lang="en-US" sz="13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Spanish. He only speaks English.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1055251" y="2703671"/>
            <a:ext cx="22860" cy="272177"/>
          </a:xfrm>
          <a:prstGeom prst="rect">
            <a:avLst/>
          </a:prstGeom>
          <a:solidFill>
            <a:srgbClr val="006747"/>
          </a:solidFill>
          <a:ln/>
        </p:spPr>
      </p:sp>
      <p:sp>
        <p:nvSpPr>
          <p:cNvPr id="9" name="Text 7"/>
          <p:cNvSpPr/>
          <p:nvPr/>
        </p:nvSpPr>
        <p:spPr>
          <a:xfrm>
            <a:off x="1310402" y="3167182"/>
            <a:ext cx="12333327" cy="272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He got a 0 in the exam. He </a:t>
            </a:r>
            <a:r>
              <a:rPr lang="en-US" sz="130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can't/couldn't have studied</a:t>
            </a:r>
            <a:r>
              <a:rPr lang="en-US" sz="13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very much.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1055251" y="3167182"/>
            <a:ext cx="22860" cy="272177"/>
          </a:xfrm>
          <a:prstGeom prst="rect">
            <a:avLst/>
          </a:prstGeom>
          <a:solidFill>
            <a:srgbClr val="006747"/>
          </a:solidFill>
          <a:ln/>
        </p:spPr>
      </p:sp>
      <p:sp>
        <p:nvSpPr>
          <p:cNvPr id="11" name="Shape 9"/>
          <p:cNvSpPr/>
          <p:nvPr/>
        </p:nvSpPr>
        <p:spPr>
          <a:xfrm>
            <a:off x="793790" y="3925610"/>
            <a:ext cx="13042821" cy="722709"/>
          </a:xfrm>
          <a:prstGeom prst="roundRect">
            <a:avLst>
              <a:gd name="adj" fmla="val 21185"/>
            </a:avLst>
          </a:prstGeom>
          <a:solidFill>
            <a:srgbClr val="B3FFE7"/>
          </a:solidFill>
          <a:ln/>
        </p:spPr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811" y="4179808"/>
            <a:ext cx="212646" cy="170021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1346478" y="4138136"/>
            <a:ext cx="12320111" cy="272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b="1" dirty="0">
                <a:solidFill>
                  <a:srgbClr val="4B4A4A"/>
                </a:solidFill>
                <a:highlight>
                  <a:srgbClr val="E5F9F2"/>
                </a:highlight>
                <a:latin typeface="Geist" pitchFamily="34" charset="0"/>
                <a:ea typeface="Geist" pitchFamily="34" charset="-122"/>
                <a:cs typeface="Geist" pitchFamily="34" charset="-120"/>
              </a:rPr>
              <a:t>Important distinction:</a:t>
            </a:r>
            <a:r>
              <a:rPr lang="en-US" sz="1300" dirty="0">
                <a:solidFill>
                  <a:srgbClr val="00000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</a:t>
            </a:r>
            <a:r>
              <a:rPr lang="en-US" sz="1300" b="1" dirty="0">
                <a:solidFill>
                  <a:srgbClr val="00000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Mustn't</a:t>
            </a:r>
            <a:r>
              <a:rPr lang="en-US" sz="1300" dirty="0">
                <a:solidFill>
                  <a:srgbClr val="00000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is </a:t>
            </a:r>
            <a:r>
              <a:rPr lang="en-US" sz="1300" u="sng" dirty="0">
                <a:solidFill>
                  <a:srgbClr val="00000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never</a:t>
            </a:r>
            <a:r>
              <a:rPr lang="en-US" sz="1300" dirty="0">
                <a:solidFill>
                  <a:srgbClr val="00000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used for speculation—only for prohibitions. The opposite of </a:t>
            </a:r>
            <a:r>
              <a:rPr lang="en-US" sz="1300" b="1" dirty="0">
                <a:solidFill>
                  <a:srgbClr val="00000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must</a:t>
            </a:r>
            <a:r>
              <a:rPr lang="en-US" sz="1300" dirty="0">
                <a:solidFill>
                  <a:srgbClr val="00000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(when making deductions) is </a:t>
            </a:r>
            <a:r>
              <a:rPr lang="en-US" sz="1300" b="1" dirty="0">
                <a:solidFill>
                  <a:srgbClr val="00000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can't</a:t>
            </a:r>
            <a:r>
              <a:rPr lang="en-US" sz="1300" dirty="0">
                <a:solidFill>
                  <a:srgbClr val="00000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, not </a:t>
            </a:r>
            <a:r>
              <a:rPr lang="en-US" sz="1300" b="1" dirty="0">
                <a:solidFill>
                  <a:srgbClr val="00000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mustn't</a:t>
            </a:r>
            <a:r>
              <a:rPr lang="en-US" sz="1300" dirty="0">
                <a:solidFill>
                  <a:srgbClr val="00000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.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793790" y="4924688"/>
            <a:ext cx="13042821" cy="28813"/>
          </a:xfrm>
          <a:prstGeom prst="rect">
            <a:avLst/>
          </a:prstGeom>
          <a:solidFill>
            <a:srgbClr val="4B4A4A">
              <a:alpha val="50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793790" y="5208627"/>
            <a:ext cx="2551748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MAY NOT vs. CAN'T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793790" y="5952649"/>
            <a:ext cx="2126456" cy="265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MAY NOT</a:t>
            </a:r>
            <a:endParaRPr lang="en-US" sz="1650" dirty="0"/>
          </a:p>
        </p:txBody>
      </p:sp>
      <p:sp>
        <p:nvSpPr>
          <p:cNvPr id="17" name="Text 14"/>
          <p:cNvSpPr/>
          <p:nvPr/>
        </p:nvSpPr>
        <p:spPr>
          <a:xfrm>
            <a:off x="793790" y="6388417"/>
            <a:ext cx="6313884" cy="272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Suggests possibility—something might not be true, but it's uncertain.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1048941" y="6851928"/>
            <a:ext cx="6058733" cy="272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He </a:t>
            </a:r>
            <a:r>
              <a:rPr lang="en-US" sz="130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may not have done</a:t>
            </a:r>
            <a:r>
              <a:rPr lang="en-US" sz="13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the homework. He was busy.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793790" y="6851928"/>
            <a:ext cx="22860" cy="272177"/>
          </a:xfrm>
          <a:prstGeom prst="rect">
            <a:avLst/>
          </a:prstGeom>
          <a:solidFill>
            <a:srgbClr val="006747"/>
          </a:solidFill>
          <a:ln/>
        </p:spPr>
      </p:sp>
      <p:sp>
        <p:nvSpPr>
          <p:cNvPr id="20" name="Text 17"/>
          <p:cNvSpPr/>
          <p:nvPr/>
        </p:nvSpPr>
        <p:spPr>
          <a:xfrm>
            <a:off x="7530346" y="5952649"/>
            <a:ext cx="2126456" cy="265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335E23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CAN'T</a:t>
            </a:r>
            <a:endParaRPr lang="en-US" sz="1650" dirty="0"/>
          </a:p>
        </p:txBody>
      </p:sp>
      <p:sp>
        <p:nvSpPr>
          <p:cNvPr id="21" name="Text 18"/>
          <p:cNvSpPr/>
          <p:nvPr/>
        </p:nvSpPr>
        <p:spPr>
          <a:xfrm>
            <a:off x="7530346" y="6388417"/>
            <a:ext cx="6313884" cy="272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Indicates impossibility—you're certain something isn't true.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7785497" y="6851928"/>
            <a:ext cx="6058733" cy="272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He </a:t>
            </a:r>
            <a:r>
              <a:rPr lang="en-US" sz="130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can't have done</a:t>
            </a:r>
            <a:r>
              <a:rPr lang="en-US" sz="13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the homework. He was partying all weekend.</a:t>
            </a:r>
            <a:endParaRPr lang="en-US" sz="1300" dirty="0"/>
          </a:p>
        </p:txBody>
      </p:sp>
      <p:sp>
        <p:nvSpPr>
          <p:cNvPr id="23" name="Shape 20"/>
          <p:cNvSpPr/>
          <p:nvPr/>
        </p:nvSpPr>
        <p:spPr>
          <a:xfrm>
            <a:off x="7530346" y="6851928"/>
            <a:ext cx="22860" cy="272177"/>
          </a:xfrm>
          <a:prstGeom prst="rect">
            <a:avLst/>
          </a:prstGeom>
          <a:solidFill>
            <a:srgbClr val="006747"/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663893"/>
            <a:ext cx="46860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Expectations and Certainty</a:t>
            </a:r>
            <a:endParaRPr lang="en-US" sz="2650" dirty="0"/>
          </a:p>
        </p:txBody>
      </p:sp>
      <p:sp>
        <p:nvSpPr>
          <p:cNvPr id="4" name="Shape 1"/>
          <p:cNvSpPr/>
          <p:nvPr/>
        </p:nvSpPr>
        <p:spPr>
          <a:xfrm>
            <a:off x="793790" y="1344335"/>
            <a:ext cx="7556421" cy="2540913"/>
          </a:xfrm>
          <a:prstGeom prst="roundRect">
            <a:avLst>
              <a:gd name="adj" fmla="val 6026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  <p:txBody>
          <a:bodyPr/>
          <a:lstStyle/>
          <a:p>
            <a:endParaRPr lang="es-ES" dirty="0"/>
          </a:p>
        </p:txBody>
      </p:sp>
      <p:sp>
        <p:nvSpPr>
          <p:cNvPr id="5" name="Text 2"/>
          <p:cNvSpPr/>
          <p:nvPr/>
        </p:nvSpPr>
        <p:spPr>
          <a:xfrm>
            <a:off x="971431" y="1521976"/>
            <a:ext cx="3840599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SHOULD: Expected Outcomes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971431" y="1942862"/>
            <a:ext cx="7201138" cy="272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Use </a:t>
            </a:r>
            <a:r>
              <a:rPr lang="en-US" sz="13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should</a:t>
            </a:r>
            <a:r>
              <a:rPr lang="en-US" sz="13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when you expect something to happen based on logical reasoning.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1226582" y="2406372"/>
            <a:ext cx="6945987" cy="272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The classes aren't complicated this year. The exam </a:t>
            </a:r>
            <a:r>
              <a:rPr lang="en-US" sz="130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should be</a:t>
            </a:r>
            <a:r>
              <a:rPr lang="en-US" sz="13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quite easy.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971431" y="2406372"/>
            <a:ext cx="22860" cy="272177"/>
          </a:xfrm>
          <a:prstGeom prst="rect">
            <a:avLst/>
          </a:prstGeom>
          <a:solidFill>
            <a:srgbClr val="006747"/>
          </a:solidFill>
          <a:ln/>
        </p:spPr>
      </p:sp>
      <p:sp>
        <p:nvSpPr>
          <p:cNvPr id="9" name="Text 6"/>
          <p:cNvSpPr/>
          <p:nvPr/>
        </p:nvSpPr>
        <p:spPr>
          <a:xfrm>
            <a:off x="971431" y="2869882"/>
            <a:ext cx="7201138" cy="272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For unmet expectations in the past: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1226582" y="3333393"/>
            <a:ext cx="6945987" cy="272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The classes weren't complicated. The exam </a:t>
            </a:r>
            <a:r>
              <a:rPr lang="en-US" sz="130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should have been</a:t>
            </a:r>
            <a:r>
              <a:rPr lang="en-US" sz="13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easy.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971431" y="3333393"/>
            <a:ext cx="22860" cy="272177"/>
          </a:xfrm>
          <a:prstGeom prst="rect">
            <a:avLst/>
          </a:prstGeom>
          <a:solidFill>
            <a:srgbClr val="006747"/>
          </a:solidFill>
          <a:ln/>
        </p:spPr>
      </p:sp>
      <p:sp>
        <p:nvSpPr>
          <p:cNvPr id="12" name="Shape 9"/>
          <p:cNvSpPr/>
          <p:nvPr/>
        </p:nvSpPr>
        <p:spPr>
          <a:xfrm>
            <a:off x="793790" y="4055269"/>
            <a:ext cx="7556421" cy="2077403"/>
          </a:xfrm>
          <a:prstGeom prst="roundRect">
            <a:avLst>
              <a:gd name="adj" fmla="val 7370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971431" y="4232910"/>
            <a:ext cx="3385661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WILL: Complete Certainty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971431" y="4653796"/>
            <a:ext cx="7201138" cy="272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Expresses absolute certainty about present or future actions.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1226582" y="5117306"/>
            <a:ext cx="6945987" cy="272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 know </a:t>
            </a:r>
            <a:r>
              <a:rPr lang="en-US" sz="130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he'll have been studying</a:t>
            </a:r>
            <a:r>
              <a:rPr lang="en-US" sz="13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English all night.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971431" y="5117306"/>
            <a:ext cx="22860" cy="272177"/>
          </a:xfrm>
          <a:prstGeom prst="rect">
            <a:avLst/>
          </a:prstGeom>
          <a:solidFill>
            <a:srgbClr val="006747"/>
          </a:solidFill>
          <a:ln/>
        </p:spPr>
      </p:sp>
      <p:sp>
        <p:nvSpPr>
          <p:cNvPr id="17" name="Text 14"/>
          <p:cNvSpPr/>
          <p:nvPr/>
        </p:nvSpPr>
        <p:spPr>
          <a:xfrm>
            <a:off x="1226582" y="5580817"/>
            <a:ext cx="6945987" cy="272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Don't call him. </a:t>
            </a:r>
            <a:r>
              <a:rPr lang="en-US" sz="130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He'll be studying</a:t>
            </a:r>
            <a:r>
              <a:rPr lang="en-US" sz="13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English.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971431" y="5580817"/>
            <a:ext cx="22860" cy="272177"/>
          </a:xfrm>
          <a:prstGeom prst="rect">
            <a:avLst/>
          </a:prstGeom>
          <a:solidFill>
            <a:srgbClr val="006747"/>
          </a:solidFill>
          <a:ln/>
        </p:spPr>
      </p:sp>
      <p:sp>
        <p:nvSpPr>
          <p:cNvPr id="19" name="Text 16"/>
          <p:cNvSpPr/>
          <p:nvPr/>
        </p:nvSpPr>
        <p:spPr>
          <a:xfrm>
            <a:off x="793790" y="6387822"/>
            <a:ext cx="3134439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Additional Uses of WILL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793790" y="6961823"/>
            <a:ext cx="7556421" cy="272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Promises, threats, refusals:</a:t>
            </a:r>
            <a:r>
              <a:rPr lang="en-US" sz="13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</a:t>
            </a:r>
            <a:r>
              <a:rPr lang="en-US" sz="13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 </a:t>
            </a:r>
            <a:r>
              <a:rPr lang="en-US" sz="130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will learn</a:t>
            </a:r>
            <a:r>
              <a:rPr lang="en-US" sz="13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English / I </a:t>
            </a:r>
            <a:r>
              <a:rPr lang="en-US" sz="130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won't lend</a:t>
            </a:r>
            <a:r>
              <a:rPr lang="en-US" sz="13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you a euro.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793790" y="7293531"/>
            <a:ext cx="7556421" cy="272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Habits:</a:t>
            </a:r>
            <a:r>
              <a:rPr lang="en-US" sz="13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</a:t>
            </a:r>
            <a:r>
              <a:rPr lang="en-US" sz="130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He'll sit and study</a:t>
            </a:r>
            <a:r>
              <a:rPr lang="en-US" sz="13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English for two hours after work.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02" y="487680"/>
            <a:ext cx="13898532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5000"/>
              </a:lnSpc>
            </a:pPr>
            <a:r>
              <a:rPr lang="en-US" sz="1440" kern="100" spc="86" dirty="0">
                <a:solidFill>
                  <a:srgbClr val="2B0AFF"/>
                </a:solidFill>
                <a:latin typeface="Carlito" pitchFamily="34" charset="0"/>
                <a:ea typeface="Carlito" pitchFamily="34" charset="-122"/>
                <a:cs typeface="Carlito" pitchFamily="34" charset="0"/>
              </a:rPr>
              <a:t>GRAMMAR · MODAL VERBS</a:t>
            </a:r>
            <a:endParaRPr lang="en-US" sz="1440" dirty="0"/>
          </a:p>
        </p:txBody>
      </p:sp>
      <p:sp>
        <p:nvSpPr>
          <p:cNvPr id="3" name="Text 1"/>
          <p:cNvSpPr/>
          <p:nvPr/>
        </p:nvSpPr>
        <p:spPr>
          <a:xfrm>
            <a:off x="731502" y="898565"/>
            <a:ext cx="13167031" cy="731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en-US" sz="4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0"/>
              </a:rPr>
              <a:t>Need and dare</a:t>
            </a:r>
            <a:endParaRPr lang="en-US" sz="4800" dirty="0"/>
          </a:p>
        </p:txBody>
      </p:sp>
      <p:sp>
        <p:nvSpPr>
          <p:cNvPr id="4" name="Shape 2"/>
          <p:cNvSpPr/>
          <p:nvPr/>
        </p:nvSpPr>
        <p:spPr>
          <a:xfrm>
            <a:off x="731503" y="1894879"/>
            <a:ext cx="3291757" cy="45720"/>
          </a:xfrm>
          <a:prstGeom prst="roundRect">
            <a:avLst>
              <a:gd name="adj" fmla="val 49999"/>
            </a:avLst>
          </a:prstGeom>
          <a:solidFill>
            <a:srgbClr val="2B0AFF"/>
          </a:solidFill>
          <a:ln/>
        </p:spPr>
      </p:sp>
      <p:sp>
        <p:nvSpPr>
          <p:cNvPr id="5" name="Shape 3"/>
          <p:cNvSpPr/>
          <p:nvPr/>
        </p:nvSpPr>
        <p:spPr>
          <a:xfrm>
            <a:off x="0" y="2788920"/>
            <a:ext cx="5852014" cy="5440680"/>
          </a:xfrm>
          <a:prstGeom prst="rect">
            <a:avLst/>
          </a:prstGeom>
          <a:solidFill>
            <a:srgbClr val="2B0AFF"/>
          </a:solidFill>
          <a:ln/>
        </p:spPr>
      </p:sp>
      <p:sp>
        <p:nvSpPr>
          <p:cNvPr id="6" name="Text 4"/>
          <p:cNvSpPr/>
          <p:nvPr/>
        </p:nvSpPr>
        <p:spPr>
          <a:xfrm>
            <a:off x="182875" y="2973647"/>
            <a:ext cx="5486263" cy="4388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en-US" sz="2880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0"/>
              </a:rPr>
              <a:t>Need / Dare</a:t>
            </a:r>
            <a:endParaRPr lang="en-US" sz="2880" dirty="0"/>
          </a:p>
        </p:txBody>
      </p:sp>
      <p:sp>
        <p:nvSpPr>
          <p:cNvPr id="7" name="Text 5"/>
          <p:cNvSpPr/>
          <p:nvPr/>
        </p:nvSpPr>
        <p:spPr>
          <a:xfrm>
            <a:off x="182875" y="3650695"/>
            <a:ext cx="5486263" cy="1200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5000"/>
              </a:lnSpc>
              <a:spcAft>
                <a:spcPts val="1860"/>
              </a:spcAft>
            </a:pPr>
            <a:r>
              <a:rPr lang="en-US" sz="1680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0"/>
              </a:rPr>
              <a:t>Can be used as a modal in negative and question forms.</a:t>
            </a:r>
            <a:endParaRPr lang="en-US" sz="1680" dirty="0"/>
          </a:p>
          <a:p>
            <a:pPr>
              <a:lnSpc>
                <a:spcPct val="125000"/>
              </a:lnSpc>
            </a:pPr>
            <a:r>
              <a:rPr lang="en-US" sz="1680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0"/>
              </a:rPr>
              <a:t>Not so common now; used more in British English. Nowadays it’s often used as a regular verb.</a:t>
            </a:r>
            <a:endParaRPr lang="en-US" sz="1680" dirty="0"/>
          </a:p>
        </p:txBody>
      </p:sp>
      <p:sp>
        <p:nvSpPr>
          <p:cNvPr id="8" name="Shape 6"/>
          <p:cNvSpPr/>
          <p:nvPr/>
        </p:nvSpPr>
        <p:spPr>
          <a:xfrm>
            <a:off x="6217764" y="3154680"/>
            <a:ext cx="3565951" cy="2080260"/>
          </a:xfrm>
          <a:prstGeom prst="rect">
            <a:avLst/>
          </a:prstGeom>
          <a:solidFill>
            <a:srgbClr val="F2F2F2"/>
          </a:solidFill>
          <a:ln/>
        </p:spPr>
      </p:sp>
      <p:sp>
        <p:nvSpPr>
          <p:cNvPr id="9" name="Text 7"/>
          <p:cNvSpPr/>
          <p:nvPr/>
        </p:nvSpPr>
        <p:spPr>
          <a:xfrm>
            <a:off x="6400640" y="3337560"/>
            <a:ext cx="3383076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5000"/>
              </a:lnSpc>
            </a:pPr>
            <a:r>
              <a:rPr lang="en-US" sz="1440" kern="100" spc="86" dirty="0">
                <a:solidFill>
                  <a:srgbClr val="272525"/>
                </a:solidFill>
                <a:latin typeface="Carlito" pitchFamily="34" charset="0"/>
                <a:ea typeface="Carlito" pitchFamily="34" charset="-122"/>
                <a:cs typeface="Carlito" pitchFamily="34" charset="0"/>
              </a:rPr>
              <a:t>NEGATIVE</a:t>
            </a:r>
            <a:endParaRPr lang="en-US" sz="1440" dirty="0"/>
          </a:p>
        </p:txBody>
      </p:sp>
      <p:sp>
        <p:nvSpPr>
          <p:cNvPr id="10" name="Text 8"/>
          <p:cNvSpPr/>
          <p:nvPr/>
        </p:nvSpPr>
        <p:spPr>
          <a:xfrm>
            <a:off x="6400640" y="3851911"/>
            <a:ext cx="3200201" cy="880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5000"/>
              </a:lnSpc>
              <a:spcAft>
                <a:spcPts val="1860"/>
              </a:spcAft>
            </a:pPr>
            <a:r>
              <a:rPr lang="en-US" sz="1680" i="1" dirty="0">
                <a:solidFill>
                  <a:srgbClr val="272525"/>
                </a:solidFill>
                <a:latin typeface="Carlito" pitchFamily="34" charset="0"/>
                <a:ea typeface="Carlito" pitchFamily="34" charset="-122"/>
                <a:cs typeface="Carlito" pitchFamily="34" charset="0"/>
              </a:rPr>
              <a:t>You needn’t be so rude to me.</a:t>
            </a:r>
            <a:endParaRPr lang="en-US" sz="1680" i="1" dirty="0"/>
          </a:p>
          <a:p>
            <a:pPr>
              <a:lnSpc>
                <a:spcPct val="125000"/>
              </a:lnSpc>
            </a:pPr>
            <a:r>
              <a:rPr lang="en-US" sz="1680" i="1" dirty="0">
                <a:solidFill>
                  <a:srgbClr val="272525"/>
                </a:solidFill>
                <a:latin typeface="Carlito" pitchFamily="34" charset="0"/>
                <a:ea typeface="Carlito" pitchFamily="34" charset="-122"/>
                <a:cs typeface="Carlito" pitchFamily="34" charset="0"/>
              </a:rPr>
              <a:t>You don’t need to be so rude to me.</a:t>
            </a:r>
            <a:endParaRPr lang="en-US" sz="1680" i="1" dirty="0"/>
          </a:p>
        </p:txBody>
      </p:sp>
      <p:sp>
        <p:nvSpPr>
          <p:cNvPr id="11" name="Shape 9"/>
          <p:cNvSpPr/>
          <p:nvPr/>
        </p:nvSpPr>
        <p:spPr>
          <a:xfrm>
            <a:off x="10332342" y="3154680"/>
            <a:ext cx="3566071" cy="2080260"/>
          </a:xfrm>
          <a:prstGeom prst="rect">
            <a:avLst/>
          </a:prstGeom>
          <a:solidFill>
            <a:srgbClr val="F2F2F2"/>
          </a:solidFill>
          <a:ln/>
        </p:spPr>
        <p:txBody>
          <a:bodyPr/>
          <a:lstStyle/>
          <a:p>
            <a:endParaRPr lang="es-ES" dirty="0"/>
          </a:p>
        </p:txBody>
      </p:sp>
      <p:sp>
        <p:nvSpPr>
          <p:cNvPr id="12" name="Text 10"/>
          <p:cNvSpPr/>
          <p:nvPr/>
        </p:nvSpPr>
        <p:spPr>
          <a:xfrm>
            <a:off x="10515219" y="3337560"/>
            <a:ext cx="3383195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5000"/>
              </a:lnSpc>
            </a:pPr>
            <a:r>
              <a:rPr lang="en-US" sz="1440" kern="100" spc="86" dirty="0">
                <a:solidFill>
                  <a:srgbClr val="272525"/>
                </a:solidFill>
                <a:latin typeface="Carlito" pitchFamily="34" charset="0"/>
                <a:cs typeface="Carlito" pitchFamily="34" charset="0"/>
              </a:rPr>
              <a:t>QUESTIONS</a:t>
            </a:r>
            <a:endParaRPr lang="en-US" sz="1440" dirty="0"/>
          </a:p>
        </p:txBody>
      </p:sp>
      <p:sp>
        <p:nvSpPr>
          <p:cNvPr id="13" name="Text 11"/>
          <p:cNvSpPr/>
          <p:nvPr/>
        </p:nvSpPr>
        <p:spPr>
          <a:xfrm>
            <a:off x="10515219" y="3851911"/>
            <a:ext cx="3200320" cy="1200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5000"/>
              </a:lnSpc>
              <a:spcAft>
                <a:spcPts val="1860"/>
              </a:spcAft>
            </a:pPr>
            <a:r>
              <a:rPr lang="en-US" sz="1680" i="1" dirty="0">
                <a:solidFill>
                  <a:srgbClr val="272525"/>
                </a:solidFill>
                <a:latin typeface="Carlito" pitchFamily="34" charset="0"/>
                <a:ea typeface="Carlito" pitchFamily="34" charset="-122"/>
                <a:cs typeface="Carlito" pitchFamily="34" charset="0"/>
              </a:rPr>
              <a:t>How dare you speak to me like that?</a:t>
            </a:r>
            <a:endParaRPr lang="en-US" sz="1680" i="1" dirty="0"/>
          </a:p>
          <a:p>
            <a:pPr>
              <a:lnSpc>
                <a:spcPct val="125000"/>
              </a:lnSpc>
            </a:pPr>
            <a:r>
              <a:rPr lang="en-US" sz="1680" i="1" dirty="0">
                <a:solidFill>
                  <a:srgbClr val="272525"/>
                </a:solidFill>
                <a:latin typeface="Carlito" pitchFamily="34" charset="0"/>
                <a:ea typeface="Carlito" pitchFamily="34" charset="-122"/>
                <a:cs typeface="Carlito" pitchFamily="34" charset="0"/>
              </a:rPr>
              <a:t>How do you dare to speak to me like that?</a:t>
            </a:r>
            <a:endParaRPr lang="en-US" sz="1680" i="1" dirty="0"/>
          </a:p>
        </p:txBody>
      </p:sp>
      <p:sp>
        <p:nvSpPr>
          <p:cNvPr id="14" name="Shape 12"/>
          <p:cNvSpPr/>
          <p:nvPr/>
        </p:nvSpPr>
        <p:spPr>
          <a:xfrm>
            <a:off x="6217765" y="5783580"/>
            <a:ext cx="7680649" cy="2080260"/>
          </a:xfrm>
          <a:prstGeom prst="rect">
            <a:avLst/>
          </a:prstGeom>
          <a:solidFill>
            <a:srgbClr val="F2F2F2"/>
          </a:solidFill>
          <a:ln/>
        </p:spPr>
      </p:sp>
      <p:sp>
        <p:nvSpPr>
          <p:cNvPr id="15" name="Text 13"/>
          <p:cNvSpPr/>
          <p:nvPr/>
        </p:nvSpPr>
        <p:spPr>
          <a:xfrm>
            <a:off x="6400640" y="5966460"/>
            <a:ext cx="7497773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5000"/>
              </a:lnSpc>
            </a:pPr>
            <a:r>
              <a:rPr lang="en-US" sz="1440" kern="100" spc="86" dirty="0">
                <a:solidFill>
                  <a:srgbClr val="272525"/>
                </a:solidFill>
                <a:latin typeface="Carlito" pitchFamily="34" charset="0"/>
                <a:ea typeface="Carlito" pitchFamily="34" charset="-122"/>
                <a:cs typeface="Carlito" pitchFamily="34" charset="0"/>
              </a:rPr>
              <a:t>EXPRESSION</a:t>
            </a:r>
            <a:endParaRPr lang="en-US" sz="1440" dirty="0"/>
          </a:p>
        </p:txBody>
      </p:sp>
      <p:sp>
        <p:nvSpPr>
          <p:cNvPr id="16" name="Text 14"/>
          <p:cNvSpPr/>
          <p:nvPr/>
        </p:nvSpPr>
        <p:spPr>
          <a:xfrm>
            <a:off x="6400640" y="6350616"/>
            <a:ext cx="7314898" cy="4388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en-US" sz="2880" dirty="0">
                <a:solidFill>
                  <a:srgbClr val="272525"/>
                </a:solidFill>
                <a:latin typeface="Carlito" pitchFamily="34" charset="0"/>
                <a:ea typeface="Carlito" pitchFamily="34" charset="-122"/>
                <a:cs typeface="Carlito" pitchFamily="34" charset="0"/>
              </a:rPr>
              <a:t>Daresay / dare say</a:t>
            </a:r>
            <a:endParaRPr lang="en-US" sz="2880" dirty="0"/>
          </a:p>
        </p:txBody>
      </p:sp>
      <p:sp>
        <p:nvSpPr>
          <p:cNvPr id="17" name="Text 15"/>
          <p:cNvSpPr/>
          <p:nvPr/>
        </p:nvSpPr>
        <p:spPr>
          <a:xfrm>
            <a:off x="6400640" y="7027664"/>
            <a:ext cx="7497773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5000"/>
              </a:lnSpc>
            </a:pPr>
            <a:r>
              <a:rPr lang="en-US" sz="1680" dirty="0">
                <a:solidFill>
                  <a:srgbClr val="272525"/>
                </a:solidFill>
                <a:latin typeface="Carlito" pitchFamily="34" charset="0"/>
                <a:ea typeface="Carlito" pitchFamily="34" charset="-122"/>
                <a:cs typeface="Carlito" pitchFamily="34" charset="0"/>
              </a:rPr>
              <a:t>Expresses that you think something is true: </a:t>
            </a:r>
            <a:r>
              <a:rPr lang="en-US" sz="1680" i="1" dirty="0">
                <a:solidFill>
                  <a:srgbClr val="272525"/>
                </a:solidFill>
                <a:latin typeface="Carlito" pitchFamily="34" charset="0"/>
                <a:ea typeface="Carlito" pitchFamily="34" charset="-122"/>
                <a:cs typeface="Carlito" pitchFamily="34" charset="0"/>
              </a:rPr>
              <a:t>I dare say we’ll pass C2 this year.</a:t>
            </a:r>
            <a:endParaRPr lang="en-US" sz="168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02" y="487680"/>
            <a:ext cx="13898532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5000"/>
              </a:lnSpc>
            </a:pPr>
            <a:r>
              <a:rPr lang="en-US" sz="1440" kern="100" spc="86" dirty="0">
                <a:solidFill>
                  <a:srgbClr val="2B0AFF"/>
                </a:solidFill>
                <a:latin typeface="Carlito" pitchFamily="34" charset="0"/>
                <a:ea typeface="Carlito" pitchFamily="34" charset="-122"/>
                <a:cs typeface="Carlito" pitchFamily="34" charset="0"/>
              </a:rPr>
              <a:t>GRAMMAR · MODAL VERBS</a:t>
            </a:r>
            <a:endParaRPr lang="en-US" sz="1440" dirty="0"/>
          </a:p>
        </p:txBody>
      </p:sp>
      <p:sp>
        <p:nvSpPr>
          <p:cNvPr id="3" name="Text 1"/>
          <p:cNvSpPr/>
          <p:nvPr/>
        </p:nvSpPr>
        <p:spPr>
          <a:xfrm>
            <a:off x="731502" y="898565"/>
            <a:ext cx="13167031" cy="731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en-US" sz="4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0"/>
              </a:rPr>
              <a:t>Modal expressing concession</a:t>
            </a:r>
            <a:endParaRPr lang="en-US" sz="4800" dirty="0"/>
          </a:p>
        </p:txBody>
      </p:sp>
      <p:sp>
        <p:nvSpPr>
          <p:cNvPr id="4" name="Shape 2"/>
          <p:cNvSpPr/>
          <p:nvPr/>
        </p:nvSpPr>
        <p:spPr>
          <a:xfrm>
            <a:off x="731503" y="1894879"/>
            <a:ext cx="3291757" cy="45720"/>
          </a:xfrm>
          <a:prstGeom prst="roundRect">
            <a:avLst>
              <a:gd name="adj" fmla="val 49999"/>
            </a:avLst>
          </a:prstGeom>
          <a:solidFill>
            <a:srgbClr val="2B0AFF"/>
          </a:solidFill>
          <a:ln/>
        </p:spPr>
      </p:sp>
      <p:sp>
        <p:nvSpPr>
          <p:cNvPr id="5" name="Text 3"/>
          <p:cNvSpPr/>
          <p:nvPr/>
        </p:nvSpPr>
        <p:spPr>
          <a:xfrm>
            <a:off x="731502" y="2233969"/>
            <a:ext cx="13898532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5000"/>
              </a:lnSpc>
            </a:pPr>
            <a:r>
              <a:rPr lang="en-US" sz="1680" dirty="0">
                <a:solidFill>
                  <a:srgbClr val="272525"/>
                </a:solidFill>
                <a:latin typeface="Carlito" pitchFamily="34" charset="0"/>
                <a:ea typeface="Carlito" pitchFamily="34" charset="-122"/>
                <a:cs typeface="Carlito" pitchFamily="34" charset="0"/>
              </a:rPr>
              <a:t>In concession clauses, we can use set expressions with modal verbs:</a:t>
            </a:r>
            <a:endParaRPr lang="en-US" sz="1680" dirty="0"/>
          </a:p>
        </p:txBody>
      </p:sp>
      <p:sp>
        <p:nvSpPr>
          <p:cNvPr id="6" name="Shape 4"/>
          <p:cNvSpPr/>
          <p:nvPr/>
        </p:nvSpPr>
        <p:spPr>
          <a:xfrm>
            <a:off x="0" y="2736890"/>
            <a:ext cx="3657509" cy="1830824"/>
          </a:xfrm>
          <a:prstGeom prst="rect">
            <a:avLst/>
          </a:prstGeom>
          <a:solidFill>
            <a:srgbClr val="2B0AFF"/>
          </a:solidFill>
          <a:ln/>
        </p:spPr>
      </p:sp>
      <p:sp>
        <p:nvSpPr>
          <p:cNvPr id="7" name="Text 5"/>
          <p:cNvSpPr/>
          <p:nvPr/>
        </p:nvSpPr>
        <p:spPr>
          <a:xfrm>
            <a:off x="182875" y="2919769"/>
            <a:ext cx="3474634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5000"/>
              </a:lnSpc>
            </a:pPr>
            <a:r>
              <a:rPr lang="en-US" sz="1440" kern="100" spc="86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0"/>
              </a:rPr>
              <a:t>PATTERN</a:t>
            </a:r>
            <a:endParaRPr lang="en-US" sz="1440" dirty="0"/>
          </a:p>
        </p:txBody>
      </p:sp>
      <p:sp>
        <p:nvSpPr>
          <p:cNvPr id="8" name="Text 6"/>
          <p:cNvSpPr/>
          <p:nvPr/>
        </p:nvSpPr>
        <p:spPr>
          <a:xfrm>
            <a:off x="182876" y="3303926"/>
            <a:ext cx="3291757" cy="8777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r>
              <a:rPr lang="en-US" sz="2880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0"/>
              </a:rPr>
              <a:t>Adjective + though it may be</a:t>
            </a:r>
            <a:endParaRPr lang="en-US" sz="2880" dirty="0"/>
          </a:p>
        </p:txBody>
      </p:sp>
      <p:sp>
        <p:nvSpPr>
          <p:cNvPr id="9" name="Shape 7"/>
          <p:cNvSpPr/>
          <p:nvPr/>
        </p:nvSpPr>
        <p:spPr>
          <a:xfrm>
            <a:off x="3657509" y="2736890"/>
            <a:ext cx="3657509" cy="1830824"/>
          </a:xfrm>
          <a:prstGeom prst="rect">
            <a:avLst/>
          </a:prstGeom>
          <a:solidFill>
            <a:srgbClr val="2B0AFF"/>
          </a:solidFill>
          <a:ln/>
        </p:spPr>
      </p:sp>
      <p:sp>
        <p:nvSpPr>
          <p:cNvPr id="10" name="Text 8"/>
          <p:cNvSpPr/>
          <p:nvPr/>
        </p:nvSpPr>
        <p:spPr>
          <a:xfrm>
            <a:off x="3840384" y="2919769"/>
            <a:ext cx="3474634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5000"/>
              </a:lnSpc>
            </a:pPr>
            <a:r>
              <a:rPr lang="en-US" sz="1440" kern="100" spc="86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0"/>
              </a:rPr>
              <a:t>PATTERN</a:t>
            </a:r>
            <a:endParaRPr lang="en-US" sz="1440" dirty="0"/>
          </a:p>
        </p:txBody>
      </p:sp>
      <p:sp>
        <p:nvSpPr>
          <p:cNvPr id="11" name="Text 9"/>
          <p:cNvSpPr/>
          <p:nvPr/>
        </p:nvSpPr>
        <p:spPr>
          <a:xfrm>
            <a:off x="3840385" y="3303926"/>
            <a:ext cx="3291757" cy="8777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r>
              <a:rPr lang="en-US" sz="2880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0"/>
              </a:rPr>
              <a:t>Adjective + as it may seem</a:t>
            </a:r>
            <a:endParaRPr lang="en-US" sz="2880" dirty="0"/>
          </a:p>
        </p:txBody>
      </p:sp>
      <p:sp>
        <p:nvSpPr>
          <p:cNvPr id="12" name="Shape 10"/>
          <p:cNvSpPr/>
          <p:nvPr/>
        </p:nvSpPr>
        <p:spPr>
          <a:xfrm>
            <a:off x="7315018" y="2736890"/>
            <a:ext cx="3657509" cy="1830824"/>
          </a:xfrm>
          <a:prstGeom prst="rect">
            <a:avLst/>
          </a:prstGeom>
          <a:solidFill>
            <a:srgbClr val="2B0AFF"/>
          </a:solidFill>
          <a:ln/>
        </p:spPr>
      </p:sp>
      <p:sp>
        <p:nvSpPr>
          <p:cNvPr id="13" name="Text 11"/>
          <p:cNvSpPr/>
          <p:nvPr/>
        </p:nvSpPr>
        <p:spPr>
          <a:xfrm>
            <a:off x="7497893" y="2919769"/>
            <a:ext cx="3474634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5000"/>
              </a:lnSpc>
            </a:pPr>
            <a:r>
              <a:rPr lang="en-US" sz="1440" kern="100" spc="86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0"/>
              </a:rPr>
              <a:t>PATTERN</a:t>
            </a:r>
            <a:endParaRPr lang="en-US" sz="1440" dirty="0"/>
          </a:p>
        </p:txBody>
      </p:sp>
      <p:sp>
        <p:nvSpPr>
          <p:cNvPr id="14" name="Text 12"/>
          <p:cNvSpPr/>
          <p:nvPr/>
        </p:nvSpPr>
        <p:spPr>
          <a:xfrm>
            <a:off x="7497894" y="3303925"/>
            <a:ext cx="3291757" cy="4388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en-US" sz="2880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0"/>
              </a:rPr>
              <a:t>Be that as it may</a:t>
            </a:r>
            <a:endParaRPr lang="en-US" sz="2880" dirty="0"/>
          </a:p>
        </p:txBody>
      </p:sp>
      <p:sp>
        <p:nvSpPr>
          <p:cNvPr id="15" name="Shape 13"/>
          <p:cNvSpPr/>
          <p:nvPr/>
        </p:nvSpPr>
        <p:spPr>
          <a:xfrm>
            <a:off x="10972525" y="2736890"/>
            <a:ext cx="3657509" cy="1830824"/>
          </a:xfrm>
          <a:prstGeom prst="rect">
            <a:avLst/>
          </a:prstGeom>
          <a:solidFill>
            <a:srgbClr val="2B0AFF"/>
          </a:solidFill>
          <a:ln/>
        </p:spPr>
      </p:sp>
      <p:sp>
        <p:nvSpPr>
          <p:cNvPr id="16" name="Text 14"/>
          <p:cNvSpPr/>
          <p:nvPr/>
        </p:nvSpPr>
        <p:spPr>
          <a:xfrm>
            <a:off x="11155400" y="2919769"/>
            <a:ext cx="3474634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5000"/>
              </a:lnSpc>
            </a:pPr>
            <a:r>
              <a:rPr lang="en-US" sz="1440" kern="100" spc="86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0"/>
              </a:rPr>
              <a:t>PATTERN</a:t>
            </a:r>
            <a:endParaRPr lang="en-US" sz="1440" dirty="0"/>
          </a:p>
        </p:txBody>
      </p:sp>
      <p:sp>
        <p:nvSpPr>
          <p:cNvPr id="17" name="Text 15"/>
          <p:cNvSpPr/>
          <p:nvPr/>
        </p:nvSpPr>
        <p:spPr>
          <a:xfrm>
            <a:off x="11155401" y="3303926"/>
            <a:ext cx="3291757" cy="8777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r>
              <a:rPr lang="en-US" sz="2880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0"/>
              </a:rPr>
              <a:t>Verb + as + person + might</a:t>
            </a:r>
            <a:endParaRPr lang="en-US" sz="2880" dirty="0"/>
          </a:p>
        </p:txBody>
      </p:sp>
      <p:sp>
        <p:nvSpPr>
          <p:cNvPr id="18" name="Text 16"/>
          <p:cNvSpPr/>
          <p:nvPr/>
        </p:nvSpPr>
        <p:spPr>
          <a:xfrm>
            <a:off x="731502" y="4933474"/>
            <a:ext cx="13898532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5000"/>
              </a:lnSpc>
            </a:pPr>
            <a:r>
              <a:rPr lang="en-US" sz="1440" kern="100" spc="86" dirty="0">
                <a:solidFill>
                  <a:srgbClr val="2B0AFF"/>
                </a:solidFill>
                <a:latin typeface="Carlito" pitchFamily="34" charset="0"/>
                <a:ea typeface="Carlito" pitchFamily="34" charset="-122"/>
                <a:cs typeface="Carlito" pitchFamily="34" charset="0"/>
              </a:rPr>
              <a:t>EXAMPLES</a:t>
            </a:r>
            <a:endParaRPr lang="en-US" sz="1440" dirty="0"/>
          </a:p>
        </p:txBody>
      </p:sp>
      <p:sp>
        <p:nvSpPr>
          <p:cNvPr id="19" name="Shape 17"/>
          <p:cNvSpPr/>
          <p:nvPr/>
        </p:nvSpPr>
        <p:spPr>
          <a:xfrm>
            <a:off x="0" y="6398657"/>
            <a:ext cx="7315018" cy="1830943"/>
          </a:xfrm>
          <a:prstGeom prst="rect">
            <a:avLst/>
          </a:prstGeom>
          <a:solidFill>
            <a:srgbClr val="F2F2F2"/>
          </a:solidFill>
          <a:ln/>
        </p:spPr>
      </p:sp>
      <p:sp>
        <p:nvSpPr>
          <p:cNvPr id="20" name="Text 18"/>
          <p:cNvSpPr/>
          <p:nvPr/>
        </p:nvSpPr>
        <p:spPr>
          <a:xfrm>
            <a:off x="182876" y="6583384"/>
            <a:ext cx="6949266" cy="4388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en-US" sz="2880" dirty="0">
                <a:solidFill>
                  <a:srgbClr val="272525"/>
                </a:solidFill>
                <a:latin typeface="Carlito" pitchFamily="34" charset="0"/>
                <a:ea typeface="Carlito" pitchFamily="34" charset="-122"/>
                <a:cs typeface="Carlito" pitchFamily="34" charset="0"/>
              </a:rPr>
              <a:t>Hard though it may be</a:t>
            </a:r>
            <a:endParaRPr lang="en-US" sz="2880" dirty="0"/>
          </a:p>
        </p:txBody>
      </p:sp>
      <p:sp>
        <p:nvSpPr>
          <p:cNvPr id="21" name="Text 19"/>
          <p:cNvSpPr/>
          <p:nvPr/>
        </p:nvSpPr>
        <p:spPr>
          <a:xfrm>
            <a:off x="182876" y="7260431"/>
            <a:ext cx="7132141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5000"/>
              </a:lnSpc>
            </a:pPr>
            <a:r>
              <a:rPr lang="en-US" sz="1680" i="1" dirty="0">
                <a:solidFill>
                  <a:srgbClr val="272525"/>
                </a:solidFill>
                <a:latin typeface="Carlito" pitchFamily="34" charset="0"/>
                <a:ea typeface="Carlito" pitchFamily="34" charset="-122"/>
                <a:cs typeface="Carlito" pitchFamily="34" charset="0"/>
              </a:rPr>
              <a:t>Hard as it may seem, she’ll pass the C2 exam.</a:t>
            </a:r>
            <a:endParaRPr lang="en-US" sz="1680" i="1" dirty="0"/>
          </a:p>
        </p:txBody>
      </p:sp>
      <p:sp>
        <p:nvSpPr>
          <p:cNvPr id="22" name="Shape 20"/>
          <p:cNvSpPr/>
          <p:nvPr/>
        </p:nvSpPr>
        <p:spPr>
          <a:xfrm>
            <a:off x="7315017" y="6398657"/>
            <a:ext cx="7315018" cy="1830943"/>
          </a:xfrm>
          <a:prstGeom prst="rect">
            <a:avLst/>
          </a:prstGeom>
          <a:solidFill>
            <a:srgbClr val="F2F2F2"/>
          </a:solidFill>
          <a:ln/>
        </p:spPr>
      </p:sp>
      <p:sp>
        <p:nvSpPr>
          <p:cNvPr id="23" name="Text 21"/>
          <p:cNvSpPr/>
          <p:nvPr/>
        </p:nvSpPr>
        <p:spPr>
          <a:xfrm>
            <a:off x="7497893" y="6583384"/>
            <a:ext cx="6949266" cy="4388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en-US" sz="2880" dirty="0">
                <a:solidFill>
                  <a:srgbClr val="272525"/>
                </a:solidFill>
                <a:latin typeface="Carlito" pitchFamily="34" charset="0"/>
                <a:ea typeface="Carlito" pitchFamily="34" charset="-122"/>
                <a:cs typeface="Carlito" pitchFamily="34" charset="0"/>
              </a:rPr>
              <a:t>Try as she might</a:t>
            </a:r>
            <a:endParaRPr lang="en-US" sz="2880" dirty="0"/>
          </a:p>
        </p:txBody>
      </p:sp>
      <p:sp>
        <p:nvSpPr>
          <p:cNvPr id="24" name="Text 22"/>
          <p:cNvSpPr/>
          <p:nvPr/>
        </p:nvSpPr>
        <p:spPr>
          <a:xfrm>
            <a:off x="7497894" y="7260431"/>
            <a:ext cx="7132141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5000"/>
              </a:lnSpc>
            </a:pPr>
            <a:r>
              <a:rPr lang="en-US" sz="1680" i="1" dirty="0">
                <a:solidFill>
                  <a:srgbClr val="272525"/>
                </a:solidFill>
                <a:latin typeface="Carlito" pitchFamily="34" charset="0"/>
                <a:ea typeface="Carlito" pitchFamily="34" charset="-122"/>
                <a:cs typeface="Carlito" pitchFamily="34" charset="0"/>
              </a:rPr>
              <a:t>She’ll never pass the C2 exam.</a:t>
            </a:r>
            <a:endParaRPr lang="en-US" sz="1680" i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02" y="487680"/>
            <a:ext cx="13898532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5000"/>
              </a:lnSpc>
            </a:pPr>
            <a:r>
              <a:rPr lang="en-US" sz="1440" kern="100" spc="86" dirty="0">
                <a:solidFill>
                  <a:srgbClr val="2B0AFF"/>
                </a:solidFill>
                <a:latin typeface="Carlito" pitchFamily="34" charset="0"/>
                <a:ea typeface="Carlito" pitchFamily="34" charset="-122"/>
                <a:cs typeface="Carlito" pitchFamily="34" charset="0"/>
              </a:rPr>
              <a:t>GRAMMAR · PROBABILITY &amp; POSSIBILITY</a:t>
            </a:r>
            <a:endParaRPr lang="en-US" sz="1440" dirty="0"/>
          </a:p>
        </p:txBody>
      </p:sp>
      <p:sp>
        <p:nvSpPr>
          <p:cNvPr id="3" name="Text 1"/>
          <p:cNvSpPr/>
          <p:nvPr/>
        </p:nvSpPr>
        <p:spPr>
          <a:xfrm>
            <a:off x="731502" y="898565"/>
            <a:ext cx="13167031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4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0"/>
              </a:rPr>
              <a:t>Adverbial phrases and expressions for probability and possibility</a:t>
            </a:r>
            <a:endParaRPr lang="en-US" sz="4800" dirty="0"/>
          </a:p>
        </p:txBody>
      </p:sp>
      <p:sp>
        <p:nvSpPr>
          <p:cNvPr id="4" name="Shape 2"/>
          <p:cNvSpPr/>
          <p:nvPr/>
        </p:nvSpPr>
        <p:spPr>
          <a:xfrm>
            <a:off x="731503" y="2626399"/>
            <a:ext cx="3291757" cy="45720"/>
          </a:xfrm>
          <a:prstGeom prst="roundRect">
            <a:avLst>
              <a:gd name="adj" fmla="val 49999"/>
            </a:avLst>
          </a:prstGeom>
          <a:solidFill>
            <a:srgbClr val="2B0AFF"/>
          </a:solidFill>
          <a:ln/>
        </p:spPr>
      </p:sp>
      <p:sp>
        <p:nvSpPr>
          <p:cNvPr id="5" name="Shape 3"/>
          <p:cNvSpPr/>
          <p:nvPr/>
        </p:nvSpPr>
        <p:spPr>
          <a:xfrm>
            <a:off x="0" y="2908339"/>
            <a:ext cx="4876678" cy="2660570"/>
          </a:xfrm>
          <a:prstGeom prst="rect">
            <a:avLst/>
          </a:prstGeom>
          <a:solidFill>
            <a:srgbClr val="2B0AFF"/>
          </a:solidFill>
          <a:ln/>
        </p:spPr>
      </p:sp>
      <p:sp>
        <p:nvSpPr>
          <p:cNvPr id="6" name="Text 4"/>
          <p:cNvSpPr/>
          <p:nvPr/>
        </p:nvSpPr>
        <p:spPr>
          <a:xfrm>
            <a:off x="182875" y="3093066"/>
            <a:ext cx="4510927" cy="4388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en-US" sz="2880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0"/>
              </a:rPr>
              <a:t>In all likelihood / probability</a:t>
            </a:r>
            <a:endParaRPr lang="en-US" sz="2880" dirty="0"/>
          </a:p>
        </p:txBody>
      </p:sp>
      <p:sp>
        <p:nvSpPr>
          <p:cNvPr id="7" name="Text 5"/>
          <p:cNvSpPr/>
          <p:nvPr/>
        </p:nvSpPr>
        <p:spPr>
          <a:xfrm>
            <a:off x="182875" y="3770114"/>
            <a:ext cx="4693802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5000"/>
              </a:lnSpc>
            </a:pPr>
            <a:r>
              <a:rPr lang="en-US" sz="1680" i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0"/>
              </a:rPr>
              <a:t>In all likelihood, it will rain before noon</a:t>
            </a:r>
            <a:r>
              <a:rPr lang="en-US" sz="1680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0"/>
              </a:rPr>
              <a:t>.</a:t>
            </a:r>
            <a:endParaRPr lang="en-US" sz="1680" dirty="0"/>
          </a:p>
        </p:txBody>
      </p:sp>
      <p:sp>
        <p:nvSpPr>
          <p:cNvPr id="8" name="Shape 6"/>
          <p:cNvSpPr/>
          <p:nvPr/>
        </p:nvSpPr>
        <p:spPr>
          <a:xfrm>
            <a:off x="4876677" y="2908339"/>
            <a:ext cx="4876678" cy="2660570"/>
          </a:xfrm>
          <a:prstGeom prst="rect">
            <a:avLst/>
          </a:prstGeom>
          <a:solidFill>
            <a:srgbClr val="2B0AFF"/>
          </a:solidFill>
          <a:ln/>
        </p:spPr>
      </p:sp>
      <p:sp>
        <p:nvSpPr>
          <p:cNvPr id="9" name="Text 7"/>
          <p:cNvSpPr/>
          <p:nvPr/>
        </p:nvSpPr>
        <p:spPr>
          <a:xfrm>
            <a:off x="5059554" y="3093067"/>
            <a:ext cx="4510927" cy="8777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r>
              <a:rPr lang="en-US" sz="2880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0"/>
              </a:rPr>
              <a:t>There’s a chance / no chance that</a:t>
            </a:r>
            <a:endParaRPr lang="en-US" sz="2880" dirty="0"/>
          </a:p>
        </p:txBody>
      </p:sp>
      <p:sp>
        <p:nvSpPr>
          <p:cNvPr id="10" name="Text 8"/>
          <p:cNvSpPr/>
          <p:nvPr/>
        </p:nvSpPr>
        <p:spPr>
          <a:xfrm>
            <a:off x="5059554" y="4208978"/>
            <a:ext cx="4693802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5000"/>
              </a:lnSpc>
            </a:pPr>
            <a:r>
              <a:rPr lang="en-US" sz="1680" i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0"/>
              </a:rPr>
              <a:t>There’s a chance that we might pass the C2 exam</a:t>
            </a:r>
            <a:endParaRPr lang="en-US" sz="1680" i="1" dirty="0"/>
          </a:p>
        </p:txBody>
      </p:sp>
      <p:sp>
        <p:nvSpPr>
          <p:cNvPr id="11" name="Shape 9"/>
          <p:cNvSpPr/>
          <p:nvPr/>
        </p:nvSpPr>
        <p:spPr>
          <a:xfrm>
            <a:off x="9753356" y="2908339"/>
            <a:ext cx="4876678" cy="2660570"/>
          </a:xfrm>
          <a:prstGeom prst="rect">
            <a:avLst/>
          </a:prstGeom>
          <a:solidFill>
            <a:srgbClr val="2B0AFF"/>
          </a:solidFill>
          <a:ln/>
        </p:spPr>
      </p:sp>
      <p:sp>
        <p:nvSpPr>
          <p:cNvPr id="12" name="Text 10"/>
          <p:cNvSpPr/>
          <p:nvPr/>
        </p:nvSpPr>
        <p:spPr>
          <a:xfrm>
            <a:off x="9936232" y="3093067"/>
            <a:ext cx="4510927" cy="13165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r>
              <a:rPr lang="en-US" sz="2880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0"/>
              </a:rPr>
              <a:t>It’s likely / unlikely / probable / possible / inconceivable that…</a:t>
            </a:r>
            <a:endParaRPr lang="en-US" sz="2880" dirty="0"/>
          </a:p>
        </p:txBody>
      </p:sp>
      <p:sp>
        <p:nvSpPr>
          <p:cNvPr id="13" name="Text 11"/>
          <p:cNvSpPr/>
          <p:nvPr/>
        </p:nvSpPr>
        <p:spPr>
          <a:xfrm>
            <a:off x="9936232" y="4647842"/>
            <a:ext cx="4693802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5000"/>
              </a:lnSpc>
            </a:pPr>
            <a:r>
              <a:rPr lang="en-US" sz="1680" i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0"/>
              </a:rPr>
              <a:t>It’s unlikely that they will pass the C2 exam.</a:t>
            </a:r>
            <a:endParaRPr lang="en-US" sz="1680" i="1" dirty="0"/>
          </a:p>
        </p:txBody>
      </p:sp>
      <p:sp>
        <p:nvSpPr>
          <p:cNvPr id="14" name="Text 12"/>
          <p:cNvSpPr/>
          <p:nvPr/>
        </p:nvSpPr>
        <p:spPr>
          <a:xfrm>
            <a:off x="731502" y="5934671"/>
            <a:ext cx="13898532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5000"/>
              </a:lnSpc>
            </a:pPr>
            <a:r>
              <a:rPr lang="en-US" sz="1440" kern="100" spc="86" dirty="0">
                <a:solidFill>
                  <a:srgbClr val="2B0AFF"/>
                </a:solidFill>
                <a:latin typeface="Carlito" pitchFamily="34" charset="0"/>
                <a:ea typeface="Carlito" pitchFamily="34" charset="-122"/>
                <a:cs typeface="Carlito" pitchFamily="34" charset="0"/>
              </a:rPr>
              <a:t>MORE EXAMPLES</a:t>
            </a:r>
            <a:endParaRPr lang="en-US" sz="1440" dirty="0"/>
          </a:p>
        </p:txBody>
      </p:sp>
      <p:sp>
        <p:nvSpPr>
          <p:cNvPr id="15" name="Text 13"/>
          <p:cNvSpPr/>
          <p:nvPr/>
        </p:nvSpPr>
        <p:spPr>
          <a:xfrm>
            <a:off x="731502" y="6449021"/>
            <a:ext cx="13167031" cy="11039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1376" indent="-341376">
              <a:lnSpc>
                <a:spcPct val="125000"/>
              </a:lnSpc>
              <a:buSzPct val="100000"/>
              <a:buChar char="•"/>
            </a:pPr>
            <a:r>
              <a:rPr lang="en-US" sz="1680" i="1" dirty="0">
                <a:solidFill>
                  <a:srgbClr val="272525"/>
                </a:solidFill>
                <a:latin typeface="Carlito" pitchFamily="34" charset="0"/>
                <a:ea typeface="Carlito" pitchFamily="34" charset="-122"/>
                <a:cs typeface="Carlito" pitchFamily="34" charset="0"/>
              </a:rPr>
              <a:t>There’s no chance that he’ll pass the exam, as he doesn’t do any work on Aula Virtual.</a:t>
            </a:r>
            <a:endParaRPr lang="en-US" sz="1680" i="1" dirty="0"/>
          </a:p>
          <a:p>
            <a:pPr marL="341376" indent="-341376">
              <a:lnSpc>
                <a:spcPct val="125000"/>
              </a:lnSpc>
              <a:buSzPct val="100000"/>
              <a:buChar char="•"/>
            </a:pPr>
            <a:r>
              <a:rPr lang="en-US" sz="1680" i="1" dirty="0">
                <a:solidFill>
                  <a:srgbClr val="272525"/>
                </a:solidFill>
                <a:latin typeface="Carlito" pitchFamily="34" charset="0"/>
                <a:ea typeface="Carlito" pitchFamily="34" charset="-122"/>
                <a:cs typeface="Carlito" pitchFamily="34" charset="0"/>
              </a:rPr>
              <a:t>It’s possible that we’ll finish the class early.</a:t>
            </a:r>
            <a:endParaRPr lang="en-US" sz="1680" i="1" dirty="0"/>
          </a:p>
          <a:p>
            <a:pPr marL="341376" indent="-341376">
              <a:lnSpc>
                <a:spcPct val="125000"/>
              </a:lnSpc>
              <a:buSzPct val="100000"/>
              <a:buChar char="•"/>
            </a:pPr>
            <a:r>
              <a:rPr lang="en-US" sz="1680" i="1" dirty="0">
                <a:solidFill>
                  <a:srgbClr val="272525"/>
                </a:solidFill>
                <a:latin typeface="Carlito" pitchFamily="34" charset="0"/>
                <a:ea typeface="Carlito" pitchFamily="34" charset="-122"/>
                <a:cs typeface="Carlito" pitchFamily="34" charset="0"/>
              </a:rPr>
              <a:t>It’s inconceivable that he forgot to come to class on Tuesday.</a:t>
            </a:r>
            <a:endParaRPr lang="en-US" sz="1680" i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84</TotalTime>
  <Words>1134</Words>
  <Application>Microsoft Office PowerPoint</Application>
  <PresentationFormat>Personalizado</PresentationFormat>
  <Paragraphs>154</Paragraphs>
  <Slides>13</Slides>
  <Notes>13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Calibri</vt:lpstr>
      <vt:lpstr>Noto Serif SC Bold</vt:lpstr>
      <vt:lpstr>Arial</vt:lpstr>
      <vt:lpstr>Carlito</vt:lpstr>
      <vt:lpstr>Geist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/>
  <cp:lastModifiedBy>Cebreiros Alvarez, Ramiro</cp:lastModifiedBy>
  <cp:revision>4</cp:revision>
  <dcterms:created xsi:type="dcterms:W3CDTF">2025-12-04T18:26:08Z</dcterms:created>
  <dcterms:modified xsi:type="dcterms:W3CDTF">2026-10-28T12:30:33Z</dcterms:modified>
</cp:coreProperties>
</file>