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7"/>
  </p:notesMasterIdLst>
  <p:sldIdLst>
    <p:sldId id="256" r:id="rId2"/>
    <p:sldId id="279" r:id="rId3"/>
    <p:sldId id="258" r:id="rId4"/>
    <p:sldId id="261" r:id="rId5"/>
    <p:sldId id="280" r:id="rId6"/>
  </p:sldIdLst>
  <p:sldSz cx="9144000" cy="5143500" type="screen16x9"/>
  <p:notesSz cx="6858000" cy="9144000"/>
  <p:embeddedFontLst>
    <p:embeddedFont>
      <p:font typeface="Inter" panose="020B0604020202020204" charset="0"/>
      <p:regular r:id="rId8"/>
      <p:bold r:id="rId9"/>
      <p:italic r:id="rId10"/>
      <p:boldItalic r:id="rId11"/>
    </p:embeddedFont>
    <p:embeddedFont>
      <p:font typeface="Lato" panose="020B0604020202020204" charset="0"/>
      <p:regular r:id="rId12"/>
      <p:bold r:id="rId13"/>
      <p:italic r:id="rId14"/>
      <p:boldItalic r:id="rId15"/>
    </p:embeddedFont>
    <p:embeddedFont>
      <p:font typeface="Raleway" panose="020B0604020202020204" charset="0"/>
      <p:regular r:id="rId16"/>
      <p:bold r:id="rId17"/>
      <p:italic r:id="rId18"/>
      <p:boldItalic r:id="rId19"/>
    </p:embeddedFont>
    <p:embeddedFont>
      <p:font typeface="Segoe UI" panose="020B0502040204020203" pitchFamily="34" charset="0"/>
      <p:regular r:id="rId20"/>
      <p:bold r:id="rId21"/>
      <p:italic r:id="rId22"/>
      <p:boldItalic r:id="rId23"/>
    </p:embeddedFont>
    <p:embeddedFont>
      <p:font typeface="Segoe UI Light" panose="020B0502040204020203" pitchFamily="34" charset="0"/>
      <p:regular r:id="rId24"/>
      <p:italic r:id="rId25"/>
    </p:embeddedFont>
    <p:embeddedFont>
      <p:font typeface="Segoe UI Semibold" panose="020B0702040204020203" pitchFamily="34" charset="0"/>
      <p:bold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openxmlformats.org/officeDocument/2006/relationships/font" Target="fonts/font19.fntdata"/><Relationship Id="rId3" Type="http://schemas.openxmlformats.org/officeDocument/2006/relationships/slide" Target="slides/slide2.xml"/><Relationship Id="rId21" Type="http://schemas.openxmlformats.org/officeDocument/2006/relationships/font" Target="fonts/font14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font" Target="fonts/font18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font" Target="fonts/font17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font" Target="fonts/font16.fntdata"/><Relationship Id="rId28" Type="http://schemas.openxmlformats.org/officeDocument/2006/relationships/presProps" Target="presProp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font" Target="fonts/font15.fntdata"/><Relationship Id="rId27" Type="http://schemas.openxmlformats.org/officeDocument/2006/relationships/font" Target="fonts/font2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/>
              <a:t>Entered text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Unfulfilled past actions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actions that did not take place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be supposed to (intended action that did not happen): e.g. He was supposed to come to the English class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be going to/be about to (interrupted actions or not longer necessary: e.g. I was about to start my writing task when my best friend called me to have a drink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be due to/ be to (formal, actions not longer necessary): The made-up exam was to be held in June but everyone had already passed and it was canceled.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Forward-looking verbs in past tenses 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unfulfilled past plans/polite suggestions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Verbs: aim, hope, expect, intend, mean, think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Actions that didn't take place: e.g.The students had meant to study for the exam but ended up going to a party.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Polite suggestion: e.g.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Annoying past actions (with constantly, always, all the time, etc.)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e.g. The teacher was always telling us to do our actitivities on Aula Virtual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Sequential/non-sequential past actions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In subordinate clauses time expressions (as soon as, before, after, etc.): past simple (time) or past perfect (added meaning of because)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e.g. As soon as the teacher had published/published the marks, the students got depressed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Past habits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Would+infinitive: only for actions   He would go out every night when he was yound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/>
              <a:t>Used to+ infinitive: states and actions: e.g. He used to be nicer as a teacher when he first started teaching/he used to go out every night. Used not to+ infinitive (formal): e.g. In previous centuries, individuals used not to have access to the vast amount of information that is readily available today."</a:t>
            </a:r>
            <a:endParaRPr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4351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SLIDES_API1622028217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SLIDES_API1622028217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SLIDES_API1622028217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SLIDES_API1622028217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4363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Paragraph v1">
  <p:cSld name="TITLE_AND_BODY_1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>
            <a:spLocks noGrp="1"/>
          </p:cNvSpPr>
          <p:nvPr>
            <p:ph type="title"/>
          </p:nvPr>
        </p:nvSpPr>
        <p:spPr>
          <a:xfrm>
            <a:off x="566250" y="408150"/>
            <a:ext cx="801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body" idx="1"/>
          </p:nvPr>
        </p:nvSpPr>
        <p:spPr>
          <a:xfrm>
            <a:off x="566250" y="1018792"/>
            <a:ext cx="7777200" cy="276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/>
          <p:nvPr/>
        </p:nvSpPr>
        <p:spPr>
          <a:xfrm>
            <a:off x="0" y="0"/>
            <a:ext cx="9144000" cy="5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3 columns-v2">
  <p:cSld name="CUSTOM_1_1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297025" y="445025"/>
            <a:ext cx="8555400" cy="4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ubTitle" idx="1"/>
          </p:nvPr>
        </p:nvSpPr>
        <p:spPr>
          <a:xfrm>
            <a:off x="297025" y="1104925"/>
            <a:ext cx="2707500" cy="5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2"/>
          </p:nvPr>
        </p:nvSpPr>
        <p:spPr>
          <a:xfrm>
            <a:off x="297025" y="1599000"/>
            <a:ext cx="2707500" cy="13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subTitle" idx="3"/>
          </p:nvPr>
        </p:nvSpPr>
        <p:spPr>
          <a:xfrm>
            <a:off x="6145050" y="1104925"/>
            <a:ext cx="2707500" cy="5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body" idx="4"/>
          </p:nvPr>
        </p:nvSpPr>
        <p:spPr>
          <a:xfrm>
            <a:off x="6145050" y="1599000"/>
            <a:ext cx="2707500" cy="13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subTitle" idx="5"/>
          </p:nvPr>
        </p:nvSpPr>
        <p:spPr>
          <a:xfrm>
            <a:off x="3221038" y="1104925"/>
            <a:ext cx="2707500" cy="5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None/>
              <a:defRPr sz="1200" b="1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body" idx="6"/>
          </p:nvPr>
        </p:nvSpPr>
        <p:spPr>
          <a:xfrm>
            <a:off x="3221038" y="1599000"/>
            <a:ext cx="2707500" cy="13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 userDrawn="1"/>
        </p:nvSpPr>
        <p:spPr>
          <a:xfrm>
            <a:off x="192024" y="198882"/>
            <a:ext cx="8762287" cy="4749325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s-ES" sz="1350" noProof="0"/>
          </a:p>
        </p:txBody>
      </p:sp>
      <p:cxnSp>
        <p:nvCxnSpPr>
          <p:cNvPr id="12" name="Conector recto 11"/>
          <p:cNvCxnSpPr/>
          <p:nvPr userDrawn="1"/>
        </p:nvCxnSpPr>
        <p:spPr>
          <a:xfrm>
            <a:off x="453326" y="897294"/>
            <a:ext cx="8237349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0906" y="336042"/>
            <a:ext cx="5157839" cy="480060"/>
          </a:xfrm>
        </p:spPr>
        <p:txBody>
          <a:bodyPr rtlCol="0" anchor="b" anchorCtr="0">
            <a:normAutofit/>
          </a:bodyPr>
          <a:lstStyle>
            <a:lvl1pPr>
              <a:defRPr sz="21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quarter" idx="10"/>
          </p:nvPr>
        </p:nvSpPr>
        <p:spPr>
          <a:xfrm>
            <a:off x="404622" y="1076706"/>
            <a:ext cx="3312414" cy="298323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9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9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9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9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750"/>
              </a:spcBef>
              <a:spcAft>
                <a:spcPts val="900"/>
              </a:spcAft>
              <a:buNone/>
            </a:pPr>
            <a:r>
              <a:rPr lang="es-ES" noProof="0"/>
              <a:t>Editar los estilos de texto del patrón</a:t>
            </a:r>
          </a:p>
          <a:p>
            <a:pPr marL="0" lvl="1" indent="0" rtl="0">
              <a:lnSpc>
                <a:spcPct val="150000"/>
              </a:lnSpc>
              <a:spcBef>
                <a:spcPts val="750"/>
              </a:spcBef>
              <a:spcAft>
                <a:spcPts val="900"/>
              </a:spcAft>
              <a:buNone/>
            </a:pPr>
            <a:r>
              <a:rPr lang="es-ES" noProof="0"/>
              <a:t>Segundo nivel</a:t>
            </a:r>
          </a:p>
          <a:p>
            <a:pPr marL="0" lvl="2" indent="0" rtl="0">
              <a:lnSpc>
                <a:spcPct val="150000"/>
              </a:lnSpc>
              <a:spcBef>
                <a:spcPts val="750"/>
              </a:spcBef>
              <a:spcAft>
                <a:spcPts val="900"/>
              </a:spcAft>
              <a:buNone/>
            </a:pPr>
            <a:r>
              <a:rPr lang="es-ES" noProof="0"/>
              <a:t>Tercer nivel</a:t>
            </a:r>
          </a:p>
          <a:p>
            <a:pPr marL="0" lvl="3" indent="0" rtl="0">
              <a:lnSpc>
                <a:spcPct val="150000"/>
              </a:lnSpc>
              <a:spcBef>
                <a:spcPts val="750"/>
              </a:spcBef>
              <a:spcAft>
                <a:spcPts val="900"/>
              </a:spcAft>
              <a:buNone/>
            </a:pPr>
            <a:r>
              <a:rPr lang="es-ES" noProof="0"/>
              <a:t>Cuarto nivel</a:t>
            </a:r>
          </a:p>
          <a:p>
            <a:pPr marL="0" lvl="4" indent="0" rtl="0">
              <a:lnSpc>
                <a:spcPct val="150000"/>
              </a:lnSpc>
              <a:spcBef>
                <a:spcPts val="750"/>
              </a:spcBef>
              <a:spcAft>
                <a:spcPts val="900"/>
              </a:spcAft>
              <a:buNone/>
            </a:pPr>
            <a:r>
              <a:rPr lang="es-ES" noProof="0"/>
              <a:t>Quinto nivel</a:t>
            </a:r>
          </a:p>
        </p:txBody>
      </p:sp>
      <p:sp>
        <p:nvSpPr>
          <p:cNvPr id="6" name="Marcador de fecha 3"/>
          <p:cNvSpPr>
            <a:spLocks noGrp="1"/>
          </p:cNvSpPr>
          <p:nvPr>
            <p:ph type="dt" sz="half" idx="2"/>
          </p:nvPr>
        </p:nvSpPr>
        <p:spPr>
          <a:xfrm>
            <a:off x="404622" y="4652964"/>
            <a:ext cx="24574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8BBF53A3-647D-4EB5-8024-AB2FE87A599F}" type="datetime1">
              <a:rPr lang="es-ES" noProof="0" smtClean="0"/>
              <a:t>23/09/2026</a:t>
            </a:fld>
            <a:endParaRPr lang="es-ES" noProof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486150" y="4652964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8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278945" y="4652964"/>
            <a:ext cx="24574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76340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2" r:id="rId13"/>
    <p:sldLayoutId id="2147483664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PAST FORMS: </a:t>
            </a:r>
            <a:r>
              <a:rPr lang="es-ES" dirty="0" err="1"/>
              <a:t>past</a:t>
            </a:r>
            <a:r>
              <a:rPr lang="es-ES" dirty="0"/>
              <a:t> and </a:t>
            </a:r>
            <a:r>
              <a:rPr lang="es-ES" dirty="0" err="1"/>
              <a:t>perfect</a:t>
            </a:r>
            <a:r>
              <a:rPr lang="es-ES" dirty="0"/>
              <a:t> tenses</a:t>
            </a:r>
            <a:endParaRPr dirty="0"/>
          </a:p>
        </p:txBody>
      </p:sp>
      <p:sp>
        <p:nvSpPr>
          <p:cNvPr id="98" name="Google Shape;98;p17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AVANZADO C2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EOI CARABANCHEL                       Ramiro Cebreiros Álvarez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0906" y="336042"/>
            <a:ext cx="6618097" cy="480060"/>
          </a:xfrm>
        </p:spPr>
        <p:txBody>
          <a:bodyPr rtlCol="0">
            <a:normAutofit fontScale="90000"/>
          </a:bodyPr>
          <a:lstStyle/>
          <a:p>
            <a:pPr rtl="0"/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PAST SIMPLE VS. PAST CONTINUOUS</a:t>
            </a:r>
          </a:p>
        </p:txBody>
      </p:sp>
      <p:sp>
        <p:nvSpPr>
          <p:cNvPr id="25" name="Marcador de contenido 17"/>
          <p:cNvSpPr txBox="1">
            <a:spLocks/>
          </p:cNvSpPr>
          <p:nvPr/>
        </p:nvSpPr>
        <p:spPr>
          <a:xfrm>
            <a:off x="981513" y="989428"/>
            <a:ext cx="7782886" cy="30737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500"/>
              </a:spcAft>
              <a:buNone/>
            </a:pPr>
            <a:endParaRPr lang="es-E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8" name="Grupo 17" descr="Círculo pequeño con el número 1 en su interior para indicar que se encuentra en el paso 1"/>
          <p:cNvGrpSpPr/>
          <p:nvPr/>
        </p:nvGrpSpPr>
        <p:grpSpPr bwMode="blackWhite">
          <a:xfrm>
            <a:off x="398665" y="1823353"/>
            <a:ext cx="418634" cy="307379"/>
            <a:chOff x="6953426" y="711274"/>
            <a:chExt cx="558179" cy="409838"/>
          </a:xfrm>
        </p:grpSpPr>
        <p:sp>
          <p:nvSpPr>
            <p:cNvPr id="19" name="Elipse 18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sz="1050"/>
            </a:p>
          </p:txBody>
        </p:sp>
        <p:sp>
          <p:nvSpPr>
            <p:cNvPr id="20" name="Cuadro de texto 19" descr="Número 1"/>
            <p:cNvSpPr txBox="1">
              <a:spLocks noChangeAspect="1"/>
            </p:cNvSpPr>
            <p:nvPr/>
          </p:nvSpPr>
          <p:spPr bwMode="blackWhite">
            <a:xfrm>
              <a:off x="6953426" y="727565"/>
              <a:ext cx="558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sz="105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1" name="Marcador de contenido 17"/>
          <p:cNvSpPr txBox="1">
            <a:spLocks/>
          </p:cNvSpPr>
          <p:nvPr/>
        </p:nvSpPr>
        <p:spPr>
          <a:xfrm>
            <a:off x="792385" y="926600"/>
            <a:ext cx="8192225" cy="86772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450"/>
              </a:spcAft>
              <a:buNone/>
              <a:defRPr/>
            </a:pPr>
            <a:r>
              <a:rPr lang="es-ES" sz="9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Completed</a:t>
            </a:r>
            <a:r>
              <a:rPr lang="es-ES" sz="9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vs. In </a:t>
            </a:r>
            <a:r>
              <a:rPr lang="es-ES" sz="9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progress</a:t>
            </a:r>
            <a:r>
              <a:rPr lang="es-ES" sz="9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</a:t>
            </a:r>
            <a:r>
              <a:rPr lang="es-ES" sz="9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sz="9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past</a:t>
            </a:r>
            <a:endParaRPr lang="es-ES" sz="900" b="1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Aft>
                <a:spcPts val="450"/>
              </a:spcAft>
              <a:buNone/>
              <a:defRPr/>
            </a:pP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Yesterday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got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back home and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did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our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English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homework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vs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I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studying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English at 9 pm.</a:t>
            </a:r>
          </a:p>
          <a:p>
            <a:pPr marL="0" indent="0">
              <a:spcAft>
                <a:spcPts val="450"/>
              </a:spcAft>
              <a:buNone/>
              <a:defRPr/>
            </a:pPr>
            <a:endParaRPr lang="es-ES" sz="900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grpSp>
        <p:nvGrpSpPr>
          <p:cNvPr id="33" name="Grupo 32" descr="Círculo pequeño con el número 2 en su interior para indicar que se encuentra en el paso 2"/>
          <p:cNvGrpSpPr/>
          <p:nvPr/>
        </p:nvGrpSpPr>
        <p:grpSpPr bwMode="blackWhite">
          <a:xfrm>
            <a:off x="398665" y="2455637"/>
            <a:ext cx="418634" cy="327503"/>
            <a:chOff x="6953426" y="711274"/>
            <a:chExt cx="558179" cy="409838"/>
          </a:xfrm>
        </p:grpSpPr>
        <p:sp>
          <p:nvSpPr>
            <p:cNvPr id="34" name="Elipse 33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sz="1050"/>
            </a:p>
          </p:txBody>
        </p:sp>
        <p:sp>
          <p:nvSpPr>
            <p:cNvPr id="35" name="Cuadro de texto 34" descr="Número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17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sz="105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6" name="Marcador de contenido 17"/>
          <p:cNvSpPr txBox="1">
            <a:spLocks/>
          </p:cNvSpPr>
          <p:nvPr/>
        </p:nvSpPr>
        <p:spPr>
          <a:xfrm>
            <a:off x="792384" y="2366429"/>
            <a:ext cx="8060098" cy="94181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500"/>
              </a:spcAft>
              <a:buNone/>
              <a:defRPr/>
            </a:pPr>
            <a:r>
              <a:rPr lang="es-ES" sz="9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Consecutive</a:t>
            </a:r>
            <a:r>
              <a:rPr lang="es-ES" sz="9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actions</a:t>
            </a:r>
            <a:r>
              <a:rPr lang="es-ES" sz="9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vs. </a:t>
            </a:r>
            <a:r>
              <a:rPr lang="es-ES" sz="9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Simultaneous</a:t>
            </a:r>
            <a:r>
              <a:rPr lang="es-ES" sz="9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actions</a:t>
            </a:r>
            <a:endParaRPr lang="es-ES" sz="900" b="1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Aft>
                <a:spcPts val="1500"/>
              </a:spcAft>
              <a:buNone/>
              <a:defRPr/>
            </a:pP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When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he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arrived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they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watched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football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match 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vs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When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he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arrived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they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were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watching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football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match. </a:t>
            </a:r>
          </a:p>
        </p:txBody>
      </p:sp>
      <p:grpSp>
        <p:nvGrpSpPr>
          <p:cNvPr id="22" name="Grupo 21" descr="Círculo pequeño con el número 3 en su interior para indicar que se encuentra en el paso 3"/>
          <p:cNvGrpSpPr/>
          <p:nvPr/>
        </p:nvGrpSpPr>
        <p:grpSpPr bwMode="blackWhite">
          <a:xfrm>
            <a:off x="398665" y="3447767"/>
            <a:ext cx="418634" cy="307379"/>
            <a:chOff x="6953426" y="711274"/>
            <a:chExt cx="558179" cy="409838"/>
          </a:xfrm>
        </p:grpSpPr>
        <p:sp>
          <p:nvSpPr>
            <p:cNvPr id="24" name="Elipse 23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sz="1050"/>
            </a:p>
          </p:txBody>
        </p:sp>
        <p:sp>
          <p:nvSpPr>
            <p:cNvPr id="30" name="Cuadro de texto 29" descr="Número 3"/>
            <p:cNvSpPr txBox="1">
              <a:spLocks noChangeAspect="1"/>
            </p:cNvSpPr>
            <p:nvPr/>
          </p:nvSpPr>
          <p:spPr bwMode="blackWhite">
            <a:xfrm>
              <a:off x="6953426" y="727565"/>
              <a:ext cx="558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sz="105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sp>
        <p:nvSpPr>
          <p:cNvPr id="32" name="Marcador de contenido 17"/>
          <p:cNvSpPr txBox="1">
            <a:spLocks/>
          </p:cNvSpPr>
          <p:nvPr/>
        </p:nvSpPr>
        <p:spPr>
          <a:xfrm>
            <a:off x="792385" y="3349488"/>
            <a:ext cx="7682594" cy="916113"/>
          </a:xfrm>
          <a:prstGeom prst="rect">
            <a:avLst/>
          </a:prstGeom>
        </p:spPr>
        <p:txBody>
          <a:bodyPr vert="horz" lIns="68580" tIns="34290" rIns="68580" bIns="3429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450"/>
              </a:spcAft>
              <a:buNone/>
              <a:defRPr/>
            </a:pPr>
            <a:r>
              <a:rPr lang="es-ES" sz="3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Narrative</a:t>
            </a:r>
            <a:r>
              <a:rPr lang="es-ES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</a:t>
            </a:r>
            <a:r>
              <a:rPr lang="es-ES" sz="3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main</a:t>
            </a:r>
            <a:r>
              <a:rPr lang="es-ES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actions</a:t>
            </a:r>
            <a:r>
              <a:rPr lang="es-ES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</a:t>
            </a:r>
            <a:r>
              <a:rPr lang="es-ES" sz="3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story</a:t>
            </a:r>
            <a:r>
              <a:rPr lang="es-ES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 vs. </a:t>
            </a:r>
            <a:r>
              <a:rPr lang="es-ES" sz="3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Descriptive</a:t>
            </a:r>
            <a:r>
              <a:rPr lang="es-ES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</a:t>
            </a:r>
            <a:r>
              <a:rPr lang="es-ES" sz="3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background</a:t>
            </a:r>
            <a:r>
              <a:rPr lang="es-ES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information</a:t>
            </a:r>
            <a:r>
              <a:rPr lang="es-ES" sz="36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  <a:p>
            <a:pPr marL="0" indent="0">
              <a:spcAft>
                <a:spcPts val="450"/>
              </a:spcAft>
              <a:buNone/>
              <a:defRPr/>
            </a:pPr>
            <a:r>
              <a:rPr lang="es-ES" sz="36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She</a:t>
            </a:r>
            <a:r>
              <a:rPr lang="es-ES" sz="36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opened</a:t>
            </a:r>
            <a:r>
              <a:rPr lang="es-ES" sz="36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sz="36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door</a:t>
            </a:r>
            <a:r>
              <a:rPr lang="es-ES" sz="36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s-ES" sz="36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when</a:t>
            </a:r>
            <a:r>
              <a:rPr lang="es-ES" sz="36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she</a:t>
            </a:r>
            <a:r>
              <a:rPr lang="es-ES" sz="36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saw</a:t>
            </a:r>
            <a:r>
              <a:rPr lang="es-ES" sz="36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sz="36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killer</a:t>
            </a:r>
            <a:r>
              <a:rPr lang="es-ES" sz="36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she</a:t>
            </a:r>
            <a:r>
              <a:rPr lang="es-ES" sz="36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screamed</a:t>
            </a:r>
            <a:r>
              <a:rPr lang="es-ES" sz="36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vs</a:t>
            </a:r>
            <a:r>
              <a:rPr lang="es-ES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s-ES" sz="3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It</a:t>
            </a:r>
            <a:r>
              <a:rPr lang="es-ES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</a:t>
            </a:r>
            <a:r>
              <a:rPr lang="es-ES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raining</a:t>
            </a:r>
            <a:r>
              <a:rPr lang="es-ES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sz="3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she</a:t>
            </a:r>
            <a:r>
              <a:rPr lang="es-ES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</a:t>
            </a:r>
            <a:r>
              <a:rPr lang="es-ES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wearing</a:t>
            </a:r>
            <a:r>
              <a:rPr lang="es-ES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s-ES" sz="36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raincoat</a:t>
            </a:r>
            <a:r>
              <a:rPr lang="es-ES" sz="36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….</a:t>
            </a:r>
            <a:endParaRPr lang="es-ES" sz="3600" b="1" i="1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  <a:p>
            <a:pPr marL="0" indent="0">
              <a:spcAft>
                <a:spcPts val="450"/>
              </a:spcAft>
              <a:buNone/>
              <a:defRPr/>
            </a:pP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s-ES" sz="900" b="1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es-ES" sz="900" b="1" i="1" dirty="0">
              <a:solidFill>
                <a:prstClr val="black">
                  <a:lumMod val="75000"/>
                  <a:lumOff val="25000"/>
                </a:prstClr>
              </a:solidFill>
              <a:cs typeface="Segoe UI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4541D20-FADD-417A-A7D5-D4B1D4C85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65" y="1087709"/>
            <a:ext cx="420660" cy="31092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EB93A73-8BD6-456B-B8F7-51C6814E1F97}"/>
              </a:ext>
            </a:extLst>
          </p:cNvPr>
          <p:cNvSpPr txBox="1"/>
          <p:nvPr/>
        </p:nvSpPr>
        <p:spPr>
          <a:xfrm>
            <a:off x="871031" y="1723126"/>
            <a:ext cx="75354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States</a:t>
            </a:r>
            <a:r>
              <a:rPr lang="es-ES" sz="9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vs. </a:t>
            </a:r>
            <a:r>
              <a:rPr lang="es-ES" sz="9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Actions</a:t>
            </a:r>
            <a:endParaRPr lang="es-ES" sz="900" b="1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s-ES" sz="900" b="1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knew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answers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Prueba de Certificación </a:t>
            </a:r>
            <a:r>
              <a:rPr lang="es-ES" sz="9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vs. 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was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doing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my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900" i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</a:t>
            </a:r>
            <a:r>
              <a:rPr lang="es-ES" sz="900" i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Aula Virtual</a:t>
            </a:r>
            <a:endParaRPr lang="es-ES" sz="900" i="1" dirty="0"/>
          </a:p>
        </p:txBody>
      </p:sp>
      <p:sp>
        <p:nvSpPr>
          <p:cNvPr id="26" name="Cuadro de texto 19" descr="Número 1">
            <a:extLst>
              <a:ext uri="{FF2B5EF4-FFF2-40B4-BE49-F238E27FC236}">
                <a16:creationId xmlns:a16="http://schemas.microsoft.com/office/drawing/2014/main" id="{C33462FF-199B-4C66-88A3-D662A46B22F0}"/>
              </a:ext>
            </a:extLst>
          </p:cNvPr>
          <p:cNvSpPr txBox="1">
            <a:spLocks noChangeAspect="1"/>
          </p:cNvSpPr>
          <p:nvPr/>
        </p:nvSpPr>
        <p:spPr bwMode="blackWhite">
          <a:xfrm>
            <a:off x="551065" y="1987971"/>
            <a:ext cx="4186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ES" sz="105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4AB7AB5-7A1D-4393-A638-9E92A85C9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339" y="4359345"/>
            <a:ext cx="420660" cy="286537"/>
          </a:xfrm>
          <a:prstGeom prst="rect">
            <a:avLst/>
          </a:prstGeom>
        </p:spPr>
      </p:pic>
      <p:sp>
        <p:nvSpPr>
          <p:cNvPr id="27" name="Cuadro de texto 19" descr="Número 1">
            <a:extLst>
              <a:ext uri="{FF2B5EF4-FFF2-40B4-BE49-F238E27FC236}">
                <a16:creationId xmlns:a16="http://schemas.microsoft.com/office/drawing/2014/main" id="{A5EC871C-0246-4D34-BC84-85E95ABD6CD4}"/>
              </a:ext>
            </a:extLst>
          </p:cNvPr>
          <p:cNvSpPr txBox="1">
            <a:spLocks noChangeAspect="1"/>
          </p:cNvSpPr>
          <p:nvPr/>
        </p:nvSpPr>
        <p:spPr bwMode="blackWhite">
          <a:xfrm>
            <a:off x="703465" y="2140371"/>
            <a:ext cx="4186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ES" sz="105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</a:t>
            </a:r>
          </a:p>
        </p:txBody>
      </p:sp>
      <p:grpSp>
        <p:nvGrpSpPr>
          <p:cNvPr id="28" name="Grupo 27" descr="Círculo pequeño con el número 1 en su interior para indicar que se encuentra en el paso 1">
            <a:extLst>
              <a:ext uri="{FF2B5EF4-FFF2-40B4-BE49-F238E27FC236}">
                <a16:creationId xmlns:a16="http://schemas.microsoft.com/office/drawing/2014/main" id="{5E2C66A4-358E-4BA8-B15C-1443A79EEDAF}"/>
              </a:ext>
            </a:extLst>
          </p:cNvPr>
          <p:cNvGrpSpPr/>
          <p:nvPr/>
        </p:nvGrpSpPr>
        <p:grpSpPr bwMode="blackWhite">
          <a:xfrm>
            <a:off x="389545" y="4265601"/>
            <a:ext cx="418634" cy="307379"/>
            <a:chOff x="6953426" y="711274"/>
            <a:chExt cx="558179" cy="409838"/>
          </a:xfrm>
        </p:grpSpPr>
        <p:sp>
          <p:nvSpPr>
            <p:cNvPr id="29" name="Elipse 28" descr="Círculo pequeño">
              <a:extLst>
                <a:ext uri="{FF2B5EF4-FFF2-40B4-BE49-F238E27FC236}">
                  <a16:creationId xmlns:a16="http://schemas.microsoft.com/office/drawing/2014/main" id="{E5BE9EA1-EAAE-4345-B481-7B73D8469706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sz="1050"/>
            </a:p>
          </p:txBody>
        </p:sp>
        <p:sp>
          <p:nvSpPr>
            <p:cNvPr id="31" name="Cuadro de texto 19" descr="Número 1">
              <a:extLst>
                <a:ext uri="{FF2B5EF4-FFF2-40B4-BE49-F238E27FC236}">
                  <a16:creationId xmlns:a16="http://schemas.microsoft.com/office/drawing/2014/main" id="{6EE0CE59-6D33-4296-BDE2-771B94E534EC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5"/>
              <a:ext cx="5581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sz="1050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5</a:t>
              </a:r>
            </a:p>
          </p:txBody>
        </p:sp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292B4704-73E6-4F5D-B15F-5C9E45AF2AA2}"/>
              </a:ext>
            </a:extLst>
          </p:cNvPr>
          <p:cNvSpPr txBox="1"/>
          <p:nvPr/>
        </p:nvSpPr>
        <p:spPr>
          <a:xfrm>
            <a:off x="841792" y="4359345"/>
            <a:ext cx="75646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 err="1"/>
              <a:t>Habits</a:t>
            </a:r>
            <a:r>
              <a:rPr lang="es-ES" sz="900" b="1" dirty="0"/>
              <a:t> vs. </a:t>
            </a:r>
            <a:r>
              <a:rPr lang="es-ES" sz="900" b="1" dirty="0" err="1"/>
              <a:t>temporary</a:t>
            </a:r>
            <a:endParaRPr lang="es-ES" sz="900" b="1" dirty="0"/>
          </a:p>
          <a:p>
            <a:endParaRPr lang="es-ES" sz="900" b="1" dirty="0"/>
          </a:p>
          <a:p>
            <a:r>
              <a:rPr lang="es-ES" sz="900" i="1" dirty="0"/>
              <a:t>I </a:t>
            </a:r>
            <a:r>
              <a:rPr lang="es-ES" sz="900" i="1" dirty="0" err="1"/>
              <a:t>walked</a:t>
            </a:r>
            <a:r>
              <a:rPr lang="es-ES" sz="900" i="1" dirty="0"/>
              <a:t> </a:t>
            </a:r>
            <a:r>
              <a:rPr lang="es-ES" sz="900" i="1" dirty="0" err="1"/>
              <a:t>to</a:t>
            </a:r>
            <a:r>
              <a:rPr lang="es-ES" sz="900" i="1" dirty="0"/>
              <a:t> </a:t>
            </a:r>
            <a:r>
              <a:rPr lang="es-ES" sz="900" i="1" dirty="0" err="1"/>
              <a:t>class</a:t>
            </a:r>
            <a:r>
              <a:rPr lang="es-ES" sz="900" i="1" dirty="0"/>
              <a:t> </a:t>
            </a:r>
            <a:r>
              <a:rPr lang="es-ES" sz="900" i="1" dirty="0" err="1"/>
              <a:t>every</a:t>
            </a:r>
            <a:r>
              <a:rPr lang="es-ES" sz="900" i="1" dirty="0"/>
              <a:t> </a:t>
            </a:r>
            <a:r>
              <a:rPr lang="es-ES" sz="900" i="1" dirty="0" err="1"/>
              <a:t>day</a:t>
            </a:r>
            <a:r>
              <a:rPr lang="es-ES" sz="900" i="1" dirty="0"/>
              <a:t> </a:t>
            </a:r>
            <a:r>
              <a:rPr lang="es-ES" sz="900" i="1" dirty="0" err="1"/>
              <a:t>when</a:t>
            </a:r>
            <a:r>
              <a:rPr lang="es-ES" sz="900" i="1" dirty="0"/>
              <a:t> I </a:t>
            </a:r>
            <a:r>
              <a:rPr lang="es-ES" sz="900" i="1" dirty="0" err="1"/>
              <a:t>was</a:t>
            </a:r>
            <a:r>
              <a:rPr lang="es-ES" sz="900" i="1" dirty="0"/>
              <a:t> at </a:t>
            </a:r>
            <a:r>
              <a:rPr lang="es-ES" sz="900" i="1" dirty="0" err="1"/>
              <a:t>university</a:t>
            </a:r>
            <a:r>
              <a:rPr lang="es-ES" sz="900" i="1" dirty="0"/>
              <a:t> </a:t>
            </a:r>
            <a:r>
              <a:rPr lang="es-ES" sz="900" dirty="0"/>
              <a:t>vs</a:t>
            </a:r>
            <a:r>
              <a:rPr lang="es-ES" sz="900" i="1" dirty="0"/>
              <a:t> At </a:t>
            </a:r>
            <a:r>
              <a:rPr lang="es-ES" sz="900" i="1" dirty="0" err="1"/>
              <a:t>university</a:t>
            </a:r>
            <a:r>
              <a:rPr lang="es-ES" sz="900" i="1" dirty="0"/>
              <a:t> I </a:t>
            </a:r>
            <a:r>
              <a:rPr lang="es-ES" sz="900" i="1" dirty="0" err="1"/>
              <a:t>was</a:t>
            </a:r>
            <a:r>
              <a:rPr lang="es-ES" sz="900" i="1" dirty="0"/>
              <a:t> living </a:t>
            </a:r>
            <a:r>
              <a:rPr lang="es-ES" sz="900" i="1" dirty="0" err="1"/>
              <a:t>with</a:t>
            </a:r>
            <a:r>
              <a:rPr lang="es-ES" sz="900" i="1" dirty="0"/>
              <a:t> </a:t>
            </a:r>
            <a:r>
              <a:rPr lang="es-ES" sz="900" i="1" dirty="0" err="1"/>
              <a:t>three</a:t>
            </a:r>
            <a:r>
              <a:rPr lang="es-ES" sz="900" i="1" dirty="0"/>
              <a:t> </a:t>
            </a:r>
            <a:r>
              <a:rPr lang="es-ES" sz="900" i="1" dirty="0" err="1"/>
              <a:t>other</a:t>
            </a:r>
            <a:r>
              <a:rPr lang="es-ES" sz="900" i="1" dirty="0"/>
              <a:t> </a:t>
            </a:r>
            <a:r>
              <a:rPr lang="es-ES" sz="900" i="1" dirty="0" err="1"/>
              <a:t>students</a:t>
            </a:r>
            <a:r>
              <a:rPr lang="es-ES" sz="900" i="1" dirty="0"/>
              <a:t> </a:t>
            </a:r>
            <a:r>
              <a:rPr lang="es-ES" sz="900" i="1" dirty="0" err="1"/>
              <a:t>for</a:t>
            </a:r>
            <a:r>
              <a:rPr lang="es-ES" sz="900" i="1" dirty="0"/>
              <a:t> a </a:t>
            </a:r>
            <a:r>
              <a:rPr lang="es-ES" sz="900" i="1" dirty="0" err="1"/>
              <a:t>year</a:t>
            </a:r>
            <a:r>
              <a:rPr lang="es-ES" sz="9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>
            <a:spLocks noGrp="1"/>
          </p:cNvSpPr>
          <p:nvPr>
            <p:ph type="title"/>
          </p:nvPr>
        </p:nvSpPr>
        <p:spPr>
          <a:xfrm>
            <a:off x="566250" y="408150"/>
            <a:ext cx="801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 dirty="0"/>
              <a:t>Forward-looking Verbs in Past Tenses (</a:t>
            </a:r>
            <a:r>
              <a:rPr lang="es-ES" sz="2000" dirty="0" err="1"/>
              <a:t>future</a:t>
            </a:r>
            <a:r>
              <a:rPr lang="es-ES" sz="2000" dirty="0"/>
              <a:t> </a:t>
            </a:r>
            <a:r>
              <a:rPr lang="es-ES" sz="2000" dirty="0" err="1"/>
              <a:t>meaning</a:t>
            </a:r>
            <a:r>
              <a:rPr lang="es-ES" sz="2000" dirty="0"/>
              <a:t>)</a:t>
            </a:r>
            <a:endParaRPr sz="2000" dirty="0"/>
          </a:p>
        </p:txBody>
      </p:sp>
      <p:sp>
        <p:nvSpPr>
          <p:cNvPr id="115" name="Google Shape;115;p19"/>
          <p:cNvSpPr txBox="1">
            <a:spLocks noGrp="1"/>
          </p:cNvSpPr>
          <p:nvPr>
            <p:ph type="body" idx="1"/>
          </p:nvPr>
        </p:nvSpPr>
        <p:spPr>
          <a:xfrm>
            <a:off x="566250" y="1313074"/>
            <a:ext cx="7777200" cy="24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Unfulfilled past plans/polite or tentative suggestions</a:t>
            </a:r>
            <a:r>
              <a:rPr lang="es"/>
              <a:t>: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 Verbs: aim, hope, expect, intend, mean, think, etc.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b="1"/>
              <a:t>Unfulfilled plan</a:t>
            </a:r>
            <a:r>
              <a:rPr lang="es"/>
              <a:t>: </a:t>
            </a:r>
            <a:r>
              <a:rPr lang="es" i="1"/>
              <a:t>The students had meant to study for the exam but ended up going to a party</a:t>
            </a:r>
            <a:r>
              <a:rPr lang="es"/>
              <a:t>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b="1"/>
              <a:t>Polite suggestion</a:t>
            </a:r>
            <a:r>
              <a:rPr lang="es"/>
              <a:t>: </a:t>
            </a:r>
            <a:r>
              <a:rPr lang="es" i="1"/>
              <a:t>I thought I could pick you , but my friend preferred to stay home. </a:t>
            </a:r>
            <a:endParaRPr i="1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T</a:t>
            </a:r>
            <a:r>
              <a:rPr lang="es" b="1"/>
              <a:t>entative plan </a:t>
            </a:r>
            <a:r>
              <a:rPr lang="es"/>
              <a:t>(past continuous)</a:t>
            </a:r>
            <a:r>
              <a:rPr lang="es" i="1"/>
              <a:t>: I was thinking of doing some tasks in Aula Virtual this weekend.</a:t>
            </a:r>
            <a:endParaRPr i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>
            <a:spLocks noGrp="1"/>
          </p:cNvSpPr>
          <p:nvPr>
            <p:ph type="title"/>
          </p:nvPr>
        </p:nvSpPr>
        <p:spPr>
          <a:xfrm>
            <a:off x="297025" y="445025"/>
            <a:ext cx="8555400" cy="4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Past Habits</a:t>
            </a:r>
            <a:endParaRPr/>
          </a:p>
        </p:txBody>
      </p:sp>
      <p:sp>
        <p:nvSpPr>
          <p:cNvPr id="133" name="Google Shape;133;p22"/>
          <p:cNvSpPr txBox="1">
            <a:spLocks noGrp="1"/>
          </p:cNvSpPr>
          <p:nvPr>
            <p:ph type="subTitle" idx="1"/>
          </p:nvPr>
        </p:nvSpPr>
        <p:spPr>
          <a:xfrm>
            <a:off x="211550" y="1429625"/>
            <a:ext cx="2793000" cy="7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"Would” + infinitive  for actions</a:t>
            </a:r>
            <a:endParaRPr sz="1400"/>
          </a:p>
        </p:txBody>
      </p:sp>
      <p:sp>
        <p:nvSpPr>
          <p:cNvPr id="134" name="Google Shape;134;p22"/>
          <p:cNvSpPr txBox="1">
            <a:spLocks noGrp="1"/>
          </p:cNvSpPr>
          <p:nvPr>
            <p:ph type="body" idx="2"/>
          </p:nvPr>
        </p:nvSpPr>
        <p:spPr>
          <a:xfrm>
            <a:off x="297050" y="2243875"/>
            <a:ext cx="2707500" cy="13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Example:</a:t>
            </a:r>
            <a:r>
              <a:rPr lang="es"/>
              <a:t> </a:t>
            </a:r>
            <a:r>
              <a:rPr lang="es" sz="1400" i="1"/>
              <a:t>He would go out every night when he was young.</a:t>
            </a:r>
            <a:endParaRPr sz="1400" i="1"/>
          </a:p>
        </p:txBody>
      </p:sp>
      <p:sp>
        <p:nvSpPr>
          <p:cNvPr id="135" name="Google Shape;135;p22"/>
          <p:cNvSpPr txBox="1">
            <a:spLocks noGrp="1"/>
          </p:cNvSpPr>
          <p:nvPr>
            <p:ph type="subTitle" idx="3"/>
          </p:nvPr>
        </p:nvSpPr>
        <p:spPr>
          <a:xfrm>
            <a:off x="3278200" y="1429625"/>
            <a:ext cx="2793000" cy="37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"Used to” + infinitive for both states and actions</a:t>
            </a:r>
            <a:endParaRPr sz="1400"/>
          </a:p>
        </p:txBody>
      </p:sp>
      <p:sp>
        <p:nvSpPr>
          <p:cNvPr id="136" name="Google Shape;136;p22"/>
          <p:cNvSpPr txBox="1">
            <a:spLocks noGrp="1"/>
          </p:cNvSpPr>
          <p:nvPr>
            <p:ph type="body" idx="4"/>
          </p:nvPr>
        </p:nvSpPr>
        <p:spPr>
          <a:xfrm>
            <a:off x="3325400" y="2281625"/>
            <a:ext cx="2626200" cy="13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/>
              <a:t>State : </a:t>
            </a:r>
            <a:r>
              <a:rPr lang="es" sz="1400" i="1"/>
              <a:t>He used to be nicer as a teacher when he first started teaching.</a:t>
            </a:r>
            <a:r>
              <a:rPr lang="es" sz="1400"/>
              <a:t> </a:t>
            </a:r>
            <a:endParaRPr sz="140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1400"/>
              <a:t>Action: </a:t>
            </a:r>
            <a:r>
              <a:rPr lang="es" sz="1400" i="1"/>
              <a:t>He used to go out every night</a:t>
            </a:r>
            <a:r>
              <a:rPr lang="es" sz="1400"/>
              <a:t>.</a:t>
            </a:r>
            <a:endParaRPr sz="1400"/>
          </a:p>
        </p:txBody>
      </p:sp>
      <p:sp>
        <p:nvSpPr>
          <p:cNvPr id="137" name="Google Shape;137;p22"/>
          <p:cNvSpPr txBox="1">
            <a:spLocks noGrp="1"/>
          </p:cNvSpPr>
          <p:nvPr>
            <p:ph type="subTitle" idx="5"/>
          </p:nvPr>
        </p:nvSpPr>
        <p:spPr>
          <a:xfrm>
            <a:off x="6277875" y="1429625"/>
            <a:ext cx="2866200" cy="52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SzPts val="1018"/>
              <a:buNone/>
            </a:pPr>
            <a:r>
              <a:rPr lang="es" sz="1410"/>
              <a:t>"Used not to” + infinitive  for formal expressions</a:t>
            </a:r>
            <a:endParaRPr sz="1410"/>
          </a:p>
        </p:txBody>
      </p:sp>
      <p:sp>
        <p:nvSpPr>
          <p:cNvPr id="138" name="Google Shape;138;p22"/>
          <p:cNvSpPr txBox="1">
            <a:spLocks noGrp="1"/>
          </p:cNvSpPr>
          <p:nvPr>
            <p:ph type="body" idx="6"/>
          </p:nvPr>
        </p:nvSpPr>
        <p:spPr>
          <a:xfrm>
            <a:off x="6207950" y="2243875"/>
            <a:ext cx="2758200" cy="13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400"/>
              <a:t>Example: </a:t>
            </a:r>
            <a:r>
              <a:rPr lang="es" sz="1400" i="1"/>
              <a:t>In previous centuries, individuals used not to have access to the vast amount of information that is readily available today</a:t>
            </a:r>
            <a:r>
              <a:rPr lang="es" sz="1400"/>
              <a:t>.</a:t>
            </a:r>
            <a:endParaRPr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0906" y="336042"/>
            <a:ext cx="6618097" cy="480060"/>
          </a:xfrm>
        </p:spPr>
        <p:txBody>
          <a:bodyPr rtlCol="0">
            <a:normAutofit fontScale="90000"/>
          </a:bodyPr>
          <a:lstStyle/>
          <a:p>
            <a:pPr rtl="0"/>
            <a:r>
              <a:rPr lang="es-ES" dirty="0">
                <a:latin typeface="Segoe UI Light" panose="020B0502040204020203" pitchFamily="34" charset="0"/>
                <a:cs typeface="Segoe UI Light" panose="020B0502040204020203" pitchFamily="34" charset="0"/>
              </a:rPr>
              <a:t>PAST PERFECT SIMPLE VS. PAST PERFECT CONTINUOUS</a:t>
            </a:r>
          </a:p>
        </p:txBody>
      </p:sp>
      <p:sp>
        <p:nvSpPr>
          <p:cNvPr id="25" name="Marcador de contenido 17"/>
          <p:cNvSpPr txBox="1">
            <a:spLocks/>
          </p:cNvSpPr>
          <p:nvPr/>
        </p:nvSpPr>
        <p:spPr>
          <a:xfrm>
            <a:off x="981513" y="989428"/>
            <a:ext cx="7782886" cy="30737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500"/>
              </a:spcAft>
              <a:buNone/>
            </a:pPr>
            <a:endParaRPr lang="es-ES" sz="9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Marcador de contenido 17"/>
          <p:cNvSpPr txBox="1">
            <a:spLocks/>
          </p:cNvSpPr>
          <p:nvPr/>
        </p:nvSpPr>
        <p:spPr>
          <a:xfrm>
            <a:off x="287001" y="1296806"/>
            <a:ext cx="8697610" cy="224065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450"/>
              </a:spcAft>
              <a:buNone/>
              <a:defRPr/>
            </a:pP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action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before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another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one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past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vs.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Duration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action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action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progress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before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another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one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past</a:t>
            </a:r>
            <a:endParaRPr lang="es-ES" b="1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spcAft>
                <a:spcPts val="450"/>
              </a:spcAft>
              <a:buNone/>
              <a:defRPr/>
            </a:pP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When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Josh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arrived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, he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had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already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killed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her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vs. He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had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been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waiting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for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the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train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for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1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hour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,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when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it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finally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 </a:t>
            </a:r>
            <a:r>
              <a:rPr lang="es-ES" i="1" dirty="0" err="1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came</a:t>
            </a:r>
            <a:r>
              <a:rPr lang="es-ES" i="1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640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757</Words>
  <Application>Microsoft Office PowerPoint</Application>
  <PresentationFormat>Presentación en pantalla (16:9)</PresentationFormat>
  <Paragraphs>67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3" baseType="lpstr">
      <vt:lpstr>Segoe UI Light</vt:lpstr>
      <vt:lpstr>Arial</vt:lpstr>
      <vt:lpstr>Inter</vt:lpstr>
      <vt:lpstr>Lato</vt:lpstr>
      <vt:lpstr>Raleway</vt:lpstr>
      <vt:lpstr>Segoe UI Semibold</vt:lpstr>
      <vt:lpstr>Segoe UI</vt:lpstr>
      <vt:lpstr>Swiss</vt:lpstr>
      <vt:lpstr>PAST FORMS: past and perfect tenses</vt:lpstr>
      <vt:lpstr>PAST SIMPLE VS. PAST CONTINUOUS</vt:lpstr>
      <vt:lpstr>Forward-looking Verbs in Past Tenses (future meaning)</vt:lpstr>
      <vt:lpstr>Past Habits</vt:lpstr>
      <vt:lpstr>PAST PERFECT SIMPLE VS. PAST PERFECT CONTINUOUS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 FORMS SPECIAL USES</dc:title>
  <cp:lastModifiedBy>Cebreiros Alvarez, Ramiro</cp:lastModifiedBy>
  <cp:revision>8</cp:revision>
  <dcterms:modified xsi:type="dcterms:W3CDTF">2026-09-23T12:50:32Z</dcterms:modified>
</cp:coreProperties>
</file>