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b40dfc78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b40dfc78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2b40dfc78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2b40dfc78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b40dfc78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b40dfc78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2b40dfc78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2b40dfc78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2b40dfc781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2b40dfc78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b40dfc78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b40dfc78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2b40dfc781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2b40dfc78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2b40dfc78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2b40dfc78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b40dfc781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2b40dfc78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2b40dfc78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2b40dfc78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b40dfc781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2b40dfc781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b40dfc78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b40dfc78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b40dfc781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b40dfc78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581500" y="1958375"/>
            <a:ext cx="6459000" cy="11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accent2"/>
                </a:solidFill>
              </a:rPr>
              <a:t>LA CONSTRUCCIÓN DE LA IDENTIDAD NACIONAL A TRAVÉS DEL ARTE</a:t>
            </a:r>
            <a:endParaRPr sz="1800">
              <a:solidFill>
                <a:schemeClr val="accent2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141150" y="1611050"/>
            <a:ext cx="30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34975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3961100" y="1854925"/>
            <a:ext cx="4101600" cy="10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FRANCISCO DE GOYA: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“Tú que no puedes”.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Grabado nº42 de la serie </a:t>
            </a:r>
            <a:r>
              <a:rPr i="1" lang="es">
                <a:solidFill>
                  <a:schemeClr val="dk1"/>
                </a:solidFill>
              </a:rPr>
              <a:t>Los Caprichos</a:t>
            </a:r>
            <a:r>
              <a:rPr lang="es">
                <a:solidFill>
                  <a:schemeClr val="dk1"/>
                </a:solidFill>
              </a:rPr>
              <a:t>. 1799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225" y="78500"/>
            <a:ext cx="6727550" cy="441497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2675225" y="4404500"/>
            <a:ext cx="4101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JOSÉ DE MADRAZO Y AGUDO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muerte de Viriato, jefe de los lusitanos</a:t>
            </a:r>
            <a:r>
              <a:rPr lang="es">
                <a:solidFill>
                  <a:schemeClr val="dk1"/>
                </a:solidFill>
              </a:rPr>
              <a:t>. 1806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825" y="152400"/>
            <a:ext cx="6256096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6503275" y="2010125"/>
            <a:ext cx="2417700" cy="10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FRANCISCO DE GOYA: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carga de los mamelucos.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1814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06971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2675225" y="4404500"/>
            <a:ext cx="4293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FRANCISCO DE GOYA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Duelo a garrotazos</a:t>
            </a:r>
            <a:r>
              <a:rPr i="1" lang="es">
                <a:solidFill>
                  <a:schemeClr val="dk1"/>
                </a:solidFill>
              </a:rPr>
              <a:t>.</a:t>
            </a:r>
            <a:r>
              <a:rPr lang="es">
                <a:solidFill>
                  <a:schemeClr val="dk1"/>
                </a:solidFill>
              </a:rPr>
              <a:t> 1820-23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212173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6429400" y="1740775"/>
            <a:ext cx="2601300" cy="14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GENARO PÉREZ VILLAAMIL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“Ruinas árabes en Humanejos”.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Grabado de la serie </a:t>
            </a:r>
            <a:r>
              <a:rPr i="1" lang="es">
                <a:solidFill>
                  <a:schemeClr val="dk1"/>
                </a:solidFill>
              </a:rPr>
              <a:t>España artística y monumental</a:t>
            </a:r>
            <a:r>
              <a:rPr lang="es">
                <a:solidFill>
                  <a:schemeClr val="dk1"/>
                </a:solidFill>
              </a:rPr>
              <a:t>. 1842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1876" y="93275"/>
            <a:ext cx="6221800" cy="43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1146600" y="4493100"/>
            <a:ext cx="68508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ANTONIO GISBERT: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Los Comuneros Padilla, Bravo y Maldonado en el patíbulo</a:t>
            </a:r>
            <a:r>
              <a:rPr i="1" lang="es">
                <a:solidFill>
                  <a:schemeClr val="dk1"/>
                </a:solidFill>
              </a:rPr>
              <a:t>. </a:t>
            </a:r>
            <a:r>
              <a:rPr lang="es">
                <a:solidFill>
                  <a:schemeClr val="dk1"/>
                </a:solidFill>
              </a:rPr>
              <a:t>1862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7376" y="152400"/>
            <a:ext cx="6509251" cy="44020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/>
          <p:nvPr/>
        </p:nvSpPr>
        <p:spPr>
          <a:xfrm>
            <a:off x="2675225" y="4480700"/>
            <a:ext cx="4101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JOSÉ CASADO DEL ALISAL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rendición de Bailén</a:t>
            </a:r>
            <a:r>
              <a:rPr lang="es">
                <a:solidFill>
                  <a:schemeClr val="dk1"/>
                </a:solidFill>
              </a:rPr>
              <a:t>. 1864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849" y="100675"/>
            <a:ext cx="6759677" cy="43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/>
          <p:nvPr/>
        </p:nvSpPr>
        <p:spPr>
          <a:xfrm>
            <a:off x="2675225" y="4404500"/>
            <a:ext cx="4101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FRANCISCO PADILLA ORTIZ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rendición de Granada</a:t>
            </a:r>
            <a:r>
              <a:rPr lang="es">
                <a:solidFill>
                  <a:schemeClr val="dk1"/>
                </a:solidFill>
              </a:rPr>
              <a:t>. 1882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463" y="85900"/>
            <a:ext cx="6809073" cy="443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2"/>
          <p:cNvSpPr txBox="1"/>
          <p:nvPr/>
        </p:nvSpPr>
        <p:spPr>
          <a:xfrm>
            <a:off x="1146600" y="4493100"/>
            <a:ext cx="68508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ANTONIO GISBERT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El fusilamiento de Torrijos y sus compañeros en las playas de Málaga. </a:t>
            </a:r>
            <a:r>
              <a:rPr lang="es">
                <a:solidFill>
                  <a:schemeClr val="dk1"/>
                </a:solidFill>
              </a:rPr>
              <a:t>1887-88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700" y="108050"/>
            <a:ext cx="6395223" cy="4390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 txBox="1"/>
          <p:nvPr/>
        </p:nvSpPr>
        <p:spPr>
          <a:xfrm>
            <a:off x="2613800" y="4525025"/>
            <a:ext cx="4293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MUÑOZ DEGRAIN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conversión de Recaredo</a:t>
            </a:r>
            <a:r>
              <a:rPr i="1" lang="es">
                <a:solidFill>
                  <a:schemeClr val="dk1"/>
                </a:solidFill>
              </a:rPr>
              <a:t>.</a:t>
            </a:r>
            <a:r>
              <a:rPr lang="es">
                <a:solidFill>
                  <a:schemeClr val="dk1"/>
                </a:solidFill>
              </a:rPr>
              <a:t> 1888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8950"/>
            <a:ext cx="8839200" cy="4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4"/>
          <p:cNvSpPr txBox="1"/>
          <p:nvPr/>
        </p:nvSpPr>
        <p:spPr>
          <a:xfrm>
            <a:off x="2613800" y="4525025"/>
            <a:ext cx="4293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VICENTE CUTANDA Y TORAYA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Una huelga de obreros en Vizcaya</a:t>
            </a:r>
            <a:r>
              <a:rPr i="1" lang="es">
                <a:solidFill>
                  <a:schemeClr val="dk1"/>
                </a:solidFill>
              </a:rPr>
              <a:t>.</a:t>
            </a:r>
            <a:r>
              <a:rPr lang="es">
                <a:solidFill>
                  <a:schemeClr val="dk1"/>
                </a:solidFill>
              </a:rPr>
              <a:t> 1892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3805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5"/>
          <p:cNvSpPr txBox="1"/>
          <p:nvPr/>
        </p:nvSpPr>
        <p:spPr>
          <a:xfrm>
            <a:off x="2675225" y="4404500"/>
            <a:ext cx="4101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GONZALO DE BILBAO: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siega: la recolección</a:t>
            </a:r>
            <a:r>
              <a:rPr lang="es">
                <a:solidFill>
                  <a:schemeClr val="dk1"/>
                </a:solidFill>
              </a:rPr>
              <a:t>. 1895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4000" y="159800"/>
            <a:ext cx="7666299" cy="42374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/>
        </p:nvSpPr>
        <p:spPr>
          <a:xfrm>
            <a:off x="2675225" y="4404500"/>
            <a:ext cx="4293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SALVADOR VINIEGRA</a:t>
            </a:r>
            <a:r>
              <a:rPr lang="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s">
                <a:solidFill>
                  <a:schemeClr val="dk1"/>
                </a:solidFill>
              </a:rPr>
              <a:t>La promulgación de la Constitución de 1812.</a:t>
            </a:r>
            <a:r>
              <a:rPr lang="es">
                <a:solidFill>
                  <a:schemeClr val="dk1"/>
                </a:solidFill>
              </a:rPr>
              <a:t> 1912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