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ppt/tags/tag29.xml" ContentType="application/vnd.openxmlformats-officedocument.presentationml.tags+xml"/>
  <Override PartName="/ppt/notesSlides/notesSlide28.xml" ContentType="application/vnd.openxmlformats-officedocument.presentationml.notesSlide+xml"/>
  <Override PartName="/ppt/tags/tag30.xml" ContentType="application/vnd.openxmlformats-officedocument.presentationml.tags+xml"/>
  <Override PartName="/ppt/notesSlides/notesSlide29.xml" ContentType="application/vnd.openxmlformats-officedocument.presentationml.notesSlide+xml"/>
  <Override PartName="/ppt/tags/tag31.xml" ContentType="application/vnd.openxmlformats-officedocument.presentationml.tags+xml"/>
  <Override PartName="/ppt/notesSlides/notesSlide30.xml" ContentType="application/vnd.openxmlformats-officedocument.presentationml.notesSlide+xml"/>
  <Override PartName="/ppt/tags/tag32.xml" ContentType="application/vnd.openxmlformats-officedocument.presentationml.tags+xml"/>
  <Override PartName="/ppt/notesSlides/notesSlide31.xml" ContentType="application/vnd.openxmlformats-officedocument.presentationml.notesSlide+xml"/>
  <Override PartName="/ppt/tags/tag33.xml" ContentType="application/vnd.openxmlformats-officedocument.presentationml.tags+xml"/>
  <Override PartName="/ppt/notesSlides/notesSlide32.xml" ContentType="application/vnd.openxmlformats-officedocument.presentationml.notesSlide+xml"/>
  <Override PartName="/ppt/tags/tag34.xml" ContentType="application/vnd.openxmlformats-officedocument.presentationml.tags+xml"/>
  <Override PartName="/ppt/notesSlides/notesSlide33.xml" ContentType="application/vnd.openxmlformats-officedocument.presentationml.notesSlide+xml"/>
  <Override PartName="/ppt/tags/tag35.xml" ContentType="application/vnd.openxmlformats-officedocument.presentationml.tags+xml"/>
  <Override PartName="/ppt/notesSlides/notesSlide34.xml" ContentType="application/vnd.openxmlformats-officedocument.presentationml.notesSlide+xml"/>
  <Override PartName="/ppt/tags/tag36.xml" ContentType="application/vnd.openxmlformats-officedocument.presentationml.tags+xml"/>
  <Override PartName="/ppt/notesSlides/notesSlide35.xml" ContentType="application/vnd.openxmlformats-officedocument.presentationml.notesSlide+xml"/>
  <Override PartName="/ppt/tags/tag37.xml" ContentType="application/vnd.openxmlformats-officedocument.presentationml.tags+xml"/>
  <Override PartName="/ppt/notesSlides/notesSlide36.xml" ContentType="application/vnd.openxmlformats-officedocument.presentationml.notesSlide+xml"/>
  <Override PartName="/ppt/tags/tag38.xml" ContentType="application/vnd.openxmlformats-officedocument.presentationml.tags+xml"/>
  <Override PartName="/ppt/notesSlides/notesSlide37.xml" ContentType="application/vnd.openxmlformats-officedocument.presentationml.notesSlide+xml"/>
  <Override PartName="/ppt/tags/tag39.xml" ContentType="application/vnd.openxmlformats-officedocument.presentationml.tags+xml"/>
  <Override PartName="/ppt/notesSlides/notesSlide38.xml" ContentType="application/vnd.openxmlformats-officedocument.presentationml.notesSlide+xml"/>
  <Override PartName="/ppt/tags/tag40.xml" ContentType="application/vnd.openxmlformats-officedocument.presentationml.tags+xml"/>
  <Override PartName="/ppt/notesSlides/notesSlide39.xml" ContentType="application/vnd.openxmlformats-officedocument.presentationml.notesSlide+xml"/>
  <Override PartName="/ppt/tags/tag41.xml" ContentType="application/vnd.openxmlformats-officedocument.presentationml.tags+xml"/>
  <Override PartName="/ppt/notesSlides/notesSlide40.xml" ContentType="application/vnd.openxmlformats-officedocument.presentationml.notesSlide+xml"/>
  <Override PartName="/ppt/tags/tag42.xml" ContentType="application/vnd.openxmlformats-officedocument.presentationml.tags+xml"/>
  <Override PartName="/ppt/notesSlides/notesSlide41.xml" ContentType="application/vnd.openxmlformats-officedocument.presentationml.notesSlide+xml"/>
  <Override PartName="/ppt/tags/tag43.xml" ContentType="application/vnd.openxmlformats-officedocument.presentationml.tags+xml"/>
  <Override PartName="/ppt/notesSlides/notesSlide42.xml" ContentType="application/vnd.openxmlformats-officedocument.presentationml.notesSlide+xml"/>
  <Override PartName="/ppt/tags/tag44.xml" ContentType="application/vnd.openxmlformats-officedocument.presentationml.tags+xml"/>
  <Override PartName="/ppt/notesSlides/notesSlide43.xml" ContentType="application/vnd.openxmlformats-officedocument.presentationml.notesSlide+xml"/>
  <Override PartName="/ppt/tags/tag45.xml" ContentType="application/vnd.openxmlformats-officedocument.presentationml.tags+xml"/>
  <Override PartName="/ppt/notesSlides/notesSlide44.xml" ContentType="application/vnd.openxmlformats-officedocument.presentationml.notesSlide+xml"/>
  <Override PartName="/ppt/tags/tag46.xml" ContentType="application/vnd.openxmlformats-officedocument.presentationml.tags+xml"/>
  <Override PartName="/ppt/notesSlides/notesSlide45.xml" ContentType="application/vnd.openxmlformats-officedocument.presentationml.notesSlide+xml"/>
  <Override PartName="/ppt/tags/tag47.xml" ContentType="application/vnd.openxmlformats-officedocument.presentationml.tags+xml"/>
  <Override PartName="/ppt/notesSlides/notesSlide46.xml" ContentType="application/vnd.openxmlformats-officedocument.presentationml.notesSlide+xml"/>
  <Override PartName="/ppt/tags/tag48.xml" ContentType="application/vnd.openxmlformats-officedocument.presentationml.tags+xml"/>
  <Override PartName="/ppt/notesSlides/notesSlide47.xml" ContentType="application/vnd.openxmlformats-officedocument.presentationml.notesSlide+xml"/>
  <Override PartName="/ppt/tags/tag49.xml" ContentType="application/vnd.openxmlformats-officedocument.presentationml.tags+xml"/>
  <Override PartName="/ppt/notesSlides/notesSlide48.xml" ContentType="application/vnd.openxmlformats-officedocument.presentationml.notesSlide+xml"/>
  <Override PartName="/ppt/tags/tag50.xml" ContentType="application/vnd.openxmlformats-officedocument.presentationml.tags+xml"/>
  <Override PartName="/ppt/notesSlides/notesSlide49.xml" ContentType="application/vnd.openxmlformats-officedocument.presentationml.notesSlide+xml"/>
  <Override PartName="/ppt/tags/tag51.xml" ContentType="application/vnd.openxmlformats-officedocument.presentationml.tags+xml"/>
  <Override PartName="/ppt/notesSlides/notesSlide50.xml" ContentType="application/vnd.openxmlformats-officedocument.presentationml.notesSlide+xml"/>
  <Override PartName="/ppt/tags/tag52.xml" ContentType="application/vnd.openxmlformats-officedocument.presentationml.tags+xml"/>
  <Override PartName="/ppt/notesSlides/notesSlide51.xml" ContentType="application/vnd.openxmlformats-officedocument.presentationml.notesSlide+xml"/>
  <Override PartName="/ppt/tags/tag53.xml" ContentType="application/vnd.openxmlformats-officedocument.presentationml.tags+xml"/>
  <Override PartName="/ppt/notesSlides/notesSlide52.xml" ContentType="application/vnd.openxmlformats-officedocument.presentationml.notesSlide+xml"/>
  <Override PartName="/ppt/tags/tag54.xml" ContentType="application/vnd.openxmlformats-officedocument.presentationml.tags+xml"/>
  <Override PartName="/ppt/notesSlides/notesSlide53.xml" ContentType="application/vnd.openxmlformats-officedocument.presentationml.notesSlide+xml"/>
  <Override PartName="/ppt/tags/tag55.xml" ContentType="application/vnd.openxmlformats-officedocument.presentationml.tags+xml"/>
  <Override PartName="/ppt/notesSlides/notesSlide54.xml" ContentType="application/vnd.openxmlformats-officedocument.presentationml.notesSlide+xml"/>
  <Override PartName="/ppt/tags/tag56.xml" ContentType="application/vnd.openxmlformats-officedocument.presentationml.tags+xml"/>
  <Override PartName="/ppt/notesSlides/notesSlide55.xml" ContentType="application/vnd.openxmlformats-officedocument.presentationml.notesSlide+xml"/>
  <Override PartName="/ppt/tags/tag57.xml" ContentType="application/vnd.openxmlformats-officedocument.presentationml.tags+xml"/>
  <Override PartName="/ppt/notesSlides/notesSlide56.xml" ContentType="application/vnd.openxmlformats-officedocument.presentationml.notesSlide+xml"/>
  <Override PartName="/ppt/tags/tag58.xml" ContentType="application/vnd.openxmlformats-officedocument.presentationml.tags+xml"/>
  <Override PartName="/ppt/notesSlides/notesSlide57.xml" ContentType="application/vnd.openxmlformats-officedocument.presentationml.notesSlide+xml"/>
  <Override PartName="/ppt/tags/tag59.xml" ContentType="application/vnd.openxmlformats-officedocument.presentationml.tags+xml"/>
  <Override PartName="/ppt/notesSlides/notesSlide58.xml" ContentType="application/vnd.openxmlformats-officedocument.presentationml.notesSlide+xml"/>
  <Override PartName="/ppt/tags/tag60.xml" ContentType="application/vnd.openxmlformats-officedocument.presentationml.tags+xml"/>
  <Override PartName="/ppt/notesSlides/notesSlide59.xml" ContentType="application/vnd.openxmlformats-officedocument.presentationml.notesSlide+xml"/>
  <Override PartName="/ppt/tags/tag61.xml" ContentType="application/vnd.openxmlformats-officedocument.presentationml.tags+xml"/>
  <Override PartName="/ppt/notesSlides/notesSlide60.xml" ContentType="application/vnd.openxmlformats-officedocument.presentationml.notesSlide+xml"/>
  <Override PartName="/ppt/tags/tag62.xml" ContentType="application/vnd.openxmlformats-officedocument.presentationml.tags+xml"/>
  <Override PartName="/ppt/notesSlides/notesSlide61.xml" ContentType="application/vnd.openxmlformats-officedocument.presentationml.notesSlide+xml"/>
  <Override PartName="/ppt/tags/tag63.xml" ContentType="application/vnd.openxmlformats-officedocument.presentationml.tags+xml"/>
  <Override PartName="/ppt/notesSlides/notesSlide62.xml" ContentType="application/vnd.openxmlformats-officedocument.presentationml.notesSlide+xml"/>
  <Override PartName="/ppt/tags/tag64.xml" ContentType="application/vnd.openxmlformats-officedocument.presentationml.tags+xml"/>
  <Override PartName="/ppt/notesSlides/notesSlide63.xml" ContentType="application/vnd.openxmlformats-officedocument.presentationml.notesSlide+xml"/>
  <Override PartName="/ppt/tags/tag65.xml" ContentType="application/vnd.openxmlformats-officedocument.presentationml.tags+xml"/>
  <Override PartName="/ppt/notesSlides/notesSlide64.xml" ContentType="application/vnd.openxmlformats-officedocument.presentationml.notesSlide+xml"/>
  <Override PartName="/ppt/tags/tag66.xml" ContentType="application/vnd.openxmlformats-officedocument.presentationml.tags+xml"/>
  <Override PartName="/ppt/notesSlides/notesSlide65.xml" ContentType="application/vnd.openxmlformats-officedocument.presentationml.notesSlide+xml"/>
  <Override PartName="/ppt/tags/tag67.xml" ContentType="application/vnd.openxmlformats-officedocument.presentationml.tags+xml"/>
  <Override PartName="/ppt/notesSlides/notesSlide66.xml" ContentType="application/vnd.openxmlformats-officedocument.presentationml.notesSlide+xml"/>
  <Override PartName="/ppt/tags/tag68.xml" ContentType="application/vnd.openxmlformats-officedocument.presentationml.tags+xml"/>
  <Override PartName="/ppt/notesSlides/notesSlide67.xml" ContentType="application/vnd.openxmlformats-officedocument.presentationml.notesSlide+xml"/>
  <Override PartName="/ppt/tags/tag69.xml" ContentType="application/vnd.openxmlformats-officedocument.presentationml.tags+xml"/>
  <Override PartName="/ppt/notesSlides/notesSlide68.xml" ContentType="application/vnd.openxmlformats-officedocument.presentationml.notesSlide+xml"/>
  <Override PartName="/ppt/tags/tag70.xml" ContentType="application/vnd.openxmlformats-officedocument.presentationml.tags+xml"/>
  <Override PartName="/ppt/notesSlides/notesSlide69.xml" ContentType="application/vnd.openxmlformats-officedocument.presentationml.notesSlide+xml"/>
  <Override PartName="/ppt/tags/tag71.xml" ContentType="application/vnd.openxmlformats-officedocument.presentationml.tags+xml"/>
  <Override PartName="/ppt/notesSlides/notesSlide70.xml" ContentType="application/vnd.openxmlformats-officedocument.presentationml.notesSlide+xml"/>
  <Override PartName="/ppt/tags/tag72.xml" ContentType="application/vnd.openxmlformats-officedocument.presentationml.tags+xml"/>
  <Override PartName="/ppt/notesSlides/notesSlide71.xml" ContentType="application/vnd.openxmlformats-officedocument.presentationml.notesSlide+xml"/>
  <Override PartName="/ppt/tags/tag73.xml" ContentType="application/vnd.openxmlformats-officedocument.presentationml.tags+xml"/>
  <Override PartName="/ppt/notesSlides/notesSlide72.xml" ContentType="application/vnd.openxmlformats-officedocument.presentationml.notesSlide+xml"/>
  <Override PartName="/ppt/tags/tag74.xml" ContentType="application/vnd.openxmlformats-officedocument.presentationml.tags+xml"/>
  <Override PartName="/ppt/notesSlides/notesSlide73.xml" ContentType="application/vnd.openxmlformats-officedocument.presentationml.notesSlide+xml"/>
  <Override PartName="/ppt/tags/tag75.xml" ContentType="application/vnd.openxmlformats-officedocument.presentationml.tags+xml"/>
  <Override PartName="/ppt/notesSlides/notesSlide74.xml" ContentType="application/vnd.openxmlformats-officedocument.presentationml.notesSlide+xml"/>
  <Override PartName="/ppt/tags/tag76.xml" ContentType="application/vnd.openxmlformats-officedocument.presentationml.tags+xml"/>
  <Override PartName="/ppt/notesSlides/notesSlide75.xml" ContentType="application/vnd.openxmlformats-officedocument.presentationml.notesSlide+xml"/>
  <Override PartName="/ppt/tags/tag77.xml" ContentType="application/vnd.openxmlformats-officedocument.presentationml.tags+xml"/>
  <Override PartName="/ppt/notesSlides/notesSlide76.xml" ContentType="application/vnd.openxmlformats-officedocument.presentationml.notesSlide+xml"/>
  <Override PartName="/ppt/tags/tag78.xml" ContentType="application/vnd.openxmlformats-officedocument.presentationml.tags+xml"/>
  <Override PartName="/ppt/notesSlides/notesSlide77.xml" ContentType="application/vnd.openxmlformats-officedocument.presentationml.notesSlide+xml"/>
  <Override PartName="/ppt/tags/tag79.xml" ContentType="application/vnd.openxmlformats-officedocument.presentationml.tags+xml"/>
  <Override PartName="/ppt/notesSlides/notesSlide78.xml" ContentType="application/vnd.openxmlformats-officedocument.presentationml.notesSlide+xml"/>
  <Override PartName="/ppt/tags/tag80.xml" ContentType="application/vnd.openxmlformats-officedocument.presentationml.tags+xml"/>
  <Override PartName="/ppt/notesSlides/notesSlide79.xml" ContentType="application/vnd.openxmlformats-officedocument.presentationml.notesSlide+xml"/>
  <Override PartName="/ppt/tags/tag81.xml" ContentType="application/vnd.openxmlformats-officedocument.presentationml.tags+xml"/>
  <Override PartName="/ppt/notesSlides/notesSlide80.xml" ContentType="application/vnd.openxmlformats-officedocument.presentationml.notesSlide+xml"/>
  <Override PartName="/ppt/tags/tag82.xml" ContentType="application/vnd.openxmlformats-officedocument.presentationml.tags+xml"/>
  <Override PartName="/ppt/notesSlides/notesSlide81.xml" ContentType="application/vnd.openxmlformats-officedocument.presentationml.notesSlide+xml"/>
  <Override PartName="/ppt/tags/tag83.xml" ContentType="application/vnd.openxmlformats-officedocument.presentationml.tags+xml"/>
  <Override PartName="/ppt/notesSlides/notesSlide82.xml" ContentType="application/vnd.openxmlformats-officedocument.presentationml.notesSlide+xml"/>
  <Override PartName="/ppt/tags/tag84.xml" ContentType="application/vnd.openxmlformats-officedocument.presentationml.tags+xml"/>
  <Override PartName="/ppt/notesSlides/notesSlide83.xml" ContentType="application/vnd.openxmlformats-officedocument.presentationml.notesSlide+xml"/>
  <Override PartName="/ppt/tags/tag85.xml" ContentType="application/vnd.openxmlformats-officedocument.presentationml.tags+xml"/>
  <Override PartName="/ppt/notesSlides/notesSlide84.xml" ContentType="application/vnd.openxmlformats-officedocument.presentationml.notesSlide+xml"/>
  <Override PartName="/ppt/tags/tag86.xml" ContentType="application/vnd.openxmlformats-officedocument.presentationml.tags+xml"/>
  <Override PartName="/ppt/notesSlides/notesSlide85.xml" ContentType="application/vnd.openxmlformats-officedocument.presentationml.notesSlide+xml"/>
  <Override PartName="/ppt/tags/tag87.xml" ContentType="application/vnd.openxmlformats-officedocument.presentationml.tags+xml"/>
  <Override PartName="/ppt/notesSlides/notesSlide86.xml" ContentType="application/vnd.openxmlformats-officedocument.presentationml.notesSlide+xml"/>
  <Override PartName="/ppt/tags/tag88.xml" ContentType="application/vnd.openxmlformats-officedocument.presentationml.tags+xml"/>
  <Override PartName="/ppt/notesSlides/notesSlide87.xml" ContentType="application/vnd.openxmlformats-officedocument.presentationml.notesSlide+xml"/>
  <Override PartName="/ppt/tags/tag89.xml" ContentType="application/vnd.openxmlformats-officedocument.presentationml.tags+xml"/>
  <Override PartName="/ppt/notesSlides/notesSlide88.xml" ContentType="application/vnd.openxmlformats-officedocument.presentationml.notesSlide+xml"/>
  <Override PartName="/ppt/tags/tag90.xml" ContentType="application/vnd.openxmlformats-officedocument.presentationml.tags+xml"/>
  <Override PartName="/ppt/notesSlides/notesSlide89.xml" ContentType="application/vnd.openxmlformats-officedocument.presentationml.notesSlide+xml"/>
  <Override PartName="/ppt/tags/tag91.xml" ContentType="application/vnd.openxmlformats-officedocument.presentationml.tags+xml"/>
  <Override PartName="/ppt/notesSlides/notesSlide90.xml" ContentType="application/vnd.openxmlformats-officedocument.presentationml.notesSlide+xml"/>
  <Override PartName="/ppt/tags/tag92.xml" ContentType="application/vnd.openxmlformats-officedocument.presentationml.tags+xml"/>
  <Override PartName="/ppt/notesSlides/notesSlide91.xml" ContentType="application/vnd.openxmlformats-officedocument.presentationml.notesSlide+xml"/>
  <Override PartName="/ppt/tags/tag93.xml" ContentType="application/vnd.openxmlformats-officedocument.presentationml.tags+xml"/>
  <Override PartName="/ppt/notesSlides/notesSlide92.xml" ContentType="application/vnd.openxmlformats-officedocument.presentationml.notesSlide+xml"/>
  <Override PartName="/ppt/tags/tag94.xml" ContentType="application/vnd.openxmlformats-officedocument.presentationml.tags+xml"/>
  <Override PartName="/ppt/notesSlides/notesSlide93.xml" ContentType="application/vnd.openxmlformats-officedocument.presentationml.notesSlide+xml"/>
  <Override PartName="/ppt/tags/tag95.xml" ContentType="application/vnd.openxmlformats-officedocument.presentationml.tags+xml"/>
  <Override PartName="/ppt/notesSlides/notesSlide94.xml" ContentType="application/vnd.openxmlformats-officedocument.presentationml.notesSlide+xml"/>
  <Override PartName="/ppt/tags/tag96.xml" ContentType="application/vnd.openxmlformats-officedocument.presentationml.tags+xml"/>
  <Override PartName="/ppt/notesSlides/notesSlide95.xml" ContentType="application/vnd.openxmlformats-officedocument.presentationml.notesSlide+xml"/>
  <Override PartName="/ppt/tags/tag97.xml" ContentType="application/vnd.openxmlformats-officedocument.presentationml.tags+xml"/>
  <Override PartName="/ppt/notesSlides/notesSlide96.xml" ContentType="application/vnd.openxmlformats-officedocument.presentationml.notesSlide+xml"/>
  <Override PartName="/ppt/tags/tag98.xml" ContentType="application/vnd.openxmlformats-officedocument.presentationml.tags+xml"/>
  <Override PartName="/ppt/notesSlides/notesSlide97.xml" ContentType="application/vnd.openxmlformats-officedocument.presentationml.notesSlide+xml"/>
  <Override PartName="/ppt/tags/tag99.xml" ContentType="application/vnd.openxmlformats-officedocument.presentationml.tags+xml"/>
  <Override PartName="/ppt/notesSlides/notesSlide98.xml" ContentType="application/vnd.openxmlformats-officedocument.presentationml.notesSlide+xml"/>
  <Override PartName="/ppt/tags/tag100.xml" ContentType="application/vnd.openxmlformats-officedocument.presentationml.tags+xml"/>
  <Override PartName="/ppt/notesSlides/notesSlide99.xml" ContentType="application/vnd.openxmlformats-officedocument.presentationml.notesSlide+xml"/>
  <Override PartName="/ppt/tags/tag101.xml" ContentType="application/vnd.openxmlformats-officedocument.presentationml.tags+xml"/>
  <Override PartName="/ppt/notesSlides/notesSlide100.xml" ContentType="application/vnd.openxmlformats-officedocument.presentationml.notesSlide+xml"/>
  <Override PartName="/ppt/tags/tag102.xml" ContentType="application/vnd.openxmlformats-officedocument.presentationml.tags+xml"/>
  <Override PartName="/ppt/notesSlides/notesSlide101.xml" ContentType="application/vnd.openxmlformats-officedocument.presentationml.notesSlide+xml"/>
  <Override PartName="/ppt/tags/tag103.xml" ContentType="application/vnd.openxmlformats-officedocument.presentationml.tags+xml"/>
  <Override PartName="/ppt/notesSlides/notesSlide102.xml" ContentType="application/vnd.openxmlformats-officedocument.presentationml.notesSlide+xml"/>
  <Override PartName="/ppt/tags/tag104.xml" ContentType="application/vnd.openxmlformats-officedocument.presentationml.tags+xml"/>
  <Override PartName="/ppt/notesSlides/notesSlide103.xml" ContentType="application/vnd.openxmlformats-officedocument.presentationml.notesSlide+xml"/>
  <Override PartName="/ppt/tags/tag105.xml" ContentType="application/vnd.openxmlformats-officedocument.presentationml.tags+xml"/>
  <Override PartName="/ppt/notesSlides/notesSlide104.xml" ContentType="application/vnd.openxmlformats-officedocument.presentationml.notesSlide+xml"/>
  <Override PartName="/ppt/tags/tag106.xml" ContentType="application/vnd.openxmlformats-officedocument.presentationml.tags+xml"/>
  <Override PartName="/ppt/notesSlides/notesSlide105.xml" ContentType="application/vnd.openxmlformats-officedocument.presentationml.notesSlide+xml"/>
  <Override PartName="/ppt/tags/tag107.xml" ContentType="application/vnd.openxmlformats-officedocument.presentationml.tags+xml"/>
  <Override PartName="/ppt/notesSlides/notesSlide106.xml" ContentType="application/vnd.openxmlformats-officedocument.presentationml.notesSlide+xml"/>
  <Override PartName="/ppt/tags/tag108.xml" ContentType="application/vnd.openxmlformats-officedocument.presentationml.tags+xml"/>
  <Override PartName="/ppt/notesSlides/notesSlide107.xml" ContentType="application/vnd.openxmlformats-officedocument.presentationml.notesSlide+xml"/>
  <Override PartName="/ppt/tags/tag109.xml" ContentType="application/vnd.openxmlformats-officedocument.presentationml.tags+xml"/>
  <Override PartName="/ppt/notesSlides/notesSlide108.xml" ContentType="application/vnd.openxmlformats-officedocument.presentationml.notesSlide+xml"/>
  <Override PartName="/ppt/tags/tag110.xml" ContentType="application/vnd.openxmlformats-officedocument.presentationml.tags+xml"/>
  <Override PartName="/ppt/notesSlides/notesSlide109.xml" ContentType="application/vnd.openxmlformats-officedocument.presentationml.notesSlide+xml"/>
  <Override PartName="/ppt/tags/tag111.xml" ContentType="application/vnd.openxmlformats-officedocument.presentationml.tags+xml"/>
  <Override PartName="/ppt/notesSlides/notesSlide110.xml" ContentType="application/vnd.openxmlformats-officedocument.presentationml.notesSlide+xml"/>
  <Override PartName="/ppt/tags/tag112.xml" ContentType="application/vnd.openxmlformats-officedocument.presentationml.tags+xml"/>
  <Override PartName="/ppt/notesSlides/notesSlide111.xml" ContentType="application/vnd.openxmlformats-officedocument.presentationml.notesSlide+xml"/>
  <Override PartName="/ppt/tags/tag113.xml" ContentType="application/vnd.openxmlformats-officedocument.presentationml.tags+xml"/>
  <Override PartName="/ppt/notesSlides/notesSlide112.xml" ContentType="application/vnd.openxmlformats-officedocument.presentationml.notesSlide+xml"/>
  <Override PartName="/ppt/tags/tag114.xml" ContentType="application/vnd.openxmlformats-officedocument.presentationml.tags+xml"/>
  <Override PartName="/ppt/notesSlides/notesSlide113.xml" ContentType="application/vnd.openxmlformats-officedocument.presentationml.notesSlide+xml"/>
  <Override PartName="/ppt/tags/tag115.xml" ContentType="application/vnd.openxmlformats-officedocument.presentationml.tags+xml"/>
  <Override PartName="/ppt/notesSlides/notesSlide114.xml" ContentType="application/vnd.openxmlformats-officedocument.presentationml.notesSlide+xml"/>
  <Override PartName="/ppt/tags/tag116.xml" ContentType="application/vnd.openxmlformats-officedocument.presentationml.tags+xml"/>
  <Override PartName="/ppt/notesSlides/notesSlide115.xml" ContentType="application/vnd.openxmlformats-officedocument.presentationml.notesSlide+xml"/>
  <Override PartName="/ppt/tags/tag117.xml" ContentType="application/vnd.openxmlformats-officedocument.presentationml.tags+xml"/>
  <Override PartName="/ppt/notesSlides/notesSlide116.xml" ContentType="application/vnd.openxmlformats-officedocument.presentationml.notesSlide+xml"/>
  <Override PartName="/ppt/tags/tag118.xml" ContentType="application/vnd.openxmlformats-officedocument.presentationml.tags+xml"/>
  <Override PartName="/ppt/notesSlides/notesSlide117.xml" ContentType="application/vnd.openxmlformats-officedocument.presentationml.notesSlide+xml"/>
  <Override PartName="/ppt/tags/tag119.xml" ContentType="application/vnd.openxmlformats-officedocument.presentationml.tags+xml"/>
  <Override PartName="/ppt/notesSlides/notesSlide118.xml" ContentType="application/vnd.openxmlformats-officedocument.presentationml.notesSlide+xml"/>
  <Override PartName="/ppt/tags/tag120.xml" ContentType="application/vnd.openxmlformats-officedocument.presentationml.tags+xml"/>
  <Override PartName="/ppt/notesSlides/notesSlide1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121"/>
  </p:notesMasterIdLst>
  <p:sldIdLst>
    <p:sldId id="513" r:id="rId2"/>
    <p:sldId id="730" r:id="rId3"/>
    <p:sldId id="747" r:id="rId4"/>
    <p:sldId id="880" r:id="rId5"/>
    <p:sldId id="763" r:id="rId6"/>
    <p:sldId id="834" r:id="rId7"/>
    <p:sldId id="960" r:id="rId8"/>
    <p:sldId id="961" r:id="rId9"/>
    <p:sldId id="735" r:id="rId10"/>
    <p:sldId id="736" r:id="rId11"/>
    <p:sldId id="750" r:id="rId12"/>
    <p:sldId id="1053" r:id="rId13"/>
    <p:sldId id="745" r:id="rId14"/>
    <p:sldId id="758" r:id="rId15"/>
    <p:sldId id="760" r:id="rId16"/>
    <p:sldId id="833" r:id="rId17"/>
    <p:sldId id="759" r:id="rId18"/>
    <p:sldId id="628" r:id="rId19"/>
    <p:sldId id="633" r:id="rId20"/>
    <p:sldId id="963" r:id="rId21"/>
    <p:sldId id="964" r:id="rId22"/>
    <p:sldId id="965" r:id="rId23"/>
    <p:sldId id="966" r:id="rId24"/>
    <p:sldId id="967" r:id="rId25"/>
    <p:sldId id="968" r:id="rId26"/>
    <p:sldId id="969" r:id="rId27"/>
    <p:sldId id="970" r:id="rId28"/>
    <p:sldId id="971" r:id="rId29"/>
    <p:sldId id="972" r:id="rId30"/>
    <p:sldId id="973" r:id="rId31"/>
    <p:sldId id="974" r:id="rId32"/>
    <p:sldId id="975" r:id="rId33"/>
    <p:sldId id="976" r:id="rId34"/>
    <p:sldId id="977" r:id="rId35"/>
    <p:sldId id="978" r:id="rId36"/>
    <p:sldId id="979" r:id="rId37"/>
    <p:sldId id="980" r:id="rId38"/>
    <p:sldId id="981" r:id="rId39"/>
    <p:sldId id="983" r:id="rId40"/>
    <p:sldId id="982" r:id="rId41"/>
    <p:sldId id="984" r:id="rId42"/>
    <p:sldId id="985" r:id="rId43"/>
    <p:sldId id="641" r:id="rId44"/>
    <p:sldId id="986" r:id="rId45"/>
    <p:sldId id="987" r:id="rId46"/>
    <p:sldId id="988" r:id="rId47"/>
    <p:sldId id="989" r:id="rId48"/>
    <p:sldId id="990" r:id="rId49"/>
    <p:sldId id="991" r:id="rId50"/>
    <p:sldId id="888" r:id="rId51"/>
    <p:sldId id="992" r:id="rId52"/>
    <p:sldId id="993" r:id="rId53"/>
    <p:sldId id="994" r:id="rId54"/>
    <p:sldId id="995" r:id="rId55"/>
    <p:sldId id="996" r:id="rId56"/>
    <p:sldId id="997" r:id="rId57"/>
    <p:sldId id="998" r:id="rId58"/>
    <p:sldId id="999" r:id="rId59"/>
    <p:sldId id="1000" r:id="rId60"/>
    <p:sldId id="1001" r:id="rId61"/>
    <p:sldId id="1002" r:id="rId62"/>
    <p:sldId id="1003" r:id="rId63"/>
    <p:sldId id="1004" r:id="rId64"/>
    <p:sldId id="1005" r:id="rId65"/>
    <p:sldId id="1006" r:id="rId66"/>
    <p:sldId id="1007" r:id="rId67"/>
    <p:sldId id="1008" r:id="rId68"/>
    <p:sldId id="1009" r:id="rId69"/>
    <p:sldId id="1010" r:id="rId70"/>
    <p:sldId id="1011" r:id="rId71"/>
    <p:sldId id="1012" r:id="rId72"/>
    <p:sldId id="1013" r:id="rId73"/>
    <p:sldId id="1014" r:id="rId74"/>
    <p:sldId id="1015" r:id="rId75"/>
    <p:sldId id="1016" r:id="rId76"/>
    <p:sldId id="1017" r:id="rId77"/>
    <p:sldId id="1018" r:id="rId78"/>
    <p:sldId id="1019" r:id="rId79"/>
    <p:sldId id="1020" r:id="rId80"/>
    <p:sldId id="1021" r:id="rId81"/>
    <p:sldId id="1022" r:id="rId82"/>
    <p:sldId id="1023" r:id="rId83"/>
    <p:sldId id="1024" r:id="rId84"/>
    <p:sldId id="1025" r:id="rId85"/>
    <p:sldId id="1026" r:id="rId86"/>
    <p:sldId id="1027" r:id="rId87"/>
    <p:sldId id="1028" r:id="rId88"/>
    <p:sldId id="1029" r:id="rId89"/>
    <p:sldId id="1030" r:id="rId90"/>
    <p:sldId id="1031" r:id="rId91"/>
    <p:sldId id="1032" r:id="rId92"/>
    <p:sldId id="1033" r:id="rId93"/>
    <p:sldId id="1034" r:id="rId94"/>
    <p:sldId id="645" r:id="rId95"/>
    <p:sldId id="1035" r:id="rId96"/>
    <p:sldId id="1036" r:id="rId97"/>
    <p:sldId id="1037" r:id="rId98"/>
    <p:sldId id="1038" r:id="rId99"/>
    <p:sldId id="1039" r:id="rId100"/>
    <p:sldId id="1040" r:id="rId101"/>
    <p:sldId id="1041" r:id="rId102"/>
    <p:sldId id="1042" r:id="rId103"/>
    <p:sldId id="1043" r:id="rId104"/>
    <p:sldId id="1044" r:id="rId105"/>
    <p:sldId id="1045" r:id="rId106"/>
    <p:sldId id="1051" r:id="rId107"/>
    <p:sldId id="1052" r:id="rId108"/>
    <p:sldId id="1046" r:id="rId109"/>
    <p:sldId id="1047" r:id="rId110"/>
    <p:sldId id="1048" r:id="rId111"/>
    <p:sldId id="771" r:id="rId112"/>
    <p:sldId id="765" r:id="rId113"/>
    <p:sldId id="766" r:id="rId114"/>
    <p:sldId id="773" r:id="rId115"/>
    <p:sldId id="876" r:id="rId116"/>
    <p:sldId id="877" r:id="rId117"/>
    <p:sldId id="878" r:id="rId118"/>
    <p:sldId id="1049" r:id="rId119"/>
    <p:sldId id="1050" r:id="rId120"/>
  </p:sldIdLst>
  <p:sldSz cx="9144000" cy="5143500" type="screen16x9"/>
  <p:notesSz cx="6858000" cy="9144000"/>
  <p:custDataLst>
    <p:tags r:id="rId122"/>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521415D9-36F7-43E2-AB2F-B90AF26B5E84}">
      <p14:sectionLst xmlns:p14="http://schemas.microsoft.com/office/powerpoint/2010/main">
        <p14:section name="Default Section" id="{18A4B6AD-7757-4DCF-AF88-5786D476B424}">
          <p14:sldIdLst>
            <p14:sldId id="513"/>
            <p14:sldId id="730"/>
            <p14:sldId id="747"/>
            <p14:sldId id="880"/>
            <p14:sldId id="763"/>
            <p14:sldId id="834"/>
            <p14:sldId id="960"/>
            <p14:sldId id="961"/>
            <p14:sldId id="735"/>
            <p14:sldId id="736"/>
            <p14:sldId id="750"/>
            <p14:sldId id="1053"/>
            <p14:sldId id="745"/>
            <p14:sldId id="758"/>
            <p14:sldId id="760"/>
            <p14:sldId id="833"/>
            <p14:sldId id="759"/>
            <p14:sldId id="628"/>
            <p14:sldId id="633"/>
            <p14:sldId id="963"/>
            <p14:sldId id="964"/>
            <p14:sldId id="965"/>
            <p14:sldId id="966"/>
            <p14:sldId id="967"/>
            <p14:sldId id="968"/>
            <p14:sldId id="969"/>
            <p14:sldId id="970"/>
            <p14:sldId id="971"/>
            <p14:sldId id="972"/>
            <p14:sldId id="973"/>
            <p14:sldId id="974"/>
            <p14:sldId id="975"/>
            <p14:sldId id="976"/>
            <p14:sldId id="977"/>
            <p14:sldId id="978"/>
            <p14:sldId id="979"/>
            <p14:sldId id="980"/>
            <p14:sldId id="981"/>
            <p14:sldId id="983"/>
            <p14:sldId id="982"/>
            <p14:sldId id="984"/>
            <p14:sldId id="985"/>
            <p14:sldId id="641"/>
            <p14:sldId id="986"/>
            <p14:sldId id="987"/>
            <p14:sldId id="988"/>
            <p14:sldId id="989"/>
            <p14:sldId id="990"/>
            <p14:sldId id="991"/>
            <p14:sldId id="888"/>
            <p14:sldId id="992"/>
            <p14:sldId id="993"/>
            <p14:sldId id="994"/>
            <p14:sldId id="995"/>
            <p14:sldId id="996"/>
            <p14:sldId id="997"/>
            <p14:sldId id="998"/>
            <p14:sldId id="999"/>
            <p14:sldId id="1000"/>
            <p14:sldId id="1001"/>
            <p14:sldId id="1002"/>
            <p14:sldId id="1003"/>
            <p14:sldId id="1004"/>
            <p14:sldId id="1005"/>
            <p14:sldId id="1006"/>
            <p14:sldId id="1007"/>
            <p14:sldId id="1008"/>
            <p14:sldId id="1009"/>
            <p14:sldId id="1010"/>
            <p14:sldId id="1011"/>
            <p14:sldId id="1012"/>
            <p14:sldId id="1013"/>
            <p14:sldId id="1014"/>
            <p14:sldId id="1015"/>
            <p14:sldId id="1016"/>
            <p14:sldId id="1017"/>
            <p14:sldId id="1018"/>
            <p14:sldId id="1019"/>
            <p14:sldId id="1020"/>
            <p14:sldId id="1021"/>
            <p14:sldId id="1022"/>
            <p14:sldId id="1023"/>
            <p14:sldId id="1024"/>
            <p14:sldId id="1025"/>
            <p14:sldId id="1026"/>
            <p14:sldId id="1027"/>
            <p14:sldId id="1028"/>
            <p14:sldId id="1029"/>
            <p14:sldId id="1030"/>
            <p14:sldId id="1031"/>
            <p14:sldId id="1032"/>
            <p14:sldId id="1033"/>
            <p14:sldId id="1034"/>
            <p14:sldId id="645"/>
            <p14:sldId id="1035"/>
            <p14:sldId id="1036"/>
            <p14:sldId id="1037"/>
            <p14:sldId id="1038"/>
            <p14:sldId id="1039"/>
            <p14:sldId id="1040"/>
            <p14:sldId id="1041"/>
            <p14:sldId id="1042"/>
            <p14:sldId id="1043"/>
            <p14:sldId id="1044"/>
            <p14:sldId id="1045"/>
            <p14:sldId id="1051"/>
            <p14:sldId id="1052"/>
            <p14:sldId id="1046"/>
            <p14:sldId id="1047"/>
            <p14:sldId id="1048"/>
            <p14:sldId id="771"/>
            <p14:sldId id="765"/>
            <p14:sldId id="766"/>
            <p14:sldId id="773"/>
            <p14:sldId id="876"/>
            <p14:sldId id="877"/>
            <p14:sldId id="878"/>
            <p14:sldId id="1049"/>
            <p14:sldId id="1050"/>
          </p14:sldIdLst>
        </p14:section>
      </p14:sectionLst>
    </p:ext>
    <p:ext uri="{EFAFB233-063F-42B5-8137-9DF3F51BA10A}">
      <p15:sldGuideLst xmlns:p15="http://schemas.microsoft.com/office/powerpoint/2012/main" xmlns="">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cmAuthor id="2" name="Bob Vachon" initials="BV" lastIdx="24"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E8C3"/>
    <a:srgbClr val="AFDFFB"/>
    <a:srgbClr val="000000"/>
    <a:srgbClr val="B381D9"/>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9275" autoAdjust="0"/>
    <p:restoredTop sz="80585" autoAdjust="0"/>
  </p:normalViewPr>
  <p:slideViewPr>
    <p:cSldViewPr snapToGrid="0" showGuides="1">
      <p:cViewPr varScale="1">
        <p:scale>
          <a:sx n="83" d="100"/>
          <a:sy n="83" d="100"/>
        </p:scale>
        <p:origin x="-78" y="-546"/>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notesViewPr>
    <p:cSldViewPr snapToGrid="0">
      <p:cViewPr varScale="1">
        <p:scale>
          <a:sx n="82" d="100"/>
          <a:sy n="82" d="100"/>
        </p:scale>
        <p:origin x="-924"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commentAuthors" Target="commentAuthor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12/2/2019</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b="0"/>
              <a:t>Cisco Networking Academy Program</a:t>
            </a:r>
          </a:p>
          <a:p>
            <a:pPr rtl="0">
              <a:buFontTx/>
              <a:buNone/>
            </a:pPr>
            <a:r>
              <a:rPr lang="x-none" b="0"/>
              <a:t>IT Essentials</a:t>
            </a:r>
            <a:r>
              <a:rPr lang="x-none" b="0" baseline="0"/>
              <a:t> v7.0</a:t>
            </a:r>
          </a:p>
          <a:p>
            <a:pPr rtl="0">
              <a:buFontTx/>
              <a:buNone/>
            </a:pPr>
            <a:r>
              <a:rPr lang="x-none" sz="1200" b="0"/>
              <a:t>Capítulo 7: Computadoras portátiles y dispositivos móviles</a:t>
            </a:r>
          </a:p>
          <a:p>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1</a:t>
            </a:fld>
            <a:endParaRPr/>
          </a:p>
        </p:txBody>
      </p:sp>
    </p:spTree>
    <p:extLst>
      <p:ext uri="{BB962C8B-B14F-4D97-AF65-F5344CB8AC3E}">
        <p14:creationId xmlns:p14="http://schemas.microsoft.com/office/powerpoint/2010/main" val="3025542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rtl="0"/>
            <a:fld id="{7C839C26-801B-42B6-A101-60F37FE2B0A8}" type="slidenum">
              <a:rPr sz="800" b="0"/>
              <a:pPr algn="r"/>
              <a:t>2</a:t>
            </a:fld>
            <a:endParaRPr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3866771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b="0"/>
              <a:t>Cisco Networking Academy Program</a:t>
            </a:r>
          </a:p>
          <a:p>
            <a:pPr rtl="0">
              <a:buFontTx/>
              <a:buNone/>
            </a:pPr>
            <a:r>
              <a:rPr lang="x-none" b="0"/>
              <a:t>IT Essentials</a:t>
            </a:r>
            <a:r>
              <a:rPr lang="x-none" b="0" baseline="0"/>
              <a:t> v7.0</a:t>
            </a:r>
          </a:p>
          <a:p>
            <a:pPr rtl="0">
              <a:buFontTx/>
              <a:buNone/>
            </a:pPr>
            <a:r>
              <a:rPr lang="x-none" sz="1200" b="0"/>
              <a:t>Capítulo 7: Computadoras portátiles y dispositivos móviles</a:t>
            </a:r>
          </a:p>
          <a:p>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3</a:t>
            </a:fld>
            <a:endParaRPr/>
          </a:p>
        </p:txBody>
      </p:sp>
    </p:spTree>
    <p:extLst>
      <p:ext uri="{BB962C8B-B14F-4D97-AF65-F5344CB8AC3E}">
        <p14:creationId xmlns:p14="http://schemas.microsoft.com/office/powerpoint/2010/main" val="4150324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7" tIns="0" rIns="18817" bIns="0" anchor="b"/>
          <a:lstStyle>
            <a:lvl1pPr defTabSz="901700" eaLnBrk="0" hangingPunct="0">
              <a:defRPr sz="2400" b="1">
                <a:solidFill>
                  <a:schemeClr val="tx1"/>
                </a:solidFill>
                <a:latin typeface="Arial" charset="0"/>
                <a:cs typeface="Arial" charset="0"/>
              </a:defRPr>
            </a:lvl1pPr>
            <a:lvl2pPr marL="742950" indent="-285750" defTabSz="901700" eaLnBrk="0" hangingPunct="0">
              <a:defRPr sz="2400" b="1">
                <a:solidFill>
                  <a:schemeClr val="tx1"/>
                </a:solidFill>
                <a:latin typeface="Arial" charset="0"/>
                <a:cs typeface="Arial" charset="0"/>
              </a:defRPr>
            </a:lvl2pPr>
            <a:lvl3pPr marL="1143000" indent="-228600" defTabSz="901700" eaLnBrk="0" hangingPunct="0">
              <a:defRPr sz="2400" b="1">
                <a:solidFill>
                  <a:schemeClr val="tx1"/>
                </a:solidFill>
                <a:latin typeface="Arial" charset="0"/>
                <a:cs typeface="Arial" charset="0"/>
              </a:defRPr>
            </a:lvl3pPr>
            <a:lvl4pPr marL="1600200" indent="-228600" defTabSz="901700" eaLnBrk="0" hangingPunct="0">
              <a:defRPr sz="2400" b="1">
                <a:solidFill>
                  <a:schemeClr val="tx1"/>
                </a:solidFill>
                <a:latin typeface="Arial" charset="0"/>
                <a:cs typeface="Arial" charset="0"/>
              </a:defRPr>
            </a:lvl4pPr>
            <a:lvl5pPr marL="2057400" indent="-228600" defTabSz="901700" eaLnBrk="0" hangingPunct="0">
              <a:defRPr sz="2400" b="1">
                <a:solidFill>
                  <a:schemeClr val="tx1"/>
                </a:solidFill>
                <a:latin typeface="Arial" charset="0"/>
                <a:cs typeface="Arial" charset="0"/>
              </a:defRPr>
            </a:lvl5pPr>
            <a:lvl6pPr marL="2514600" indent="-228600" defTabSz="901700" eaLnBrk="0" fontAlgn="base" hangingPunct="0">
              <a:spcBef>
                <a:spcPct val="0"/>
              </a:spcBef>
              <a:spcAft>
                <a:spcPct val="0"/>
              </a:spcAft>
              <a:defRPr sz="2400" b="1">
                <a:solidFill>
                  <a:schemeClr val="tx1"/>
                </a:solidFill>
                <a:latin typeface="Arial" charset="0"/>
                <a:cs typeface="Arial" charset="0"/>
              </a:defRPr>
            </a:lvl6pPr>
            <a:lvl7pPr marL="2971800" indent="-228600" defTabSz="901700" eaLnBrk="0" fontAlgn="base" hangingPunct="0">
              <a:spcBef>
                <a:spcPct val="0"/>
              </a:spcBef>
              <a:spcAft>
                <a:spcPct val="0"/>
              </a:spcAft>
              <a:defRPr sz="2400" b="1">
                <a:solidFill>
                  <a:schemeClr val="tx1"/>
                </a:solidFill>
                <a:latin typeface="Arial" charset="0"/>
                <a:cs typeface="Arial" charset="0"/>
              </a:defRPr>
            </a:lvl7pPr>
            <a:lvl8pPr marL="3429000" indent="-228600" defTabSz="901700" eaLnBrk="0" fontAlgn="base" hangingPunct="0">
              <a:spcBef>
                <a:spcPct val="0"/>
              </a:spcBef>
              <a:spcAft>
                <a:spcPct val="0"/>
              </a:spcAft>
              <a:defRPr sz="2400" b="1">
                <a:solidFill>
                  <a:schemeClr val="tx1"/>
                </a:solidFill>
                <a:latin typeface="Arial" charset="0"/>
                <a:cs typeface="Arial" charset="0"/>
              </a:defRPr>
            </a:lvl8pPr>
            <a:lvl9pPr marL="3886200" indent="-228600" defTabSz="901700" eaLnBrk="0" fontAlgn="base" hangingPunct="0">
              <a:spcBef>
                <a:spcPct val="0"/>
              </a:spcBef>
              <a:spcAft>
                <a:spcPct val="0"/>
              </a:spcAft>
              <a:defRPr sz="2400" b="1">
                <a:solidFill>
                  <a:schemeClr val="tx1"/>
                </a:solidFill>
                <a:latin typeface="Arial" charset="0"/>
                <a:cs typeface="Arial" charset="0"/>
              </a:defRPr>
            </a:lvl9pPr>
          </a:lstStyle>
          <a:p>
            <a:pPr algn="r" rtl="0"/>
            <a:fld id="{ACE20BE7-F2F3-4E26-9454-50B18F790A4E}" type="slidenum">
              <a:rPr sz="800" b="0">
                <a:ea typeface="ＭＳ Ｐゴシック" pitchFamily="34" charset="-128"/>
              </a:rPr>
              <a:pPr algn="r"/>
              <a:t>4</a:t>
            </a:fld>
            <a:endParaRPr sz="800" b="0">
              <a:ea typeface="ＭＳ Ｐゴシック" pitchFamily="34" charset="-128"/>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2400274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rtl="0"/>
            <a:fld id="{0A313ED8-785B-4D16-9B17-4143385249B9}" type="slidenum">
              <a:rPr sz="800" b="0"/>
              <a:pPr algn="r"/>
              <a:t>5</a:t>
            </a:fld>
            <a:endParaRPr sz="800" b="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6874538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rtl="0"/>
            <a:fld id="{0A313ED8-785B-4D16-9B17-4143385249B9}" type="slidenum">
              <a:rPr sz="800" b="0"/>
              <a:pPr algn="r"/>
              <a:t>6</a:t>
            </a:fld>
            <a:endParaRPr sz="800" b="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341006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rtl="0"/>
            <a:fld id="{0A313ED8-785B-4D16-9B17-4143385249B9}" type="slidenum">
              <a:rPr sz="800" b="0"/>
              <a:pPr algn="r"/>
              <a:t>7</a:t>
            </a:fld>
            <a:endParaRPr sz="800" b="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2766495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rtl="0"/>
            <a:fld id="{0A313ED8-785B-4D16-9B17-4143385249B9}" type="slidenum">
              <a:rPr sz="800" b="0"/>
              <a:pPr algn="r"/>
              <a:t>8</a:t>
            </a:fld>
            <a:endParaRPr sz="800" b="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5851778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7" tIns="0" rIns="18817" bIns="0" anchor="b"/>
          <a:lstStyle>
            <a:lvl1pPr defTabSz="901700" eaLnBrk="0" hangingPunct="0">
              <a:defRPr sz="2400" b="1">
                <a:solidFill>
                  <a:schemeClr val="tx1"/>
                </a:solidFill>
                <a:latin typeface="Arial" charset="0"/>
                <a:cs typeface="Arial" charset="0"/>
              </a:defRPr>
            </a:lvl1pPr>
            <a:lvl2pPr marL="742950" indent="-285750" defTabSz="901700" eaLnBrk="0" hangingPunct="0">
              <a:defRPr sz="2400" b="1">
                <a:solidFill>
                  <a:schemeClr val="tx1"/>
                </a:solidFill>
                <a:latin typeface="Arial" charset="0"/>
                <a:cs typeface="Arial" charset="0"/>
              </a:defRPr>
            </a:lvl2pPr>
            <a:lvl3pPr marL="1143000" indent="-228600" defTabSz="901700" eaLnBrk="0" hangingPunct="0">
              <a:defRPr sz="2400" b="1">
                <a:solidFill>
                  <a:schemeClr val="tx1"/>
                </a:solidFill>
                <a:latin typeface="Arial" charset="0"/>
                <a:cs typeface="Arial" charset="0"/>
              </a:defRPr>
            </a:lvl3pPr>
            <a:lvl4pPr marL="1600200" indent="-228600" defTabSz="901700" eaLnBrk="0" hangingPunct="0">
              <a:defRPr sz="2400" b="1">
                <a:solidFill>
                  <a:schemeClr val="tx1"/>
                </a:solidFill>
                <a:latin typeface="Arial" charset="0"/>
                <a:cs typeface="Arial" charset="0"/>
              </a:defRPr>
            </a:lvl4pPr>
            <a:lvl5pPr marL="2057400" indent="-228600" defTabSz="901700" eaLnBrk="0" hangingPunct="0">
              <a:defRPr sz="2400" b="1">
                <a:solidFill>
                  <a:schemeClr val="tx1"/>
                </a:solidFill>
                <a:latin typeface="Arial" charset="0"/>
                <a:cs typeface="Arial" charset="0"/>
              </a:defRPr>
            </a:lvl5pPr>
            <a:lvl6pPr marL="2514600" indent="-228600" defTabSz="901700" eaLnBrk="0" fontAlgn="base" hangingPunct="0">
              <a:spcBef>
                <a:spcPct val="0"/>
              </a:spcBef>
              <a:spcAft>
                <a:spcPct val="0"/>
              </a:spcAft>
              <a:defRPr sz="2400" b="1">
                <a:solidFill>
                  <a:schemeClr val="tx1"/>
                </a:solidFill>
                <a:latin typeface="Arial" charset="0"/>
                <a:cs typeface="Arial" charset="0"/>
              </a:defRPr>
            </a:lvl6pPr>
            <a:lvl7pPr marL="2971800" indent="-228600" defTabSz="901700" eaLnBrk="0" fontAlgn="base" hangingPunct="0">
              <a:spcBef>
                <a:spcPct val="0"/>
              </a:spcBef>
              <a:spcAft>
                <a:spcPct val="0"/>
              </a:spcAft>
              <a:defRPr sz="2400" b="1">
                <a:solidFill>
                  <a:schemeClr val="tx1"/>
                </a:solidFill>
                <a:latin typeface="Arial" charset="0"/>
                <a:cs typeface="Arial" charset="0"/>
              </a:defRPr>
            </a:lvl7pPr>
            <a:lvl8pPr marL="3429000" indent="-228600" defTabSz="901700" eaLnBrk="0" fontAlgn="base" hangingPunct="0">
              <a:spcBef>
                <a:spcPct val="0"/>
              </a:spcBef>
              <a:spcAft>
                <a:spcPct val="0"/>
              </a:spcAft>
              <a:defRPr sz="2400" b="1">
                <a:solidFill>
                  <a:schemeClr val="tx1"/>
                </a:solidFill>
                <a:latin typeface="Arial" charset="0"/>
                <a:cs typeface="Arial" charset="0"/>
              </a:defRPr>
            </a:lvl8pPr>
            <a:lvl9pPr marL="3886200" indent="-228600" defTabSz="901700" eaLnBrk="0" fontAlgn="base" hangingPunct="0">
              <a:spcBef>
                <a:spcPct val="0"/>
              </a:spcBef>
              <a:spcAft>
                <a:spcPct val="0"/>
              </a:spcAft>
              <a:defRPr sz="2400" b="1">
                <a:solidFill>
                  <a:schemeClr val="tx1"/>
                </a:solidFill>
                <a:latin typeface="Arial" charset="0"/>
                <a:cs typeface="Arial" charset="0"/>
              </a:defRPr>
            </a:lvl9pPr>
          </a:lstStyle>
          <a:p>
            <a:pPr algn="r" rtl="0"/>
            <a:fld id="{ACE20BE7-F2F3-4E26-9454-50B18F790A4E}" type="slidenum">
              <a:rPr sz="800" b="0">
                <a:ea typeface="ＭＳ Ｐゴシック" pitchFamily="34" charset="-128"/>
              </a:rPr>
              <a:pPr algn="r"/>
              <a:t>9</a:t>
            </a:fld>
            <a:endParaRPr sz="800" b="0">
              <a:ea typeface="ＭＳ Ｐゴシック" pitchFamily="34" charset="-128"/>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422613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rtl="0"/>
            <a:fld id="{7391C207-9349-46D5-9D89-8ADDA5014D1F}" type="slidenum">
              <a:rPr sz="800" b="0"/>
              <a:pPr algn="r"/>
              <a:t>10</a:t>
            </a:fld>
            <a:endParaRPr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2560579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rtl="0"/>
            <a:fld id="{7391C207-9349-46D5-9D89-8ADDA5014D1F}" type="slidenum">
              <a:rPr sz="800" b="0"/>
              <a:pPr algn="r"/>
              <a:t>11</a:t>
            </a:fld>
            <a:endParaRPr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35245468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rtl="0"/>
            <a:fld id="{7391C207-9349-46D5-9D89-8ADDA5014D1F}" type="slidenum">
              <a:rPr sz="800" b="0"/>
              <a:pPr algn="r"/>
              <a:t>12</a:t>
            </a:fld>
            <a:endParaRPr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35260663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7" tIns="0" rIns="18817" bIns="0" anchor="b"/>
          <a:lstStyle>
            <a:lvl1pPr defTabSz="901700" eaLnBrk="0" hangingPunct="0">
              <a:defRPr sz="2400" b="1">
                <a:solidFill>
                  <a:schemeClr val="tx1"/>
                </a:solidFill>
                <a:latin typeface="Arial" charset="0"/>
                <a:cs typeface="Arial" charset="0"/>
              </a:defRPr>
            </a:lvl1pPr>
            <a:lvl2pPr marL="742950" indent="-285750" defTabSz="901700" eaLnBrk="0" hangingPunct="0">
              <a:defRPr sz="2400" b="1">
                <a:solidFill>
                  <a:schemeClr val="tx1"/>
                </a:solidFill>
                <a:latin typeface="Arial" charset="0"/>
                <a:cs typeface="Arial" charset="0"/>
              </a:defRPr>
            </a:lvl2pPr>
            <a:lvl3pPr marL="1143000" indent="-228600" defTabSz="901700" eaLnBrk="0" hangingPunct="0">
              <a:defRPr sz="2400" b="1">
                <a:solidFill>
                  <a:schemeClr val="tx1"/>
                </a:solidFill>
                <a:latin typeface="Arial" charset="0"/>
                <a:cs typeface="Arial" charset="0"/>
              </a:defRPr>
            </a:lvl3pPr>
            <a:lvl4pPr marL="1600200" indent="-228600" defTabSz="901700" eaLnBrk="0" hangingPunct="0">
              <a:defRPr sz="2400" b="1">
                <a:solidFill>
                  <a:schemeClr val="tx1"/>
                </a:solidFill>
                <a:latin typeface="Arial" charset="0"/>
                <a:cs typeface="Arial" charset="0"/>
              </a:defRPr>
            </a:lvl4pPr>
            <a:lvl5pPr marL="2057400" indent="-228600" defTabSz="901700" eaLnBrk="0" hangingPunct="0">
              <a:defRPr sz="2400" b="1">
                <a:solidFill>
                  <a:schemeClr val="tx1"/>
                </a:solidFill>
                <a:latin typeface="Arial" charset="0"/>
                <a:cs typeface="Arial" charset="0"/>
              </a:defRPr>
            </a:lvl5pPr>
            <a:lvl6pPr marL="2514600" indent="-228600" defTabSz="901700" eaLnBrk="0" fontAlgn="base" hangingPunct="0">
              <a:spcBef>
                <a:spcPct val="0"/>
              </a:spcBef>
              <a:spcAft>
                <a:spcPct val="0"/>
              </a:spcAft>
              <a:defRPr sz="2400" b="1">
                <a:solidFill>
                  <a:schemeClr val="tx1"/>
                </a:solidFill>
                <a:latin typeface="Arial" charset="0"/>
                <a:cs typeface="Arial" charset="0"/>
              </a:defRPr>
            </a:lvl6pPr>
            <a:lvl7pPr marL="2971800" indent="-228600" defTabSz="901700" eaLnBrk="0" fontAlgn="base" hangingPunct="0">
              <a:spcBef>
                <a:spcPct val="0"/>
              </a:spcBef>
              <a:spcAft>
                <a:spcPct val="0"/>
              </a:spcAft>
              <a:defRPr sz="2400" b="1">
                <a:solidFill>
                  <a:schemeClr val="tx1"/>
                </a:solidFill>
                <a:latin typeface="Arial" charset="0"/>
                <a:cs typeface="Arial" charset="0"/>
              </a:defRPr>
            </a:lvl7pPr>
            <a:lvl8pPr marL="3429000" indent="-228600" defTabSz="901700" eaLnBrk="0" fontAlgn="base" hangingPunct="0">
              <a:spcBef>
                <a:spcPct val="0"/>
              </a:spcBef>
              <a:spcAft>
                <a:spcPct val="0"/>
              </a:spcAft>
              <a:defRPr sz="2400" b="1">
                <a:solidFill>
                  <a:schemeClr val="tx1"/>
                </a:solidFill>
                <a:latin typeface="Arial" charset="0"/>
                <a:cs typeface="Arial" charset="0"/>
              </a:defRPr>
            </a:lvl8pPr>
            <a:lvl9pPr marL="3886200" indent="-228600" defTabSz="901700" eaLnBrk="0" fontAlgn="base" hangingPunct="0">
              <a:spcBef>
                <a:spcPct val="0"/>
              </a:spcBef>
              <a:spcAft>
                <a:spcPct val="0"/>
              </a:spcAft>
              <a:defRPr sz="2400" b="1">
                <a:solidFill>
                  <a:schemeClr val="tx1"/>
                </a:solidFill>
                <a:latin typeface="Arial" charset="0"/>
                <a:cs typeface="Arial" charset="0"/>
              </a:defRPr>
            </a:lvl9pPr>
          </a:lstStyle>
          <a:p>
            <a:pPr algn="r" rtl="0"/>
            <a:fld id="{5F7D0146-1035-4865-8A5B-0B1E8578604B}" type="slidenum">
              <a:rPr sz="800" b="0">
                <a:ea typeface="ＭＳ Ｐゴシック" pitchFamily="34" charset="-128"/>
              </a:rPr>
              <a:pPr algn="r"/>
              <a:t>13</a:t>
            </a:fld>
            <a:endParaRPr sz="800" b="0">
              <a:ea typeface="ＭＳ Ｐゴシック" pitchFamily="34" charset="-128"/>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42915732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b="0"/>
              <a:t>Cisco Networking Academy Program</a:t>
            </a:r>
          </a:p>
          <a:p>
            <a:pPr rtl="0">
              <a:buFontTx/>
              <a:buNone/>
            </a:pPr>
            <a:r>
              <a:rPr lang="x-none" b="0"/>
              <a:t>IT Essentials</a:t>
            </a:r>
            <a:r>
              <a:rPr lang="x-none" b="0" baseline="0"/>
              <a:t> v7.0</a:t>
            </a:r>
          </a:p>
          <a:p>
            <a:pPr rtl="0">
              <a:buFontTx/>
              <a:buNone/>
            </a:pPr>
            <a:r>
              <a:rPr lang="x-none" sz="1200" b="0"/>
              <a:t>Capítulo 7: Computadoras portátiles y dispositivos móviles</a:t>
            </a:r>
          </a:p>
          <a:p>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14</a:t>
            </a:fld>
            <a:endParaRPr/>
          </a:p>
        </p:txBody>
      </p:sp>
    </p:spTree>
    <p:extLst>
      <p:ext uri="{BB962C8B-B14F-4D97-AF65-F5344CB8AC3E}">
        <p14:creationId xmlns:p14="http://schemas.microsoft.com/office/powerpoint/2010/main" val="149680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rtl="0"/>
            <a:fld id="{7C839C26-801B-42B6-A101-60F37FE2B0A8}" type="slidenum">
              <a:rPr sz="800" b="0"/>
              <a:pPr algn="r"/>
              <a:t>15</a:t>
            </a:fld>
            <a:endParaRPr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buFontTx/>
              <a:buNone/>
            </a:pPr>
            <a:r>
              <a:rPr lang="x-none" b="0"/>
              <a:t>Cisco Networking Academy Program</a:t>
            </a:r>
          </a:p>
          <a:p>
            <a:pPr rtl="0">
              <a:buFontTx/>
              <a:buNone/>
            </a:pPr>
            <a:r>
              <a:rPr lang="x-none" b="0"/>
              <a:t>IT Essentials</a:t>
            </a:r>
            <a:r>
              <a:rPr lang="x-none" b="0" baseline="0"/>
              <a:t> v7.0</a:t>
            </a:r>
          </a:p>
          <a:p>
            <a:pPr rtl="0">
              <a:buFontTx/>
              <a:buNone/>
            </a:pPr>
            <a:r>
              <a:rPr lang="x-none" sz="1200" b="0"/>
              <a:t>Capítulo 7: Computadoras portátiles y dispositivos móviles</a:t>
            </a:r>
          </a:p>
          <a:p>
            <a:endParaRPr lang="en-US" dirty="0"/>
          </a:p>
        </p:txBody>
      </p:sp>
    </p:spTree>
    <p:extLst>
      <p:ext uri="{BB962C8B-B14F-4D97-AF65-F5344CB8AC3E}">
        <p14:creationId xmlns:p14="http://schemas.microsoft.com/office/powerpoint/2010/main" val="1024752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rtl="0"/>
            <a:fld id="{7C839C26-801B-42B6-A101-60F37FE2B0A8}" type="slidenum">
              <a:rPr sz="800" b="0"/>
              <a:pPr algn="r"/>
              <a:t>16</a:t>
            </a:fld>
            <a:endParaRPr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buFontTx/>
              <a:buNone/>
            </a:pPr>
            <a:r>
              <a:rPr lang="x-none" b="0"/>
              <a:t>Cisco Networking Academy Program</a:t>
            </a:r>
          </a:p>
          <a:p>
            <a:pPr rtl="0">
              <a:buFontTx/>
              <a:buNone/>
            </a:pPr>
            <a:r>
              <a:rPr lang="x-none" b="0"/>
              <a:t>IT Essentials</a:t>
            </a:r>
            <a:r>
              <a:rPr lang="x-none" b="0" baseline="0"/>
              <a:t> v7.0</a:t>
            </a:r>
          </a:p>
          <a:p>
            <a:pPr rtl="0">
              <a:buFontTx/>
              <a:buNone/>
            </a:pPr>
            <a:r>
              <a:rPr lang="x-none" sz="1200" b="0"/>
              <a:t>Capítulo 7: Computadoras portátiles y otros dispositivos móviles</a:t>
            </a:r>
          </a:p>
          <a:p>
            <a:endParaRPr lang="en-US" dirty="0"/>
          </a:p>
        </p:txBody>
      </p:sp>
    </p:spTree>
    <p:extLst>
      <p:ext uri="{BB962C8B-B14F-4D97-AF65-F5344CB8AC3E}">
        <p14:creationId xmlns:p14="http://schemas.microsoft.com/office/powerpoint/2010/main" val="25986447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 – Computadoras portátiles y otros dispositivos móviles</a:t>
            </a:r>
          </a:p>
          <a:p>
            <a:pPr rtl="0">
              <a:buFontTx/>
              <a:buNone/>
            </a:pPr>
            <a:r>
              <a:rPr lang="x-none" sz="1200" b="0"/>
              <a:t>7.1 – Características de las computadoras portátiles y otros dispositivos móviles</a:t>
            </a:r>
          </a:p>
        </p:txBody>
      </p:sp>
      <p:sp>
        <p:nvSpPr>
          <p:cNvPr id="4" name="Slide Number Placeholder 3"/>
          <p:cNvSpPr>
            <a:spLocks noGrp="1"/>
          </p:cNvSpPr>
          <p:nvPr>
            <p:ph type="sldNum" sz="quarter" idx="10"/>
          </p:nvPr>
        </p:nvSpPr>
        <p:spPr/>
        <p:txBody>
          <a:bodyPr/>
          <a:lstStyle/>
          <a:p>
            <a:pPr rtl="0"/>
            <a:fld id="{5641018C-6CAF-B84E-B92C-ECB119457FBA}" type="slidenum">
              <a:rPr/>
              <a:t>17</a:t>
            </a:fld>
            <a:endParaRPr/>
          </a:p>
        </p:txBody>
      </p:sp>
    </p:spTree>
    <p:extLst>
      <p:ext uri="{BB962C8B-B14F-4D97-AF65-F5344CB8AC3E}">
        <p14:creationId xmlns:p14="http://schemas.microsoft.com/office/powerpoint/2010/main" val="6255296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pPr rtl="0"/>
            <a:fld id="{04267211-205D-47E8-9F29-7E4C01D43DC3}" type="slidenum">
              <a:rPr sz="800"/>
              <a:pPr/>
              <a:t>18</a:t>
            </a:fld>
            <a:endParaRPr sz="80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7.1.1 – Descripción general de los dispositivos móviles</a:t>
            </a:r>
          </a:p>
          <a:p>
            <a:pPr rtl="0">
              <a:lnSpc>
                <a:spcPct val="80000"/>
              </a:lnSpc>
              <a:buFontTx/>
              <a:buNone/>
            </a:pPr>
            <a:r>
              <a:rPr lang="x-none">
                <a:latin typeface="Arial" charset="0"/>
              </a:rPr>
              <a:t>7.1.1.1</a:t>
            </a:r>
            <a:r>
              <a:rPr lang="x-none" baseline="0">
                <a:latin typeface="Arial" charset="0"/>
              </a:rPr>
              <a:t> – ¿Qué conoce hasta ahora? – Dispositivos móviles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7.1.1.2</a:t>
            </a:r>
            <a:r>
              <a:rPr lang="x-none" baseline="0">
                <a:latin typeface="Arial" charset="0"/>
              </a:rPr>
              <a:t> – Movilidad</a:t>
            </a:r>
          </a:p>
        </p:txBody>
      </p:sp>
    </p:spTree>
    <p:extLst>
      <p:ext uri="{BB962C8B-B14F-4D97-AF65-F5344CB8AC3E}">
        <p14:creationId xmlns:p14="http://schemas.microsoft.com/office/powerpoint/2010/main" val="35251901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7.1.1 – Descripción general de los dispositivos móviles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7.1.1.3</a:t>
            </a:r>
            <a:r>
              <a:rPr lang="x-none" baseline="0">
                <a:latin typeface="Arial" charset="0"/>
              </a:rPr>
              <a:t> – Computadoras portátiles</a:t>
            </a:r>
          </a:p>
        </p:txBody>
      </p:sp>
      <p:sp>
        <p:nvSpPr>
          <p:cNvPr id="4" name="Slide Number Placeholder 3"/>
          <p:cNvSpPr>
            <a:spLocks noGrp="1"/>
          </p:cNvSpPr>
          <p:nvPr>
            <p:ph type="sldNum" sz="quarter" idx="10"/>
          </p:nvPr>
        </p:nvSpPr>
        <p:spPr/>
        <p:txBody>
          <a:bodyPr/>
          <a:lstStyle/>
          <a:p>
            <a:pPr rtl="0"/>
            <a:fld id="{5641018C-6CAF-B84E-B92C-ECB119457FBA}" type="slidenum">
              <a:rPr/>
              <a:t>19</a:t>
            </a:fld>
            <a:endParaRPr/>
          </a:p>
        </p:txBody>
      </p:sp>
    </p:spTree>
    <p:extLst>
      <p:ext uri="{BB962C8B-B14F-4D97-AF65-F5344CB8AC3E}">
        <p14:creationId xmlns:p14="http://schemas.microsoft.com/office/powerpoint/2010/main" val="19415871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7.1.1 – Descripción general de los dispositivos móviles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7.1.1.4</a:t>
            </a:r>
            <a:r>
              <a:rPr lang="x-none" baseline="0">
                <a:latin typeface="Arial" charset="0"/>
              </a:rPr>
              <a:t> – Características de los smartphones</a:t>
            </a:r>
          </a:p>
        </p:txBody>
      </p:sp>
      <p:sp>
        <p:nvSpPr>
          <p:cNvPr id="4" name="Slide Number Placeholder 3"/>
          <p:cNvSpPr>
            <a:spLocks noGrp="1"/>
          </p:cNvSpPr>
          <p:nvPr>
            <p:ph type="sldNum" sz="quarter" idx="10"/>
          </p:nvPr>
        </p:nvSpPr>
        <p:spPr/>
        <p:txBody>
          <a:bodyPr/>
          <a:lstStyle/>
          <a:p>
            <a:pPr rtl="0"/>
            <a:fld id="{5641018C-6CAF-B84E-B92C-ECB119457FBA}" type="slidenum">
              <a:rPr/>
              <a:t>20</a:t>
            </a:fld>
            <a:endParaRPr/>
          </a:p>
        </p:txBody>
      </p:sp>
    </p:spTree>
    <p:extLst>
      <p:ext uri="{BB962C8B-B14F-4D97-AF65-F5344CB8AC3E}">
        <p14:creationId xmlns:p14="http://schemas.microsoft.com/office/powerpoint/2010/main" val="30559475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7.1.1 – Descripción general de los dispositivos móviles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7.1.1.5</a:t>
            </a:r>
            <a:r>
              <a:rPr lang="x-none" baseline="0">
                <a:latin typeface="Arial" charset="0"/>
              </a:rPr>
              <a:t> – Funciones de los smartphones</a:t>
            </a:r>
          </a:p>
        </p:txBody>
      </p:sp>
      <p:sp>
        <p:nvSpPr>
          <p:cNvPr id="4" name="Slide Number Placeholder 3"/>
          <p:cNvSpPr>
            <a:spLocks noGrp="1"/>
          </p:cNvSpPr>
          <p:nvPr>
            <p:ph type="sldNum" sz="quarter" idx="10"/>
          </p:nvPr>
        </p:nvSpPr>
        <p:spPr/>
        <p:txBody>
          <a:bodyPr/>
          <a:lstStyle/>
          <a:p>
            <a:pPr rtl="0"/>
            <a:fld id="{5641018C-6CAF-B84E-B92C-ECB119457FBA}" type="slidenum">
              <a:rPr/>
              <a:t>21</a:t>
            </a:fld>
            <a:endParaRPr/>
          </a:p>
        </p:txBody>
      </p:sp>
    </p:spTree>
    <p:extLst>
      <p:ext uri="{BB962C8B-B14F-4D97-AF65-F5344CB8AC3E}">
        <p14:creationId xmlns:p14="http://schemas.microsoft.com/office/powerpoint/2010/main" val="5023423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7.1.1 – Descripción general de los dispositivos móviles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7.1.1.6</a:t>
            </a:r>
            <a:r>
              <a:rPr lang="x-none" baseline="0">
                <a:latin typeface="Arial" charset="0"/>
              </a:rPr>
              <a:t> – Tabletas y lectores electrónicos</a:t>
            </a:r>
          </a:p>
        </p:txBody>
      </p:sp>
      <p:sp>
        <p:nvSpPr>
          <p:cNvPr id="4" name="Slide Number Placeholder 3"/>
          <p:cNvSpPr>
            <a:spLocks noGrp="1"/>
          </p:cNvSpPr>
          <p:nvPr>
            <p:ph type="sldNum" sz="quarter" idx="10"/>
          </p:nvPr>
        </p:nvSpPr>
        <p:spPr/>
        <p:txBody>
          <a:bodyPr/>
          <a:lstStyle/>
          <a:p>
            <a:pPr rtl="0"/>
            <a:fld id="{5641018C-6CAF-B84E-B92C-ECB119457FBA}" type="slidenum">
              <a:rPr/>
              <a:t>22</a:t>
            </a:fld>
            <a:endParaRPr/>
          </a:p>
        </p:txBody>
      </p:sp>
    </p:spTree>
    <p:extLst>
      <p:ext uri="{BB962C8B-B14F-4D97-AF65-F5344CB8AC3E}">
        <p14:creationId xmlns:p14="http://schemas.microsoft.com/office/powerpoint/2010/main" val="36095103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7.1.1 – Descripción general de los dispositivos móviles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7.1.1.6</a:t>
            </a:r>
            <a:r>
              <a:rPr lang="x-none" baseline="0">
                <a:latin typeface="Arial" charset="0"/>
              </a:rPr>
              <a:t> – Tabletas y lectores electrónicos (cont.)</a:t>
            </a:r>
          </a:p>
        </p:txBody>
      </p:sp>
      <p:sp>
        <p:nvSpPr>
          <p:cNvPr id="4" name="Slide Number Placeholder 3"/>
          <p:cNvSpPr>
            <a:spLocks noGrp="1"/>
          </p:cNvSpPr>
          <p:nvPr>
            <p:ph type="sldNum" sz="quarter" idx="10"/>
          </p:nvPr>
        </p:nvSpPr>
        <p:spPr/>
        <p:txBody>
          <a:bodyPr/>
          <a:lstStyle/>
          <a:p>
            <a:pPr rtl="0"/>
            <a:fld id="{5641018C-6CAF-B84E-B92C-ECB119457FBA}" type="slidenum">
              <a:rPr/>
              <a:t>23</a:t>
            </a:fld>
            <a:endParaRPr/>
          </a:p>
        </p:txBody>
      </p:sp>
    </p:spTree>
    <p:extLst>
      <p:ext uri="{BB962C8B-B14F-4D97-AF65-F5344CB8AC3E}">
        <p14:creationId xmlns:p14="http://schemas.microsoft.com/office/powerpoint/2010/main" val="4864154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7.1.1 – Descripción general de los dispositivos móviles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7.1.1.7</a:t>
            </a:r>
            <a:r>
              <a:rPr lang="x-none" baseline="0">
                <a:latin typeface="Arial" charset="0"/>
              </a:rPr>
              <a:t> – Dispositivos de vestir: relojes inteligentes y rastreadores de estado físico</a:t>
            </a:r>
          </a:p>
        </p:txBody>
      </p:sp>
      <p:sp>
        <p:nvSpPr>
          <p:cNvPr id="4" name="Slide Number Placeholder 3"/>
          <p:cNvSpPr>
            <a:spLocks noGrp="1"/>
          </p:cNvSpPr>
          <p:nvPr>
            <p:ph type="sldNum" sz="quarter" idx="10"/>
          </p:nvPr>
        </p:nvSpPr>
        <p:spPr/>
        <p:txBody>
          <a:bodyPr/>
          <a:lstStyle/>
          <a:p>
            <a:pPr rtl="0"/>
            <a:fld id="{5641018C-6CAF-B84E-B92C-ECB119457FBA}" type="slidenum">
              <a:rPr/>
              <a:t>24</a:t>
            </a:fld>
            <a:endParaRPr/>
          </a:p>
        </p:txBody>
      </p:sp>
    </p:spTree>
    <p:extLst>
      <p:ext uri="{BB962C8B-B14F-4D97-AF65-F5344CB8AC3E}">
        <p14:creationId xmlns:p14="http://schemas.microsoft.com/office/powerpoint/2010/main" val="33992323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7.1.1 – Descripción general de los dispositivos móviles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7.1.1.8</a:t>
            </a:r>
            <a:r>
              <a:rPr lang="x-none" baseline="0">
                <a:latin typeface="Arial" charset="0"/>
              </a:rPr>
              <a:t> – Dispositivos de vestir: realidad virtual y aumentada</a:t>
            </a:r>
          </a:p>
          <a:p>
            <a:pPr marL="0" marR="0" lvl="0" indent="0" algn="l" defTabSz="457200" rtl="0" eaLnBrk="1" fontAlgn="auto" latinLnBrk="0" hangingPunct="1">
              <a:lnSpc>
                <a:spcPct val="80000"/>
              </a:lnSpc>
              <a:spcBef>
                <a:spcPts val="0"/>
              </a:spcBef>
              <a:spcAft>
                <a:spcPts val="0"/>
              </a:spcAft>
              <a:buClrTx/>
              <a:buSzTx/>
              <a:buFontTx/>
              <a:buNone/>
              <a:tabLst/>
              <a:defRPr/>
            </a:pPr>
            <a:r>
              <a:rPr lang="x-none" baseline="0">
                <a:latin typeface="Arial" charset="0"/>
              </a:rPr>
              <a:t>7.1.1.9 – Verifique su comprensión: Computadoras portátiles y otros dispositivos móviles</a:t>
            </a:r>
          </a:p>
        </p:txBody>
      </p:sp>
      <p:sp>
        <p:nvSpPr>
          <p:cNvPr id="4" name="Slide Number Placeholder 3"/>
          <p:cNvSpPr>
            <a:spLocks noGrp="1"/>
          </p:cNvSpPr>
          <p:nvPr>
            <p:ph type="sldNum" sz="quarter" idx="10"/>
          </p:nvPr>
        </p:nvSpPr>
        <p:spPr/>
        <p:txBody>
          <a:bodyPr/>
          <a:lstStyle/>
          <a:p>
            <a:pPr rtl="0"/>
            <a:fld id="{5641018C-6CAF-B84E-B92C-ECB119457FBA}" type="slidenum">
              <a:rPr/>
              <a:t>25</a:t>
            </a:fld>
            <a:endParaRPr/>
          </a:p>
        </p:txBody>
      </p:sp>
    </p:spTree>
    <p:extLst>
      <p:ext uri="{BB962C8B-B14F-4D97-AF65-F5344CB8AC3E}">
        <p14:creationId xmlns:p14="http://schemas.microsoft.com/office/powerpoint/2010/main" val="19924571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7.1.1 – Descripción general de los dispositivos móviles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7.1.1.10 – Práctica de laboratorio: Información de dispositivos móviles</a:t>
            </a:r>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26</a:t>
            </a:fld>
            <a:endPar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33273398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7.1.2 Componentes de las computadoras portátiles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7.1.2.1 – Explicación en video: Características externas exclusivas de las computadoras portátiles</a:t>
            </a:r>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27</a:t>
            </a:fld>
            <a:endPar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26533102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7.1.2 – Componentes de las computadoras portátiles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7.1.2.2 – Explicación en video: Indicadores LED y dispositivos de entrada comunes de las computadoras portátiles</a:t>
            </a:r>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28</a:t>
            </a:fld>
            <a:endPar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14975228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7.1.2 – Componentes de las computadoras portátiles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7.1.2.3 – Placas base</a:t>
            </a:r>
          </a:p>
        </p:txBody>
      </p:sp>
      <p:sp>
        <p:nvSpPr>
          <p:cNvPr id="4" name="Slide Number Placeholder 3"/>
          <p:cNvSpPr>
            <a:spLocks noGrp="1"/>
          </p:cNvSpPr>
          <p:nvPr>
            <p:ph type="sldNum" sz="quarter" idx="10"/>
          </p:nvPr>
        </p:nvSpPr>
        <p:spPr/>
        <p:txBody>
          <a:bodyPr/>
          <a:lstStyle/>
          <a:p>
            <a:pPr rtl="0"/>
            <a:fld id="{5641018C-6CAF-B84E-B92C-ECB119457FBA}" type="slidenum">
              <a:rPr/>
              <a:t>29</a:t>
            </a:fld>
            <a:endParaRPr/>
          </a:p>
        </p:txBody>
      </p:sp>
    </p:spTree>
    <p:extLst>
      <p:ext uri="{BB962C8B-B14F-4D97-AF65-F5344CB8AC3E}">
        <p14:creationId xmlns:p14="http://schemas.microsoft.com/office/powerpoint/2010/main" val="4189361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7.1.2 – Componentes de las computadoras portátiles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7.1.2.4 – Componentes internos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7.1.2.5 – Verifique su comprensión: Componentes externos de la computadora portátil</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30</a:t>
            </a:fld>
            <a:endParaRPr/>
          </a:p>
        </p:txBody>
      </p:sp>
    </p:spTree>
    <p:extLst>
      <p:ext uri="{BB962C8B-B14F-4D97-AF65-F5344CB8AC3E}">
        <p14:creationId xmlns:p14="http://schemas.microsoft.com/office/powerpoint/2010/main" val="7956648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7.1.2 – Componentes de las computadoras portátiles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7.1.2.6 – Teclas de función especiales</a:t>
            </a:r>
          </a:p>
        </p:txBody>
      </p:sp>
      <p:sp>
        <p:nvSpPr>
          <p:cNvPr id="4" name="Slide Number Placeholder 3"/>
          <p:cNvSpPr>
            <a:spLocks noGrp="1"/>
          </p:cNvSpPr>
          <p:nvPr>
            <p:ph type="sldNum" sz="quarter" idx="10"/>
          </p:nvPr>
        </p:nvSpPr>
        <p:spPr/>
        <p:txBody>
          <a:bodyPr/>
          <a:lstStyle/>
          <a:p>
            <a:pPr rtl="0"/>
            <a:fld id="{5641018C-6CAF-B84E-B92C-ECB119457FBA}" type="slidenum">
              <a:rPr/>
              <a:t>31</a:t>
            </a:fld>
            <a:endParaRPr/>
          </a:p>
        </p:txBody>
      </p:sp>
    </p:spTree>
    <p:extLst>
      <p:ext uri="{BB962C8B-B14F-4D97-AF65-F5344CB8AC3E}">
        <p14:creationId xmlns:p14="http://schemas.microsoft.com/office/powerpoint/2010/main" val="13781360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7.1.2 – Componentes de las computadoras portátiles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7.1.2.7 – Explicación en video: Estación de acoplamiento frente a duplicador de puertos</a:t>
            </a:r>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32</a:t>
            </a:fld>
            <a:endPar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6017781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7.1.2 – Componentes de las computadoras portátiles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7.1.2.8 – Práctica de laboratorio: Las estaciones de acoplamiento y los replicadores de puertos</a:t>
            </a:r>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33</a:t>
            </a:fld>
            <a:endPar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36083088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dirty="0"/>
              <a:t>7.1 – Características de las computadoras portátiles y otros dispositivos móviles</a:t>
            </a:r>
          </a:p>
          <a:p>
            <a:pPr rtl="0">
              <a:lnSpc>
                <a:spcPct val="80000"/>
              </a:lnSpc>
              <a:buFontTx/>
              <a:buNone/>
            </a:pPr>
            <a:r>
              <a:rPr lang="x-none" dirty="0">
                <a:latin typeface="Arial" charset="0"/>
              </a:rPr>
              <a:t>7.1.3 – Componentes de la pantalla de las computadoras portátiles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dirty="0">
                <a:latin typeface="Arial" charset="0"/>
              </a:rPr>
              <a:t>7.1.3.1 – Pantallas LCD, LED y OLED</a:t>
            </a:r>
          </a:p>
        </p:txBody>
      </p:sp>
      <p:sp>
        <p:nvSpPr>
          <p:cNvPr id="4" name="Slide Number Placeholder 3"/>
          <p:cNvSpPr>
            <a:spLocks noGrp="1"/>
          </p:cNvSpPr>
          <p:nvPr>
            <p:ph type="sldNum" sz="quarter" idx="10"/>
          </p:nvPr>
        </p:nvSpPr>
        <p:spPr/>
        <p:txBody>
          <a:bodyPr/>
          <a:lstStyle/>
          <a:p>
            <a:pPr rtl="0"/>
            <a:fld id="{5641018C-6CAF-B84E-B92C-ECB119457FBA}" type="slidenum">
              <a:rPr/>
              <a:t>34</a:t>
            </a:fld>
            <a:endParaRPr/>
          </a:p>
        </p:txBody>
      </p:sp>
    </p:spTree>
    <p:extLst>
      <p:ext uri="{BB962C8B-B14F-4D97-AF65-F5344CB8AC3E}">
        <p14:creationId xmlns:p14="http://schemas.microsoft.com/office/powerpoint/2010/main" val="16301062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7.1.3 – Componentes de la pantalla de las computadoras portátiles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7.1.3.2 – Características de la pantalla de la computadora portátil</a:t>
            </a:r>
          </a:p>
        </p:txBody>
      </p:sp>
      <p:sp>
        <p:nvSpPr>
          <p:cNvPr id="4" name="Slide Number Placeholder 3"/>
          <p:cNvSpPr>
            <a:spLocks noGrp="1"/>
          </p:cNvSpPr>
          <p:nvPr>
            <p:ph type="sldNum" sz="quarter" idx="10"/>
          </p:nvPr>
        </p:nvSpPr>
        <p:spPr/>
        <p:txBody>
          <a:bodyPr/>
          <a:lstStyle/>
          <a:p>
            <a:pPr rtl="0"/>
            <a:fld id="{5641018C-6CAF-B84E-B92C-ECB119457FBA}" type="slidenum">
              <a:rPr/>
              <a:t>35</a:t>
            </a:fld>
            <a:endParaRPr/>
          </a:p>
        </p:txBody>
      </p:sp>
    </p:spTree>
    <p:extLst>
      <p:ext uri="{BB962C8B-B14F-4D97-AF65-F5344CB8AC3E}">
        <p14:creationId xmlns:p14="http://schemas.microsoft.com/office/powerpoint/2010/main" val="296375468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7.1.3 – Componentes de la pantalla de las computadoras portátiles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7.1.3.3 – Luces de fondo y convertidores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7.1.3.4 – Verifique su comprensión: Componentes de la pantalla de las computadoras portátiles</a:t>
            </a:r>
          </a:p>
        </p:txBody>
      </p:sp>
      <p:sp>
        <p:nvSpPr>
          <p:cNvPr id="4" name="Slide Number Placeholder 3"/>
          <p:cNvSpPr>
            <a:spLocks noGrp="1"/>
          </p:cNvSpPr>
          <p:nvPr>
            <p:ph type="sldNum" sz="quarter" idx="10"/>
          </p:nvPr>
        </p:nvSpPr>
        <p:spPr/>
        <p:txBody>
          <a:bodyPr/>
          <a:lstStyle/>
          <a:p>
            <a:pPr rtl="0"/>
            <a:fld id="{5641018C-6CAF-B84E-B92C-ECB119457FBA}" type="slidenum">
              <a:rPr/>
              <a:t>36</a:t>
            </a:fld>
            <a:endParaRPr/>
          </a:p>
        </p:txBody>
      </p:sp>
    </p:spTree>
    <p:extLst>
      <p:ext uri="{BB962C8B-B14F-4D97-AF65-F5344CB8AC3E}">
        <p14:creationId xmlns:p14="http://schemas.microsoft.com/office/powerpoint/2010/main" val="28586737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7.1.3 – Componentes de la pantalla de las computadoras portátiles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7.1.3.5 – Conectores de antena de Wi-Fi</a:t>
            </a:r>
          </a:p>
        </p:txBody>
      </p:sp>
      <p:sp>
        <p:nvSpPr>
          <p:cNvPr id="4" name="Slide Number Placeholder 3"/>
          <p:cNvSpPr>
            <a:spLocks noGrp="1"/>
          </p:cNvSpPr>
          <p:nvPr>
            <p:ph type="sldNum" sz="quarter" idx="10"/>
          </p:nvPr>
        </p:nvSpPr>
        <p:spPr/>
        <p:txBody>
          <a:bodyPr/>
          <a:lstStyle/>
          <a:p>
            <a:pPr rtl="0"/>
            <a:fld id="{5641018C-6CAF-B84E-B92C-ECB119457FBA}" type="slidenum">
              <a:rPr/>
              <a:t>37</a:t>
            </a:fld>
            <a:endParaRPr/>
          </a:p>
        </p:txBody>
      </p:sp>
    </p:spTree>
    <p:extLst>
      <p:ext uri="{BB962C8B-B14F-4D97-AF65-F5344CB8AC3E}">
        <p14:creationId xmlns:p14="http://schemas.microsoft.com/office/powerpoint/2010/main" val="240126235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7.1 – Características de las computadoras portátiles y otros dispositivos móviles</a:t>
            </a:r>
          </a:p>
          <a:p>
            <a:pPr rtl="0">
              <a:lnSpc>
                <a:spcPct val="80000"/>
              </a:lnSpc>
              <a:buFontTx/>
              <a:buNone/>
            </a:pPr>
            <a:r>
              <a:rPr lang="x-none">
                <a:latin typeface="Arial" charset="0"/>
              </a:rPr>
              <a:t>7.1.3 – Componentes de la pantalla de las computadoras portátiles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7.1.3.6 – Cámara web y micrófono</a:t>
            </a:r>
          </a:p>
        </p:txBody>
      </p:sp>
      <p:sp>
        <p:nvSpPr>
          <p:cNvPr id="4" name="Slide Number Placeholder 3"/>
          <p:cNvSpPr>
            <a:spLocks noGrp="1"/>
          </p:cNvSpPr>
          <p:nvPr>
            <p:ph type="sldNum" sz="quarter" idx="10"/>
          </p:nvPr>
        </p:nvSpPr>
        <p:spPr/>
        <p:txBody>
          <a:bodyPr/>
          <a:lstStyle/>
          <a:p>
            <a:pPr rtl="0"/>
            <a:fld id="{5641018C-6CAF-B84E-B92C-ECB119457FBA}" type="slidenum">
              <a:rPr/>
              <a:t>38</a:t>
            </a:fld>
            <a:endParaRPr/>
          </a:p>
        </p:txBody>
      </p:sp>
    </p:spTree>
    <p:extLst>
      <p:ext uri="{BB962C8B-B14F-4D97-AF65-F5344CB8AC3E}">
        <p14:creationId xmlns:p14="http://schemas.microsoft.com/office/powerpoint/2010/main" val="8473937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 – Computadoras portátiles y otros dispositivos móviles</a:t>
            </a:r>
          </a:p>
          <a:p>
            <a:pPr rtl="0">
              <a:buFontTx/>
              <a:buNone/>
            </a:pPr>
            <a:r>
              <a:rPr lang="x-none" sz="1200" b="0"/>
              <a:t>7.2 – Configuración de una computadora portátil</a:t>
            </a:r>
          </a:p>
        </p:txBody>
      </p:sp>
      <p:sp>
        <p:nvSpPr>
          <p:cNvPr id="4" name="Slide Number Placeholder 3"/>
          <p:cNvSpPr>
            <a:spLocks noGrp="1"/>
          </p:cNvSpPr>
          <p:nvPr>
            <p:ph type="sldNum" sz="quarter" idx="10"/>
          </p:nvPr>
        </p:nvSpPr>
        <p:spPr/>
        <p:txBody>
          <a:bodyPr/>
          <a:lstStyle/>
          <a:p>
            <a:pPr rtl="0"/>
            <a:fld id="{5641018C-6CAF-B84E-B92C-ECB119457FBA}" type="slidenum">
              <a:rPr/>
              <a:t>39</a:t>
            </a:fld>
            <a:endParaRPr/>
          </a:p>
        </p:txBody>
      </p:sp>
    </p:spTree>
    <p:extLst>
      <p:ext uri="{BB962C8B-B14F-4D97-AF65-F5344CB8AC3E}">
        <p14:creationId xmlns:p14="http://schemas.microsoft.com/office/powerpoint/2010/main" val="18308919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7.2 – Configuración de la computadora portátil</a:t>
            </a:r>
          </a:p>
          <a:p>
            <a:pPr rtl="0">
              <a:lnSpc>
                <a:spcPct val="80000"/>
              </a:lnSpc>
              <a:buFontTx/>
              <a:buNone/>
            </a:pPr>
            <a:r>
              <a:rPr lang="x-none">
                <a:latin typeface="Arial" charset="0"/>
              </a:rPr>
              <a:t>7.2.1 – Configuración de los ajustes de energía</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7.2.1.1 – Administración de energía</a:t>
            </a:r>
          </a:p>
        </p:txBody>
      </p:sp>
      <p:sp>
        <p:nvSpPr>
          <p:cNvPr id="4" name="Slide Number Placeholder 3"/>
          <p:cNvSpPr>
            <a:spLocks noGrp="1"/>
          </p:cNvSpPr>
          <p:nvPr>
            <p:ph type="sldNum" sz="quarter" idx="10"/>
          </p:nvPr>
        </p:nvSpPr>
        <p:spPr/>
        <p:txBody>
          <a:bodyPr/>
          <a:lstStyle/>
          <a:p>
            <a:pPr rtl="0"/>
            <a:fld id="{5641018C-6CAF-B84E-B92C-ECB119457FBA}" type="slidenum">
              <a:rPr/>
              <a:t>40</a:t>
            </a:fld>
            <a:endParaRPr/>
          </a:p>
        </p:txBody>
      </p:sp>
    </p:spTree>
    <p:extLst>
      <p:ext uri="{BB962C8B-B14F-4D97-AF65-F5344CB8AC3E}">
        <p14:creationId xmlns:p14="http://schemas.microsoft.com/office/powerpoint/2010/main" val="337271362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7.2 – Configuración de la computadora portátil</a:t>
            </a:r>
          </a:p>
          <a:p>
            <a:pPr rtl="0">
              <a:lnSpc>
                <a:spcPct val="80000"/>
              </a:lnSpc>
              <a:buFontTx/>
              <a:buNone/>
            </a:pPr>
            <a:r>
              <a:rPr lang="x-none">
                <a:latin typeface="Arial" charset="0"/>
              </a:rPr>
              <a:t>7.2.1 – Configuración de los ajustes de energía</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7.2.1.2 – Administración de configuraciones ACPI en el BIOS</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7.2.1.3 – Verifique su comprensión: Unir los estándares ACPI</a:t>
            </a:r>
          </a:p>
        </p:txBody>
      </p:sp>
      <p:sp>
        <p:nvSpPr>
          <p:cNvPr id="4" name="Slide Number Placeholder 3"/>
          <p:cNvSpPr>
            <a:spLocks noGrp="1"/>
          </p:cNvSpPr>
          <p:nvPr>
            <p:ph type="sldNum" sz="quarter" idx="10"/>
          </p:nvPr>
        </p:nvSpPr>
        <p:spPr/>
        <p:txBody>
          <a:bodyPr/>
          <a:lstStyle/>
          <a:p>
            <a:pPr rtl="0"/>
            <a:fld id="{5641018C-6CAF-B84E-B92C-ECB119457FBA}" type="slidenum">
              <a:rPr/>
              <a:t>41</a:t>
            </a:fld>
            <a:endParaRPr/>
          </a:p>
        </p:txBody>
      </p:sp>
    </p:spTree>
    <p:extLst>
      <p:ext uri="{BB962C8B-B14F-4D97-AF65-F5344CB8AC3E}">
        <p14:creationId xmlns:p14="http://schemas.microsoft.com/office/powerpoint/2010/main" val="27231031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dirty="0"/>
              <a:t>7.2 – Configuración de la computadora portátil</a:t>
            </a:r>
          </a:p>
          <a:p>
            <a:pPr rtl="0">
              <a:lnSpc>
                <a:spcPct val="80000"/>
              </a:lnSpc>
              <a:buFontTx/>
              <a:buNone/>
            </a:pPr>
            <a:r>
              <a:rPr lang="x-none" dirty="0">
                <a:latin typeface="Arial" charset="0"/>
              </a:rPr>
              <a:t>7.2.1 – Configuración de los ajustes de energía</a:t>
            </a:r>
          </a:p>
          <a:p>
            <a:pPr marL="0" marR="0" lvl="0" indent="0" algn="l" defTabSz="457200" rtl="0" eaLnBrk="1" fontAlgn="auto" latinLnBrk="0" hangingPunct="1">
              <a:lnSpc>
                <a:spcPct val="80000"/>
              </a:lnSpc>
              <a:spcBef>
                <a:spcPts val="0"/>
              </a:spcBef>
              <a:spcAft>
                <a:spcPts val="0"/>
              </a:spcAft>
              <a:buClrTx/>
              <a:buSzTx/>
              <a:buFontTx/>
              <a:buNone/>
              <a:tabLst/>
              <a:defRPr/>
            </a:pPr>
            <a:r>
              <a:rPr lang="x-none" dirty="0">
                <a:latin typeface="Arial" charset="0"/>
              </a:rPr>
              <a:t>7.2.1.4 – Demostración en video: administración de las opciones de energía de las computadoras portátiles</a:t>
            </a:r>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42</a:t>
            </a:fld>
            <a:endPar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134517351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7.2 – Configuración de la computadora portátil</a:t>
            </a:r>
          </a:p>
          <a:p>
            <a:pPr rtl="0">
              <a:lnSpc>
                <a:spcPct val="80000"/>
              </a:lnSpc>
              <a:buFontTx/>
              <a:buNone/>
            </a:pPr>
            <a:r>
              <a:rPr lang="x-none">
                <a:latin typeface="Arial" charset="0"/>
              </a:rPr>
              <a:t>7.2.2 – Configuración inalámbrica</a:t>
            </a:r>
          </a:p>
          <a:p>
            <a:pPr marL="0" marR="0" lvl="0" indent="0" algn="l" defTabSz="457200" rtl="0" eaLnBrk="1" fontAlgn="auto" latinLnBrk="0" hangingPunct="1">
              <a:lnSpc>
                <a:spcPct val="80000"/>
              </a:lnSpc>
              <a:spcBef>
                <a:spcPts val="0"/>
              </a:spcBef>
              <a:spcAft>
                <a:spcPts val="0"/>
              </a:spcAft>
              <a:buClrTx/>
              <a:buSzTx/>
              <a:buFontTx/>
              <a:buNone/>
              <a:tabLst/>
              <a:defRPr/>
            </a:pPr>
            <a:r>
              <a:rPr lang="x-none">
                <a:latin typeface="Arial" charset="0"/>
              </a:rPr>
              <a:t>7.2.2.1 – Bluetooth</a:t>
            </a:r>
          </a:p>
        </p:txBody>
      </p:sp>
      <p:sp>
        <p:nvSpPr>
          <p:cNvPr id="4" name="Slide Number Placeholder 3"/>
          <p:cNvSpPr>
            <a:spLocks noGrp="1"/>
          </p:cNvSpPr>
          <p:nvPr>
            <p:ph type="sldNum" sz="quarter" idx="10"/>
          </p:nvPr>
        </p:nvSpPr>
        <p:spPr/>
        <p:txBody>
          <a:bodyPr/>
          <a:lstStyle/>
          <a:p>
            <a:pPr rtl="0"/>
            <a:fld id="{5641018C-6CAF-B84E-B92C-ECB119457FBA}" type="slidenum">
              <a:rPr/>
              <a:t>43</a:t>
            </a:fld>
            <a:endParaRPr/>
          </a:p>
        </p:txBody>
      </p:sp>
    </p:spTree>
    <p:extLst>
      <p:ext uri="{BB962C8B-B14F-4D97-AF65-F5344CB8AC3E}">
        <p14:creationId xmlns:p14="http://schemas.microsoft.com/office/powerpoint/2010/main" val="381284723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dirty="0"/>
              <a:t>7.2 – Configuración de la computadora portátil</a:t>
            </a:r>
          </a:p>
          <a:p>
            <a:pPr rtl="0">
              <a:lnSpc>
                <a:spcPct val="80000"/>
              </a:lnSpc>
              <a:buFontTx/>
              <a:buNone/>
            </a:pPr>
            <a:r>
              <a:rPr lang="x-none" dirty="0">
                <a:latin typeface="Arial" charset="0"/>
              </a:rPr>
              <a:t>7.2.2 – Configuración inalámbrica</a:t>
            </a:r>
          </a:p>
          <a:p>
            <a:pPr marL="0" marR="0" lvl="0" indent="0" algn="l" defTabSz="457200" rtl="0" eaLnBrk="1" fontAlgn="auto" latinLnBrk="0" hangingPunct="1">
              <a:lnSpc>
                <a:spcPct val="80000"/>
              </a:lnSpc>
              <a:spcBef>
                <a:spcPts val="0"/>
              </a:spcBef>
              <a:spcAft>
                <a:spcPts val="0"/>
              </a:spcAft>
              <a:buClrTx/>
              <a:buSzTx/>
              <a:buFontTx/>
              <a:buNone/>
              <a:tabLst/>
              <a:defRPr/>
            </a:pPr>
            <a:r>
              <a:rPr lang="x-none" dirty="0" smtClean="0">
                <a:latin typeface="Arial" charset="0"/>
              </a:rPr>
              <a:t>7.2.2.2 – Conexiones </a:t>
            </a:r>
            <a:r>
              <a:rPr lang="x-none" dirty="0">
                <a:latin typeface="Arial" charset="0"/>
              </a:rPr>
              <a:t>Bluetooth de la computadora portátil</a:t>
            </a:r>
          </a:p>
        </p:txBody>
      </p:sp>
      <p:sp>
        <p:nvSpPr>
          <p:cNvPr id="4" name="Slide Number Placeholder 3"/>
          <p:cNvSpPr>
            <a:spLocks noGrp="1"/>
          </p:cNvSpPr>
          <p:nvPr>
            <p:ph type="sldNum" sz="quarter" idx="10"/>
          </p:nvPr>
        </p:nvSpPr>
        <p:spPr/>
        <p:txBody>
          <a:bodyPr/>
          <a:lstStyle/>
          <a:p>
            <a:pPr rtl="0"/>
            <a:fld id="{5641018C-6CAF-B84E-B92C-ECB119457FBA}" type="slidenum">
              <a:rPr/>
              <a:t>44</a:t>
            </a:fld>
            <a:endParaRPr/>
          </a:p>
        </p:txBody>
      </p:sp>
    </p:spTree>
    <p:extLst>
      <p:ext uri="{BB962C8B-B14F-4D97-AF65-F5344CB8AC3E}">
        <p14:creationId xmlns:p14="http://schemas.microsoft.com/office/powerpoint/2010/main" val="337836654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dirty="0"/>
              <a:t>7.2 – Configuración de la computadora portátil</a:t>
            </a:r>
          </a:p>
          <a:p>
            <a:pPr rtl="0">
              <a:lnSpc>
                <a:spcPct val="80000"/>
              </a:lnSpc>
              <a:buFontTx/>
              <a:buNone/>
            </a:pPr>
            <a:r>
              <a:rPr lang="x-none" dirty="0">
                <a:latin typeface="Arial" charset="0"/>
              </a:rPr>
              <a:t>7.2.2 – Configuración inalámbrica</a:t>
            </a:r>
          </a:p>
          <a:p>
            <a:pPr marL="0" marR="0" lvl="0" indent="0" algn="l" defTabSz="457200" rtl="0" eaLnBrk="1" fontAlgn="auto" latinLnBrk="0" hangingPunct="1">
              <a:lnSpc>
                <a:spcPct val="80000"/>
              </a:lnSpc>
              <a:spcBef>
                <a:spcPts val="0"/>
              </a:spcBef>
              <a:spcAft>
                <a:spcPts val="0"/>
              </a:spcAft>
              <a:buClrTx/>
              <a:buSzTx/>
              <a:buFontTx/>
              <a:buNone/>
              <a:tabLst/>
              <a:defRPr/>
            </a:pPr>
            <a:r>
              <a:rPr lang="x-none" dirty="0">
                <a:latin typeface="Arial" charset="0"/>
              </a:rPr>
              <a:t>7.2.2.3 – Demostración en video: Configuración de Bluetooth</a:t>
            </a:r>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45</a:t>
            </a:fld>
            <a:endPar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384552117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dirty="0"/>
              <a:t>7.2 – Configuración de la computadora portátil</a:t>
            </a:r>
          </a:p>
          <a:p>
            <a:pPr rtl="0">
              <a:lnSpc>
                <a:spcPct val="80000"/>
              </a:lnSpc>
              <a:buFontTx/>
              <a:buNone/>
            </a:pPr>
            <a:r>
              <a:rPr lang="x-none" dirty="0">
                <a:latin typeface="Arial" charset="0"/>
              </a:rPr>
              <a:t>7.2.2 – Configuración inalámbrica</a:t>
            </a:r>
          </a:p>
          <a:p>
            <a:pPr marL="0" marR="0" lvl="0" indent="0" algn="l" defTabSz="457200" rtl="0" eaLnBrk="1" fontAlgn="auto" latinLnBrk="0" hangingPunct="1">
              <a:lnSpc>
                <a:spcPct val="80000"/>
              </a:lnSpc>
              <a:spcBef>
                <a:spcPts val="0"/>
              </a:spcBef>
              <a:spcAft>
                <a:spcPts val="0"/>
              </a:spcAft>
              <a:buClrTx/>
              <a:buSzTx/>
              <a:buFontTx/>
              <a:buNone/>
              <a:tabLst/>
              <a:defRPr/>
            </a:pPr>
            <a:r>
              <a:rPr lang="x-none" dirty="0">
                <a:latin typeface="Arial" charset="0"/>
              </a:rPr>
              <a:t>7.2.2.4 – Red WAN de datos móviles</a:t>
            </a:r>
          </a:p>
        </p:txBody>
      </p:sp>
      <p:sp>
        <p:nvSpPr>
          <p:cNvPr id="4" name="Slide Number Placeholder 3"/>
          <p:cNvSpPr>
            <a:spLocks noGrp="1"/>
          </p:cNvSpPr>
          <p:nvPr>
            <p:ph type="sldNum" sz="quarter" idx="10"/>
          </p:nvPr>
        </p:nvSpPr>
        <p:spPr/>
        <p:txBody>
          <a:bodyPr/>
          <a:lstStyle/>
          <a:p>
            <a:pPr rtl="0"/>
            <a:fld id="{5641018C-6CAF-B84E-B92C-ECB119457FBA}" type="slidenum">
              <a:rPr/>
              <a:t>46</a:t>
            </a:fld>
            <a:endParaRPr/>
          </a:p>
        </p:txBody>
      </p:sp>
    </p:spTree>
    <p:extLst>
      <p:ext uri="{BB962C8B-B14F-4D97-AF65-F5344CB8AC3E}">
        <p14:creationId xmlns:p14="http://schemas.microsoft.com/office/powerpoint/2010/main" val="83469660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dirty="0"/>
              <a:t>7.2 – Configuración de la computadora portátil</a:t>
            </a:r>
          </a:p>
          <a:p>
            <a:pPr rtl="0">
              <a:lnSpc>
                <a:spcPct val="80000"/>
              </a:lnSpc>
              <a:buFontTx/>
              <a:buNone/>
            </a:pPr>
            <a:r>
              <a:rPr lang="x-none" dirty="0">
                <a:latin typeface="Arial" charset="0"/>
              </a:rPr>
              <a:t>7.2.2 – Configuración inalámbrica</a:t>
            </a:r>
          </a:p>
          <a:p>
            <a:pPr marL="0" marR="0" lvl="0" indent="0" algn="l" defTabSz="457200" rtl="0" eaLnBrk="1" fontAlgn="auto" latinLnBrk="0" hangingPunct="1">
              <a:lnSpc>
                <a:spcPct val="80000"/>
              </a:lnSpc>
              <a:spcBef>
                <a:spcPts val="0"/>
              </a:spcBef>
              <a:spcAft>
                <a:spcPts val="0"/>
              </a:spcAft>
              <a:buClrTx/>
              <a:buSzTx/>
              <a:buFontTx/>
              <a:buNone/>
              <a:tabLst/>
              <a:defRPr/>
            </a:pPr>
            <a:r>
              <a:rPr lang="x-none" dirty="0">
                <a:latin typeface="Arial" charset="0"/>
              </a:rPr>
              <a:t>7.2.2.5 – Wi-Fi</a:t>
            </a:r>
          </a:p>
        </p:txBody>
      </p:sp>
      <p:sp>
        <p:nvSpPr>
          <p:cNvPr id="4" name="Slide Number Placeholder 3"/>
          <p:cNvSpPr>
            <a:spLocks noGrp="1"/>
          </p:cNvSpPr>
          <p:nvPr>
            <p:ph type="sldNum" sz="quarter" idx="10"/>
          </p:nvPr>
        </p:nvSpPr>
        <p:spPr/>
        <p:txBody>
          <a:bodyPr/>
          <a:lstStyle/>
          <a:p>
            <a:pPr rtl="0"/>
            <a:fld id="{5641018C-6CAF-B84E-B92C-ECB119457FBA}" type="slidenum">
              <a:rPr/>
              <a:t>47</a:t>
            </a:fld>
            <a:endParaRPr/>
          </a:p>
        </p:txBody>
      </p:sp>
    </p:spTree>
    <p:extLst>
      <p:ext uri="{BB962C8B-B14F-4D97-AF65-F5344CB8AC3E}">
        <p14:creationId xmlns:p14="http://schemas.microsoft.com/office/powerpoint/2010/main" val="213595786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dirty="0"/>
              <a:t>7.2 – Configuración de la computadora portátil</a:t>
            </a:r>
          </a:p>
          <a:p>
            <a:pPr rtl="0">
              <a:lnSpc>
                <a:spcPct val="80000"/>
              </a:lnSpc>
              <a:buFontTx/>
              <a:buNone/>
            </a:pPr>
            <a:r>
              <a:rPr lang="x-none" dirty="0">
                <a:latin typeface="Arial" charset="0"/>
              </a:rPr>
              <a:t>7.2.2 – Configuración inalámbrica</a:t>
            </a:r>
          </a:p>
          <a:p>
            <a:pPr marL="0" marR="0" lvl="0" indent="0" algn="l" defTabSz="457200" rtl="0" eaLnBrk="1" fontAlgn="auto" latinLnBrk="0" hangingPunct="1">
              <a:lnSpc>
                <a:spcPct val="80000"/>
              </a:lnSpc>
              <a:spcBef>
                <a:spcPts val="0"/>
              </a:spcBef>
              <a:spcAft>
                <a:spcPts val="0"/>
              </a:spcAft>
              <a:buClrTx/>
              <a:buSzTx/>
              <a:buFontTx/>
              <a:buNone/>
              <a:tabLst/>
              <a:defRPr/>
            </a:pPr>
            <a:r>
              <a:rPr lang="x-none" dirty="0">
                <a:latin typeface="Arial" charset="0"/>
              </a:rPr>
              <a:t>7.2.2.6 – Demostración en video: Configuración de Wi-Fi</a:t>
            </a:r>
          </a:p>
          <a:p>
            <a:pPr marL="0" marR="0" lvl="0" indent="0" algn="l" defTabSz="457200" rtl="0" eaLnBrk="1" fontAlgn="auto" latinLnBrk="0" hangingPunct="1">
              <a:lnSpc>
                <a:spcPct val="80000"/>
              </a:lnSpc>
              <a:spcBef>
                <a:spcPts val="0"/>
              </a:spcBef>
              <a:spcAft>
                <a:spcPts val="0"/>
              </a:spcAft>
              <a:buClrTx/>
              <a:buSzTx/>
              <a:buFontTx/>
              <a:buNone/>
              <a:tabLst/>
              <a:defRPr/>
            </a:pPr>
            <a:r>
              <a:rPr lang="x-none" dirty="0">
                <a:latin typeface="Arial" charset="0"/>
              </a:rPr>
              <a:t>7.2.2.7 – Verifique su comprensión: Configuración inalámbrica</a:t>
            </a:r>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48</a:t>
            </a:fld>
            <a:endParaRPr kumimoji="0" sz="1200" b="0" i="0" u="none" strike="noStrike" kern="1200" cap="none" spc="0" normalizeH="0" baseline="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259032731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dirty="0"/>
              <a:t>7 – Computadoras portátiles y otros dispositivos móviles</a:t>
            </a:r>
          </a:p>
          <a:p>
            <a:pPr rtl="0">
              <a:buFontTx/>
              <a:buNone/>
            </a:pPr>
            <a:r>
              <a:rPr lang="x-none" sz="1200" b="0" dirty="0"/>
              <a:t>7.3 – Instalación y configuración de hardware y componentes en computadoras portátiles</a:t>
            </a:r>
          </a:p>
        </p:txBody>
      </p:sp>
      <p:sp>
        <p:nvSpPr>
          <p:cNvPr id="4" name="Slide Number Placeholder 3"/>
          <p:cNvSpPr>
            <a:spLocks noGrp="1"/>
          </p:cNvSpPr>
          <p:nvPr>
            <p:ph type="sldNum" sz="quarter" idx="10"/>
          </p:nvPr>
        </p:nvSpPr>
        <p:spPr/>
        <p:txBody>
          <a:bodyPr/>
          <a:lstStyle/>
          <a:p>
            <a:pPr rtl="0"/>
            <a:fld id="{5641018C-6CAF-B84E-B92C-ECB119457FBA}" type="slidenum">
              <a:rPr/>
              <a:t>49</a:t>
            </a:fld>
            <a:endParaRPr/>
          </a:p>
        </p:txBody>
      </p:sp>
    </p:spTree>
    <p:extLst>
      <p:ext uri="{BB962C8B-B14F-4D97-AF65-F5344CB8AC3E}">
        <p14:creationId xmlns:p14="http://schemas.microsoft.com/office/powerpoint/2010/main" val="405825094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dirty="0"/>
              <a:t>7.3 – Instalación y configuración de hardware y componentes en computadoras portátiles</a:t>
            </a:r>
          </a:p>
          <a:p>
            <a:pPr rtl="0">
              <a:lnSpc>
                <a:spcPct val="80000"/>
              </a:lnSpc>
              <a:buFontTx/>
              <a:buNone/>
            </a:pPr>
            <a:r>
              <a:rPr lang="x-none" sz="1200" kern="1200" dirty="0">
                <a:solidFill>
                  <a:schemeClr val="tx1"/>
                </a:solidFill>
                <a:latin typeface="Arial" charset="0"/>
                <a:ea typeface="ＭＳ Ｐゴシック" charset="0"/>
              </a:rPr>
              <a:t>7.3.1 – Ranuras de expansión</a:t>
            </a:r>
          </a:p>
          <a:p>
            <a:pPr rtl="0">
              <a:lnSpc>
                <a:spcPct val="80000"/>
              </a:lnSpc>
              <a:buFontTx/>
              <a:buNone/>
            </a:pPr>
            <a:r>
              <a:rPr lang="x-none" sz="1200" kern="1200" dirty="0">
                <a:solidFill>
                  <a:schemeClr val="tx1"/>
                </a:solidFill>
                <a:latin typeface="Arial" charset="0"/>
                <a:ea typeface="ＭＳ Ｐゴシック" charset="0"/>
              </a:rPr>
              <a:t>7.3.1.1: Tarjetas Express</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50</a:t>
            </a:fld>
            <a:endParaRPr/>
          </a:p>
        </p:txBody>
      </p:sp>
    </p:spTree>
    <p:extLst>
      <p:ext uri="{BB962C8B-B14F-4D97-AF65-F5344CB8AC3E}">
        <p14:creationId xmlns:p14="http://schemas.microsoft.com/office/powerpoint/2010/main" val="292503461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dirty="0"/>
              <a:t>7.3 – Instalación y configuración de hardware y componentes en computadoras portátiles</a:t>
            </a:r>
          </a:p>
          <a:p>
            <a:pPr rtl="0">
              <a:lnSpc>
                <a:spcPct val="80000"/>
              </a:lnSpc>
              <a:buFontTx/>
              <a:buNone/>
            </a:pPr>
            <a:r>
              <a:rPr lang="x-none" sz="1200" kern="1200" dirty="0">
                <a:solidFill>
                  <a:schemeClr val="tx1"/>
                </a:solidFill>
                <a:latin typeface="Arial" charset="0"/>
                <a:ea typeface="ＭＳ Ｐゴシック" charset="0"/>
              </a:rPr>
              <a:t>7.3.1 – Ranuras de expansión</a:t>
            </a:r>
          </a:p>
          <a:p>
            <a:pPr rtl="0">
              <a:lnSpc>
                <a:spcPct val="80000"/>
              </a:lnSpc>
              <a:buFontTx/>
              <a:buNone/>
            </a:pPr>
            <a:r>
              <a:rPr lang="x-none" sz="1200" kern="1200" dirty="0">
                <a:solidFill>
                  <a:schemeClr val="tx1"/>
                </a:solidFill>
                <a:latin typeface="Arial" charset="0"/>
                <a:ea typeface="ＭＳ Ｐゴシック" charset="0"/>
              </a:rPr>
              <a:t>7.3.1.2 – Memoria flash</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51</a:t>
            </a:fld>
            <a:endParaRPr/>
          </a:p>
        </p:txBody>
      </p:sp>
    </p:spTree>
    <p:extLst>
      <p:ext uri="{BB962C8B-B14F-4D97-AF65-F5344CB8AC3E}">
        <p14:creationId xmlns:p14="http://schemas.microsoft.com/office/powerpoint/2010/main" val="412625993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dirty="0"/>
              <a:t>7.3 – Instalación y configuración de hardware y componentes en computadoras portátiles</a:t>
            </a:r>
          </a:p>
          <a:p>
            <a:pPr rtl="0">
              <a:lnSpc>
                <a:spcPct val="80000"/>
              </a:lnSpc>
              <a:buFontTx/>
              <a:buNone/>
            </a:pPr>
            <a:r>
              <a:rPr lang="x-none" sz="1200" kern="1200" dirty="0">
                <a:solidFill>
                  <a:schemeClr val="tx1"/>
                </a:solidFill>
                <a:latin typeface="Arial" charset="0"/>
                <a:ea typeface="ＭＳ Ｐゴシック" charset="0"/>
              </a:rPr>
              <a:t>7.3.1 – Ranuras de expansión</a:t>
            </a:r>
          </a:p>
          <a:p>
            <a:pPr rtl="0">
              <a:lnSpc>
                <a:spcPct val="80000"/>
              </a:lnSpc>
              <a:buFontTx/>
              <a:buNone/>
            </a:pPr>
            <a:r>
              <a:rPr lang="x-none" sz="1200" kern="1200" dirty="0">
                <a:solidFill>
                  <a:schemeClr val="tx1"/>
                </a:solidFill>
                <a:latin typeface="Arial" charset="0"/>
                <a:ea typeface="ＭＳ Ｐゴシック" charset="0"/>
              </a:rPr>
              <a:t>7.3.1.3 – Lector de tarjetas inteligente</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52</a:t>
            </a:fld>
            <a:endParaRPr/>
          </a:p>
        </p:txBody>
      </p:sp>
    </p:spTree>
    <p:extLst>
      <p:ext uri="{BB962C8B-B14F-4D97-AF65-F5344CB8AC3E}">
        <p14:creationId xmlns:p14="http://schemas.microsoft.com/office/powerpoint/2010/main" val="324168410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dirty="0"/>
              <a:t>7.3 – Instalación y configuración de hardware y componentes en computadoras portátiles</a:t>
            </a:r>
          </a:p>
          <a:p>
            <a:pPr rtl="0">
              <a:lnSpc>
                <a:spcPct val="80000"/>
              </a:lnSpc>
              <a:buFontTx/>
              <a:buNone/>
            </a:pPr>
            <a:r>
              <a:rPr lang="x-none" sz="1200" kern="1200" dirty="0">
                <a:solidFill>
                  <a:schemeClr val="tx1"/>
                </a:solidFill>
                <a:latin typeface="Arial" charset="0"/>
                <a:ea typeface="ＭＳ Ｐゴシック" charset="0"/>
              </a:rPr>
              <a:t>7.3.1 – Ranuras de expansión</a:t>
            </a:r>
          </a:p>
          <a:p>
            <a:pPr rtl="0">
              <a:lnSpc>
                <a:spcPct val="80000"/>
              </a:lnSpc>
              <a:buFontTx/>
              <a:buNone/>
            </a:pPr>
            <a:r>
              <a:rPr lang="x-none" sz="1200" kern="1200" dirty="0">
                <a:solidFill>
                  <a:schemeClr val="tx1"/>
                </a:solidFill>
                <a:latin typeface="Arial" charset="0"/>
                <a:ea typeface="ＭＳ Ｐゴシック" charset="0"/>
              </a:rPr>
              <a:t>7.3.1.4 – Memoria SODIMM</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53</a:t>
            </a:fld>
            <a:endParaRPr/>
          </a:p>
        </p:txBody>
      </p:sp>
    </p:spTree>
    <p:extLst>
      <p:ext uri="{BB962C8B-B14F-4D97-AF65-F5344CB8AC3E}">
        <p14:creationId xmlns:p14="http://schemas.microsoft.com/office/powerpoint/2010/main" val="39065601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dirty="0"/>
              <a:t>7.3 – Instalación y configuración de hardware y componentes en computadoras portátiles</a:t>
            </a:r>
          </a:p>
          <a:p>
            <a:pPr rtl="0">
              <a:lnSpc>
                <a:spcPct val="80000"/>
              </a:lnSpc>
              <a:buFontTx/>
              <a:buNone/>
            </a:pPr>
            <a:r>
              <a:rPr lang="x-none" sz="1200" kern="1200" dirty="0">
                <a:solidFill>
                  <a:schemeClr val="tx1"/>
                </a:solidFill>
                <a:latin typeface="Arial" charset="0"/>
                <a:ea typeface="ＭＳ Ｐゴシック" charset="0"/>
              </a:rPr>
              <a:t>7.3.1 – Ranuras de expansión</a:t>
            </a:r>
          </a:p>
          <a:p>
            <a:pPr rtl="0">
              <a:lnSpc>
                <a:spcPct val="80000"/>
              </a:lnSpc>
              <a:buFontTx/>
              <a:buNone/>
            </a:pPr>
            <a:r>
              <a:rPr lang="x-none" sz="1200" kern="1200" dirty="0">
                <a:solidFill>
                  <a:schemeClr val="tx1"/>
                </a:solidFill>
                <a:latin typeface="Arial" charset="0"/>
                <a:ea typeface="ＭＳ Ｐゴシック" charset="0"/>
              </a:rPr>
              <a:t>7.3.1.5 – Demostración en video: Instalación de SODIMM</a:t>
            </a:r>
          </a:p>
          <a:p>
            <a:pPr rtl="0">
              <a:lnSpc>
                <a:spcPct val="80000"/>
              </a:lnSpc>
              <a:buFontTx/>
              <a:buNone/>
            </a:pPr>
            <a:r>
              <a:rPr lang="x-none" sz="1200" kern="1200" dirty="0">
                <a:solidFill>
                  <a:schemeClr val="tx1"/>
                </a:solidFill>
                <a:latin typeface="Arial" charset="0"/>
                <a:ea typeface="ＭＳ Ｐゴシック" charset="0"/>
              </a:rPr>
              <a:t>7.3.1.6 – Verifique su comprensión: Módulos de expansión</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54</a:t>
            </a:fld>
            <a:endParaRPr/>
          </a:p>
        </p:txBody>
      </p:sp>
    </p:spTree>
    <p:extLst>
      <p:ext uri="{BB962C8B-B14F-4D97-AF65-F5344CB8AC3E}">
        <p14:creationId xmlns:p14="http://schemas.microsoft.com/office/powerpoint/2010/main" val="75474114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dirty="0"/>
              <a:t>7.3 – Instalación y configuración de hardware y componentes en computadoras portátiles</a:t>
            </a:r>
          </a:p>
          <a:p>
            <a:pPr rtl="0">
              <a:lnSpc>
                <a:spcPct val="80000"/>
              </a:lnSpc>
              <a:buFontTx/>
              <a:buNone/>
            </a:pPr>
            <a:r>
              <a:rPr lang="x-none" sz="1200" kern="1200" dirty="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dirty="0">
                <a:solidFill>
                  <a:schemeClr val="tx1"/>
                </a:solidFill>
                <a:latin typeface="Arial" charset="0"/>
                <a:ea typeface="ＭＳ Ｐゴシック" charset="0"/>
              </a:rPr>
              <a:t>7.3.2.1 – Descripción general del reemplazo de hardware</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55</a:t>
            </a:fld>
            <a:endParaRPr/>
          </a:p>
        </p:txBody>
      </p:sp>
    </p:spTree>
    <p:extLst>
      <p:ext uri="{BB962C8B-B14F-4D97-AF65-F5344CB8AC3E}">
        <p14:creationId xmlns:p14="http://schemas.microsoft.com/office/powerpoint/2010/main" val="149218506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7.3.2.2 – Reemplazo del teclado</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56</a:t>
            </a:fld>
            <a:endParaRPr/>
          </a:p>
        </p:txBody>
      </p:sp>
    </p:spTree>
    <p:extLst>
      <p:ext uri="{BB962C8B-B14F-4D97-AF65-F5344CB8AC3E}">
        <p14:creationId xmlns:p14="http://schemas.microsoft.com/office/powerpoint/2010/main" val="401331525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7.3.2.3 – Reemplazo de la pantalla</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57</a:t>
            </a:fld>
            <a:endParaRPr/>
          </a:p>
        </p:txBody>
      </p:sp>
    </p:spTree>
    <p:extLst>
      <p:ext uri="{BB962C8B-B14F-4D97-AF65-F5344CB8AC3E}">
        <p14:creationId xmlns:p14="http://schemas.microsoft.com/office/powerpoint/2010/main" val="346833856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7.3.2.4 – Práctica de laboratorio: Investigación sobre pantallas de la computadora portátil</a:t>
            </a:r>
          </a:p>
        </p:txBody>
      </p:sp>
      <p:sp>
        <p:nvSpPr>
          <p:cNvPr id="4" name="Slide Number Placeholder 3"/>
          <p:cNvSpPr>
            <a:spLocks noGrp="1"/>
          </p:cNvSpPr>
          <p:nvPr>
            <p:ph type="sldNum" sz="quarter" idx="10"/>
          </p:nvPr>
        </p:nvSpPr>
        <p:spPr/>
        <p:txBody>
          <a:bodyPr/>
          <a:lstStyle/>
          <a:p>
            <a:pPr rtl="0"/>
            <a:fld id="{5641018C-6CAF-B84E-B92C-ECB119457FBA}" type="slidenum">
              <a:rPr/>
              <a:t>58</a:t>
            </a:fld>
            <a:endParaRPr/>
          </a:p>
        </p:txBody>
      </p:sp>
    </p:spTree>
    <p:extLst>
      <p:ext uri="{BB962C8B-B14F-4D97-AF65-F5344CB8AC3E}">
        <p14:creationId xmlns:p14="http://schemas.microsoft.com/office/powerpoint/2010/main" val="363186777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7.3.2.5 – Alimentación</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59</a:t>
            </a:fld>
            <a:endParaRPr/>
          </a:p>
        </p:txBody>
      </p:sp>
    </p:spTree>
    <p:extLst>
      <p:ext uri="{BB962C8B-B14F-4D97-AF65-F5344CB8AC3E}">
        <p14:creationId xmlns:p14="http://schemas.microsoft.com/office/powerpoint/2010/main" val="155668925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7.3.2.6 – Demostración en video: Reemplazo de la toma de CC</a:t>
            </a:r>
          </a:p>
        </p:txBody>
      </p:sp>
      <p:sp>
        <p:nvSpPr>
          <p:cNvPr id="4" name="Slide Number Placeholder 3"/>
          <p:cNvSpPr>
            <a:spLocks noGrp="1"/>
          </p:cNvSpPr>
          <p:nvPr>
            <p:ph type="sldNum" sz="quarter" idx="10"/>
          </p:nvPr>
        </p:nvSpPr>
        <p:spPr/>
        <p:txBody>
          <a:bodyPr/>
          <a:lstStyle/>
          <a:p>
            <a:pPr rtl="0"/>
            <a:fld id="{5641018C-6CAF-B84E-B92C-ECB119457FBA}" type="slidenum">
              <a:rPr/>
              <a:t>60</a:t>
            </a:fld>
            <a:endParaRPr/>
          </a:p>
        </p:txBody>
      </p:sp>
    </p:spTree>
    <p:extLst>
      <p:ext uri="{BB962C8B-B14F-4D97-AF65-F5344CB8AC3E}">
        <p14:creationId xmlns:p14="http://schemas.microsoft.com/office/powerpoint/2010/main" val="95821710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7.3.2.7 – Práctica de laboratorio: Investigación sobre las baterías de las computadoras portátiles</a:t>
            </a:r>
          </a:p>
        </p:txBody>
      </p:sp>
      <p:sp>
        <p:nvSpPr>
          <p:cNvPr id="4" name="Slide Number Placeholder 3"/>
          <p:cNvSpPr>
            <a:spLocks noGrp="1"/>
          </p:cNvSpPr>
          <p:nvPr>
            <p:ph type="sldNum" sz="quarter" idx="10"/>
          </p:nvPr>
        </p:nvSpPr>
        <p:spPr/>
        <p:txBody>
          <a:bodyPr/>
          <a:lstStyle/>
          <a:p>
            <a:pPr rtl="0"/>
            <a:fld id="{5641018C-6CAF-B84E-B92C-ECB119457FBA}" type="slidenum">
              <a:rPr/>
              <a:t>61</a:t>
            </a:fld>
            <a:endParaRPr/>
          </a:p>
        </p:txBody>
      </p:sp>
    </p:spTree>
    <p:extLst>
      <p:ext uri="{BB962C8B-B14F-4D97-AF65-F5344CB8AC3E}">
        <p14:creationId xmlns:p14="http://schemas.microsoft.com/office/powerpoint/2010/main" val="169679362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7.3.2.8 – Almacenamiento interno y unidad óptica</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62</a:t>
            </a:fld>
            <a:endParaRPr/>
          </a:p>
        </p:txBody>
      </p:sp>
    </p:spTree>
    <p:extLst>
      <p:ext uri="{BB962C8B-B14F-4D97-AF65-F5344CB8AC3E}">
        <p14:creationId xmlns:p14="http://schemas.microsoft.com/office/powerpoint/2010/main" val="29536763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7.3.2.9 – Demostración en video: Almacenamiento interno y reemplazo de unidades ópticas</a:t>
            </a:r>
          </a:p>
        </p:txBody>
      </p:sp>
      <p:sp>
        <p:nvSpPr>
          <p:cNvPr id="4" name="Slide Number Placeholder 3"/>
          <p:cNvSpPr>
            <a:spLocks noGrp="1"/>
          </p:cNvSpPr>
          <p:nvPr>
            <p:ph type="sldNum" sz="quarter" idx="10"/>
          </p:nvPr>
        </p:nvSpPr>
        <p:spPr/>
        <p:txBody>
          <a:bodyPr/>
          <a:lstStyle/>
          <a:p>
            <a:pPr rtl="0"/>
            <a:fld id="{5641018C-6CAF-B84E-B92C-ECB119457FBA}" type="slidenum">
              <a:rPr/>
              <a:t>63</a:t>
            </a:fld>
            <a:endParaRPr/>
          </a:p>
        </p:txBody>
      </p:sp>
    </p:spTree>
    <p:extLst>
      <p:ext uri="{BB962C8B-B14F-4D97-AF65-F5344CB8AC3E}">
        <p14:creationId xmlns:p14="http://schemas.microsoft.com/office/powerpoint/2010/main" val="405756668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7.3.2.10 – Práctica de laboratorio: Investigación de las unidades de computadoras portátiles</a:t>
            </a:r>
          </a:p>
        </p:txBody>
      </p:sp>
      <p:sp>
        <p:nvSpPr>
          <p:cNvPr id="4" name="Slide Number Placeholder 3"/>
          <p:cNvSpPr>
            <a:spLocks noGrp="1"/>
          </p:cNvSpPr>
          <p:nvPr>
            <p:ph type="sldNum" sz="quarter" idx="10"/>
          </p:nvPr>
        </p:nvSpPr>
        <p:spPr/>
        <p:txBody>
          <a:bodyPr/>
          <a:lstStyle/>
          <a:p>
            <a:pPr rtl="0"/>
            <a:fld id="{5641018C-6CAF-B84E-B92C-ECB119457FBA}" type="slidenum">
              <a:rPr/>
              <a:t>64</a:t>
            </a:fld>
            <a:endParaRPr/>
          </a:p>
        </p:txBody>
      </p:sp>
    </p:spTree>
    <p:extLst>
      <p:ext uri="{BB962C8B-B14F-4D97-AF65-F5344CB8AC3E}">
        <p14:creationId xmlns:p14="http://schemas.microsoft.com/office/powerpoint/2010/main" val="162544072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7.3.2.11 – Demostración en video: Reemplazo de tarjetas inalámbricas</a:t>
            </a:r>
          </a:p>
        </p:txBody>
      </p:sp>
      <p:sp>
        <p:nvSpPr>
          <p:cNvPr id="4" name="Slide Number Placeholder 3"/>
          <p:cNvSpPr>
            <a:spLocks noGrp="1"/>
          </p:cNvSpPr>
          <p:nvPr>
            <p:ph type="sldNum" sz="quarter" idx="10"/>
          </p:nvPr>
        </p:nvSpPr>
        <p:spPr/>
        <p:txBody>
          <a:bodyPr/>
          <a:lstStyle/>
          <a:p>
            <a:pPr rtl="0"/>
            <a:fld id="{5641018C-6CAF-B84E-B92C-ECB119457FBA}" type="slidenum">
              <a:rPr/>
              <a:t>65</a:t>
            </a:fld>
            <a:endParaRPr/>
          </a:p>
        </p:txBody>
      </p:sp>
    </p:spTree>
    <p:extLst>
      <p:ext uri="{BB962C8B-B14F-4D97-AF65-F5344CB8AC3E}">
        <p14:creationId xmlns:p14="http://schemas.microsoft.com/office/powerpoint/2010/main" val="9060315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7.3.2.12 – Demostración en video: Reemplazo de altavoces</a:t>
            </a:r>
          </a:p>
        </p:txBody>
      </p:sp>
      <p:sp>
        <p:nvSpPr>
          <p:cNvPr id="4" name="Slide Number Placeholder 3"/>
          <p:cNvSpPr>
            <a:spLocks noGrp="1"/>
          </p:cNvSpPr>
          <p:nvPr>
            <p:ph type="sldNum" sz="quarter" idx="10"/>
          </p:nvPr>
        </p:nvSpPr>
        <p:spPr/>
        <p:txBody>
          <a:bodyPr/>
          <a:lstStyle/>
          <a:p>
            <a:pPr rtl="0"/>
            <a:fld id="{5641018C-6CAF-B84E-B92C-ECB119457FBA}" type="slidenum">
              <a:rPr/>
              <a:t>66</a:t>
            </a:fld>
            <a:endParaRPr/>
          </a:p>
        </p:txBody>
      </p:sp>
    </p:spTree>
    <p:extLst>
      <p:ext uri="{BB962C8B-B14F-4D97-AF65-F5344CB8AC3E}">
        <p14:creationId xmlns:p14="http://schemas.microsoft.com/office/powerpoint/2010/main" val="240828290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7.3.2.13 – Demostración en video: Reemplazo de la CPU</a:t>
            </a:r>
          </a:p>
        </p:txBody>
      </p:sp>
      <p:sp>
        <p:nvSpPr>
          <p:cNvPr id="4" name="Slide Number Placeholder 3"/>
          <p:cNvSpPr>
            <a:spLocks noGrp="1"/>
          </p:cNvSpPr>
          <p:nvPr>
            <p:ph type="sldNum" sz="quarter" idx="10"/>
          </p:nvPr>
        </p:nvSpPr>
        <p:spPr/>
        <p:txBody>
          <a:bodyPr/>
          <a:lstStyle/>
          <a:p>
            <a:pPr rtl="0"/>
            <a:fld id="{5641018C-6CAF-B84E-B92C-ECB119457FBA}" type="slidenum">
              <a:rPr/>
              <a:t>67</a:t>
            </a:fld>
            <a:endParaRPr/>
          </a:p>
        </p:txBody>
      </p:sp>
    </p:spTree>
    <p:extLst>
      <p:ext uri="{BB962C8B-B14F-4D97-AF65-F5344CB8AC3E}">
        <p14:creationId xmlns:p14="http://schemas.microsoft.com/office/powerpoint/2010/main" val="261400154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7.3.2.14 – Demostración en video: Reemplazo de la placa base</a:t>
            </a:r>
          </a:p>
        </p:txBody>
      </p:sp>
      <p:sp>
        <p:nvSpPr>
          <p:cNvPr id="4" name="Slide Number Placeholder 3"/>
          <p:cNvSpPr>
            <a:spLocks noGrp="1"/>
          </p:cNvSpPr>
          <p:nvPr>
            <p:ph type="sldNum" sz="quarter" idx="10"/>
          </p:nvPr>
        </p:nvSpPr>
        <p:spPr/>
        <p:txBody>
          <a:bodyPr/>
          <a:lstStyle/>
          <a:p>
            <a:pPr rtl="0"/>
            <a:fld id="{5641018C-6CAF-B84E-B92C-ECB119457FBA}" type="slidenum">
              <a:rPr/>
              <a:t>68</a:t>
            </a:fld>
            <a:endParaRPr/>
          </a:p>
        </p:txBody>
      </p:sp>
    </p:spTree>
    <p:extLst>
      <p:ext uri="{BB962C8B-B14F-4D97-AF65-F5344CB8AC3E}">
        <p14:creationId xmlns:p14="http://schemas.microsoft.com/office/powerpoint/2010/main" val="63257001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7.3 – Instalación y configuración de hardware y componentes en computadoras portátiles</a:t>
            </a:r>
          </a:p>
          <a:p>
            <a:pPr rtl="0">
              <a:lnSpc>
                <a:spcPct val="80000"/>
              </a:lnSpc>
              <a:buFontTx/>
              <a:buNone/>
            </a:pPr>
            <a:r>
              <a:rPr lang="x-none" sz="1200" kern="1200">
                <a:solidFill>
                  <a:schemeClr val="tx1"/>
                </a:solidFill>
                <a:latin typeface="Arial" charset="0"/>
                <a:ea typeface="ＭＳ Ｐゴシック" charset="0"/>
              </a:rPr>
              <a:t>7.3.2 – Reemplazo de componentes de una computadora portátil</a:t>
            </a:r>
          </a:p>
          <a:p>
            <a:pPr rtl="0">
              <a:lnSpc>
                <a:spcPct val="80000"/>
              </a:lnSpc>
              <a:buFontTx/>
              <a:buNone/>
            </a:pPr>
            <a:r>
              <a:rPr lang="x-none" sz="1200" kern="1200">
                <a:solidFill>
                  <a:schemeClr val="tx1"/>
                </a:solidFill>
                <a:latin typeface="Arial" charset="0"/>
                <a:ea typeface="ＭＳ Ｐゴシック" charset="0"/>
              </a:rPr>
              <a:t>7.3.2.15 – Demostración en video: Marcos de plástico</a:t>
            </a:r>
          </a:p>
          <a:p>
            <a:pPr rtl="0">
              <a:lnSpc>
                <a:spcPct val="80000"/>
              </a:lnSpc>
              <a:buFontTx/>
              <a:buNone/>
            </a:pPr>
            <a:r>
              <a:rPr lang="x-none" sz="1200" kern="1200">
                <a:solidFill>
                  <a:schemeClr val="tx1"/>
                </a:solidFill>
                <a:latin typeface="Arial" charset="0"/>
                <a:ea typeface="ＭＳ Ｐゴシック" charset="0"/>
              </a:rPr>
              <a:t>7.3.2.16 – Verifique su comprensión: Reemplazo de componentes de la computadora portátil</a:t>
            </a:r>
          </a:p>
        </p:txBody>
      </p:sp>
      <p:sp>
        <p:nvSpPr>
          <p:cNvPr id="4" name="Slide Number Placeholder 3"/>
          <p:cNvSpPr>
            <a:spLocks noGrp="1"/>
          </p:cNvSpPr>
          <p:nvPr>
            <p:ph type="sldNum" sz="quarter" idx="10"/>
          </p:nvPr>
        </p:nvSpPr>
        <p:spPr/>
        <p:txBody>
          <a:bodyPr/>
          <a:lstStyle/>
          <a:p>
            <a:pPr rtl="0"/>
            <a:fld id="{5641018C-6CAF-B84E-B92C-ECB119457FBA}" type="slidenum">
              <a:rPr/>
              <a:t>69</a:t>
            </a:fld>
            <a:endParaRPr/>
          </a:p>
        </p:txBody>
      </p:sp>
    </p:spTree>
    <p:extLst>
      <p:ext uri="{BB962C8B-B14F-4D97-AF65-F5344CB8AC3E}">
        <p14:creationId xmlns:p14="http://schemas.microsoft.com/office/powerpoint/2010/main" val="199332706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 – Computadoras portátiles y otros dispositivos móviles</a:t>
            </a:r>
          </a:p>
          <a:p>
            <a:pPr rtl="0">
              <a:buFontTx/>
              <a:buNone/>
            </a:pPr>
            <a:r>
              <a:rPr lang="x-none" sz="1200" b="0"/>
              <a:t>7.4 – Hardware de otros dispositivos móviles</a:t>
            </a:r>
          </a:p>
        </p:txBody>
      </p:sp>
      <p:sp>
        <p:nvSpPr>
          <p:cNvPr id="4" name="Slide Number Placeholder 3"/>
          <p:cNvSpPr>
            <a:spLocks noGrp="1"/>
          </p:cNvSpPr>
          <p:nvPr>
            <p:ph type="sldNum" sz="quarter" idx="10"/>
          </p:nvPr>
        </p:nvSpPr>
        <p:spPr/>
        <p:txBody>
          <a:bodyPr/>
          <a:lstStyle/>
          <a:p>
            <a:pPr rtl="0"/>
            <a:fld id="{5641018C-6CAF-B84E-B92C-ECB119457FBA}" type="slidenum">
              <a:rPr/>
              <a:t>70</a:t>
            </a:fld>
            <a:endParaRPr/>
          </a:p>
        </p:txBody>
      </p:sp>
    </p:spTree>
    <p:extLst>
      <p:ext uri="{BB962C8B-B14F-4D97-AF65-F5344CB8AC3E}">
        <p14:creationId xmlns:p14="http://schemas.microsoft.com/office/powerpoint/2010/main" val="2413644763"/>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7.4 – Hardware de otros dispositivos móviles</a:t>
            </a:r>
          </a:p>
          <a:p>
            <a:pPr rtl="0">
              <a:lnSpc>
                <a:spcPct val="80000"/>
              </a:lnSpc>
              <a:buFontTx/>
              <a:buNone/>
            </a:pPr>
            <a:r>
              <a:rPr lang="x-none" sz="1200" kern="1200">
                <a:solidFill>
                  <a:schemeClr val="tx1"/>
                </a:solidFill>
                <a:latin typeface="Arial" charset="0"/>
                <a:ea typeface="ＭＳ Ｐゴシック" charset="0"/>
              </a:rPr>
              <a:t>7.4.1 – Hardware de otros dispositivos móviles</a:t>
            </a:r>
          </a:p>
          <a:p>
            <a:pPr rtl="0">
              <a:lnSpc>
                <a:spcPct val="80000"/>
              </a:lnSpc>
              <a:buFontTx/>
              <a:buNone/>
            </a:pPr>
            <a:r>
              <a:rPr lang="x-none" sz="1200" kern="1200">
                <a:solidFill>
                  <a:schemeClr val="tx1"/>
                </a:solidFill>
                <a:latin typeface="Arial" charset="0"/>
                <a:ea typeface="ＭＳ Ｐゴシック" charset="0"/>
              </a:rPr>
              <a:t>7.4.1.1 – Piezas de teléfonos celulares</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71</a:t>
            </a:fld>
            <a:endParaRPr/>
          </a:p>
        </p:txBody>
      </p:sp>
    </p:spTree>
    <p:extLst>
      <p:ext uri="{BB962C8B-B14F-4D97-AF65-F5344CB8AC3E}">
        <p14:creationId xmlns:p14="http://schemas.microsoft.com/office/powerpoint/2010/main" val="242205254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7.4 – Hardware de otros dispositivos móviles</a:t>
            </a:r>
          </a:p>
          <a:p>
            <a:pPr rtl="0">
              <a:lnSpc>
                <a:spcPct val="80000"/>
              </a:lnSpc>
              <a:buFontTx/>
              <a:buNone/>
            </a:pPr>
            <a:r>
              <a:rPr lang="x-none" sz="1200" kern="1200">
                <a:solidFill>
                  <a:schemeClr val="tx1"/>
                </a:solidFill>
                <a:latin typeface="Arial" charset="0"/>
                <a:ea typeface="ＭＳ Ｐゴシック" charset="0"/>
              </a:rPr>
              <a:t>7.4.1 – Hardware de otros dispositivos móviles</a:t>
            </a:r>
          </a:p>
          <a:p>
            <a:pPr rtl="0">
              <a:lnSpc>
                <a:spcPct val="80000"/>
              </a:lnSpc>
              <a:buFontTx/>
              <a:buNone/>
            </a:pPr>
            <a:r>
              <a:rPr lang="x-none" sz="1200" kern="1200">
                <a:solidFill>
                  <a:schemeClr val="tx1"/>
                </a:solidFill>
                <a:latin typeface="Arial" charset="0"/>
                <a:ea typeface="ＭＳ Ｐゴシック" charset="0"/>
              </a:rPr>
              <a:t>7.4.1.2 – Conectividad cableada</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72</a:t>
            </a:fld>
            <a:endParaRPr/>
          </a:p>
        </p:txBody>
      </p:sp>
    </p:spTree>
    <p:extLst>
      <p:ext uri="{BB962C8B-B14F-4D97-AF65-F5344CB8AC3E}">
        <p14:creationId xmlns:p14="http://schemas.microsoft.com/office/powerpoint/2010/main" val="59141019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7.4 – Hardware de otros dispositivos móviles</a:t>
            </a:r>
          </a:p>
          <a:p>
            <a:pPr rtl="0">
              <a:lnSpc>
                <a:spcPct val="80000"/>
              </a:lnSpc>
              <a:buFontTx/>
              <a:buNone/>
            </a:pPr>
            <a:r>
              <a:rPr lang="x-none" sz="1200" kern="1200">
                <a:solidFill>
                  <a:schemeClr val="tx1"/>
                </a:solidFill>
                <a:latin typeface="Arial" charset="0"/>
                <a:ea typeface="ＭＳ Ｐゴシック" charset="0"/>
              </a:rPr>
              <a:t>7.4.1 – Hardware de otros dispositivos móviles</a:t>
            </a:r>
          </a:p>
          <a:p>
            <a:pPr rtl="0">
              <a:lnSpc>
                <a:spcPct val="80000"/>
              </a:lnSpc>
              <a:buFontTx/>
              <a:buNone/>
            </a:pPr>
            <a:r>
              <a:rPr lang="x-none" sz="1200" kern="1200">
                <a:solidFill>
                  <a:schemeClr val="tx1"/>
                </a:solidFill>
                <a:latin typeface="Arial" charset="0"/>
                <a:ea typeface="ＭＳ Ｐゴシック" charset="0"/>
              </a:rPr>
              <a:t>7.4.1.3 – Conexiones inalámbricas y conexiones de Internet compartidas</a:t>
            </a:r>
          </a:p>
          <a:p>
            <a:pPr rtl="0">
              <a:lnSpc>
                <a:spcPct val="80000"/>
              </a:lnSpc>
              <a:buFontTx/>
              <a:buNone/>
            </a:pPr>
            <a:r>
              <a:rPr lang="x-none" sz="1200" kern="1200">
                <a:solidFill>
                  <a:schemeClr val="tx1"/>
                </a:solidFill>
                <a:latin typeface="Arial" charset="0"/>
                <a:ea typeface="ＭＳ Ｐゴシック" charset="0"/>
              </a:rPr>
              <a:t>7.4.1.4 – Verifique sus conocimientos: Identifique los tipos de conexiones</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73</a:t>
            </a:fld>
            <a:endParaRPr/>
          </a:p>
        </p:txBody>
      </p:sp>
    </p:spTree>
    <p:extLst>
      <p:ext uri="{BB962C8B-B14F-4D97-AF65-F5344CB8AC3E}">
        <p14:creationId xmlns:p14="http://schemas.microsoft.com/office/powerpoint/2010/main" val="2595024833"/>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7.4 – Hardware de otros dispositivos móviles</a:t>
            </a:r>
          </a:p>
          <a:p>
            <a:pPr rtl="0">
              <a:lnSpc>
                <a:spcPct val="80000"/>
              </a:lnSpc>
              <a:buFontTx/>
              <a:buNone/>
            </a:pPr>
            <a:r>
              <a:rPr lang="x-none" sz="1200" kern="1200">
                <a:solidFill>
                  <a:schemeClr val="tx1"/>
                </a:solidFill>
                <a:latin typeface="Arial" charset="0"/>
                <a:ea typeface="ＭＳ Ｐゴシック" charset="0"/>
              </a:rPr>
              <a:t>7.4.2 – Dispositivos móviles especializados</a:t>
            </a:r>
          </a:p>
          <a:p>
            <a:pPr rtl="0">
              <a:lnSpc>
                <a:spcPct val="80000"/>
              </a:lnSpc>
              <a:buFontTx/>
              <a:buNone/>
            </a:pPr>
            <a:r>
              <a:rPr lang="x-none" sz="1200" kern="1200">
                <a:solidFill>
                  <a:schemeClr val="tx1"/>
                </a:solidFill>
                <a:latin typeface="Arial" charset="0"/>
                <a:ea typeface="ＭＳ Ｐゴシック" charset="0"/>
              </a:rPr>
              <a:t>7.4.2.1 – Dispositivos para vestir</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74</a:t>
            </a:fld>
            <a:endParaRPr/>
          </a:p>
        </p:txBody>
      </p:sp>
    </p:spTree>
    <p:extLst>
      <p:ext uri="{BB962C8B-B14F-4D97-AF65-F5344CB8AC3E}">
        <p14:creationId xmlns:p14="http://schemas.microsoft.com/office/powerpoint/2010/main" val="14881607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7.4 – Hardware de otros dispositivos móviles</a:t>
            </a:r>
          </a:p>
          <a:p>
            <a:pPr rtl="0">
              <a:lnSpc>
                <a:spcPct val="80000"/>
              </a:lnSpc>
              <a:buFontTx/>
              <a:buNone/>
            </a:pPr>
            <a:r>
              <a:rPr lang="x-none" sz="1200" kern="1200">
                <a:solidFill>
                  <a:schemeClr val="tx1"/>
                </a:solidFill>
                <a:latin typeface="Arial" charset="0"/>
                <a:ea typeface="ＭＳ Ｐゴシック" charset="0"/>
              </a:rPr>
              <a:t>7.4.2 – Dispositivos móviles especializados</a:t>
            </a:r>
          </a:p>
          <a:p>
            <a:pPr rtl="0">
              <a:lnSpc>
                <a:spcPct val="80000"/>
              </a:lnSpc>
              <a:buFontTx/>
              <a:buNone/>
            </a:pPr>
            <a:r>
              <a:rPr lang="x-none" sz="1200" kern="1200">
                <a:solidFill>
                  <a:schemeClr val="tx1"/>
                </a:solidFill>
                <a:latin typeface="Arial" charset="0"/>
                <a:ea typeface="ＭＳ Ｐゴシック" charset="0"/>
              </a:rPr>
              <a:t>7.4.2.2 – Dispositivos especializados</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75</a:t>
            </a:fld>
            <a:endParaRPr/>
          </a:p>
        </p:txBody>
      </p:sp>
    </p:spTree>
    <p:extLst>
      <p:ext uri="{BB962C8B-B14F-4D97-AF65-F5344CB8AC3E}">
        <p14:creationId xmlns:p14="http://schemas.microsoft.com/office/powerpoint/2010/main" val="287443612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 – Computadoras portátiles y otros dispositivos móviles</a:t>
            </a:r>
          </a:p>
          <a:p>
            <a:pPr rtl="0">
              <a:buFontTx/>
              <a:buNone/>
            </a:pPr>
            <a:r>
              <a:rPr lang="x-none" sz="1200" b="0"/>
              <a:t>7.5 – Correo electrónico y conectividad de red</a:t>
            </a:r>
          </a:p>
        </p:txBody>
      </p:sp>
      <p:sp>
        <p:nvSpPr>
          <p:cNvPr id="4" name="Slide Number Placeholder 3"/>
          <p:cNvSpPr>
            <a:spLocks noGrp="1"/>
          </p:cNvSpPr>
          <p:nvPr>
            <p:ph type="sldNum" sz="quarter" idx="10"/>
          </p:nvPr>
        </p:nvSpPr>
        <p:spPr/>
        <p:txBody>
          <a:bodyPr/>
          <a:lstStyle/>
          <a:p>
            <a:pPr rtl="0"/>
            <a:fld id="{5641018C-6CAF-B84E-B92C-ECB119457FBA}" type="slidenum">
              <a:rPr/>
              <a:t>76</a:t>
            </a:fld>
            <a:endParaRPr/>
          </a:p>
        </p:txBody>
      </p:sp>
    </p:spTree>
    <p:extLst>
      <p:ext uri="{BB962C8B-B14F-4D97-AF65-F5344CB8AC3E}">
        <p14:creationId xmlns:p14="http://schemas.microsoft.com/office/powerpoint/2010/main" val="201305982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7.5.1 – Redes de datos móviles y redes inalámbricas</a:t>
            </a:r>
          </a:p>
          <a:p>
            <a:pPr rtl="0">
              <a:lnSpc>
                <a:spcPct val="80000"/>
              </a:lnSpc>
              <a:buFontTx/>
              <a:buNone/>
            </a:pPr>
            <a:r>
              <a:rPr lang="x-none" sz="1200" kern="1200">
                <a:solidFill>
                  <a:schemeClr val="tx1"/>
                </a:solidFill>
                <a:latin typeface="Arial" charset="0"/>
                <a:ea typeface="ＭＳ Ｐゴシック" charset="0"/>
              </a:rPr>
              <a:t>7.5.1.1 – Redes de datos inalámbricas</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77</a:t>
            </a:fld>
            <a:endParaRPr/>
          </a:p>
        </p:txBody>
      </p:sp>
    </p:spTree>
    <p:extLst>
      <p:ext uri="{BB962C8B-B14F-4D97-AF65-F5344CB8AC3E}">
        <p14:creationId xmlns:p14="http://schemas.microsoft.com/office/powerpoint/2010/main" val="4232299806"/>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7.5.1 – Redes de datos móviles y redes inalámbricas</a:t>
            </a:r>
          </a:p>
          <a:p>
            <a:pPr rtl="0">
              <a:lnSpc>
                <a:spcPct val="80000"/>
              </a:lnSpc>
              <a:buFontTx/>
              <a:buNone/>
            </a:pPr>
            <a:r>
              <a:rPr lang="x-none" sz="1200" kern="1200">
                <a:solidFill>
                  <a:schemeClr val="tx1"/>
                </a:solidFill>
                <a:latin typeface="Arial" charset="0"/>
                <a:ea typeface="ＭＳ Ｐゴシック" charset="0"/>
              </a:rPr>
              <a:t>7.5.1.2 – Práctica de laboratorio: Wifi móvil</a:t>
            </a:r>
          </a:p>
        </p:txBody>
      </p:sp>
      <p:sp>
        <p:nvSpPr>
          <p:cNvPr id="4" name="Slide Number Placeholder 3"/>
          <p:cNvSpPr>
            <a:spLocks noGrp="1"/>
          </p:cNvSpPr>
          <p:nvPr>
            <p:ph type="sldNum" sz="quarter" idx="10"/>
          </p:nvPr>
        </p:nvSpPr>
        <p:spPr/>
        <p:txBody>
          <a:bodyPr/>
          <a:lstStyle/>
          <a:p>
            <a:pPr rtl="0"/>
            <a:fld id="{5641018C-6CAF-B84E-B92C-ECB119457FBA}" type="slidenum">
              <a:rPr/>
              <a:t>78</a:t>
            </a:fld>
            <a:endParaRPr/>
          </a:p>
        </p:txBody>
      </p:sp>
    </p:spTree>
    <p:extLst>
      <p:ext uri="{BB962C8B-B14F-4D97-AF65-F5344CB8AC3E}">
        <p14:creationId xmlns:p14="http://schemas.microsoft.com/office/powerpoint/2010/main" val="167689228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7.5.1 – Redes de datos móviles y redes inalámbricas</a:t>
            </a:r>
          </a:p>
          <a:p>
            <a:pPr rtl="0">
              <a:lnSpc>
                <a:spcPct val="80000"/>
              </a:lnSpc>
              <a:buFontTx/>
              <a:buNone/>
            </a:pPr>
            <a:r>
              <a:rPr lang="x-none" sz="1200" kern="1200">
                <a:solidFill>
                  <a:schemeClr val="tx1"/>
                </a:solidFill>
                <a:latin typeface="Arial" charset="0"/>
                <a:ea typeface="ＭＳ Ｐゴシック" charset="0"/>
              </a:rPr>
              <a:t>7.5.1.3 – Estándares de comunicaciones de datos móviles</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79</a:t>
            </a:fld>
            <a:endParaRPr/>
          </a:p>
        </p:txBody>
      </p:sp>
    </p:spTree>
    <p:extLst>
      <p:ext uri="{BB962C8B-B14F-4D97-AF65-F5344CB8AC3E}">
        <p14:creationId xmlns:p14="http://schemas.microsoft.com/office/powerpoint/2010/main" val="2603358042"/>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dirty="0"/>
              <a:t>7.5 – Correo electrónico y conectividad de red</a:t>
            </a:r>
          </a:p>
          <a:p>
            <a:pPr rtl="0">
              <a:lnSpc>
                <a:spcPct val="80000"/>
              </a:lnSpc>
              <a:buFontTx/>
              <a:buNone/>
            </a:pPr>
            <a:r>
              <a:rPr lang="x-none" sz="1200" kern="1200" dirty="0">
                <a:solidFill>
                  <a:schemeClr val="tx1"/>
                </a:solidFill>
                <a:latin typeface="Arial" charset="0"/>
                <a:ea typeface="ＭＳ Ｐゴシック" charset="0"/>
              </a:rPr>
              <a:t>7.5.1 – Redes de datos móviles y redes inalámbricas</a:t>
            </a:r>
          </a:p>
          <a:p>
            <a:pPr rtl="0">
              <a:lnSpc>
                <a:spcPct val="80000"/>
              </a:lnSpc>
              <a:buFontTx/>
              <a:buNone/>
            </a:pPr>
            <a:r>
              <a:rPr lang="x-none" sz="1200" kern="1200" dirty="0" smtClean="0">
                <a:solidFill>
                  <a:schemeClr val="tx1"/>
                </a:solidFill>
                <a:latin typeface="Arial" charset="0"/>
                <a:ea typeface="ＭＳ Ｐゴシック" charset="0"/>
              </a:rPr>
              <a:t>7.5.1.4 – Modo </a:t>
            </a:r>
            <a:r>
              <a:rPr lang="x-none" sz="1200" kern="1200" dirty="0">
                <a:solidFill>
                  <a:schemeClr val="tx1"/>
                </a:solidFill>
                <a:latin typeface="Arial" charset="0"/>
                <a:ea typeface="ＭＳ Ｐゴシック" charset="0"/>
              </a:rPr>
              <a:t>avión</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80</a:t>
            </a:fld>
            <a:endParaRPr/>
          </a:p>
        </p:txBody>
      </p:sp>
    </p:spTree>
    <p:extLst>
      <p:ext uri="{BB962C8B-B14F-4D97-AF65-F5344CB8AC3E}">
        <p14:creationId xmlns:p14="http://schemas.microsoft.com/office/powerpoint/2010/main" val="372869662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dirty="0"/>
              <a:t>7.5 – Correo electrónico y conectividad de red</a:t>
            </a:r>
          </a:p>
          <a:p>
            <a:pPr rtl="0">
              <a:lnSpc>
                <a:spcPct val="80000"/>
              </a:lnSpc>
              <a:buFontTx/>
              <a:buNone/>
            </a:pPr>
            <a:r>
              <a:rPr lang="x-none" sz="1200" kern="1200" dirty="0">
                <a:solidFill>
                  <a:schemeClr val="tx1"/>
                </a:solidFill>
                <a:latin typeface="Arial" charset="0"/>
                <a:ea typeface="ＭＳ Ｐゴシック" charset="0"/>
              </a:rPr>
              <a:t>7.5.1 – Redes de datos móviles y redes inalámbricas</a:t>
            </a:r>
          </a:p>
          <a:p>
            <a:pPr rtl="0">
              <a:lnSpc>
                <a:spcPct val="80000"/>
              </a:lnSpc>
              <a:buFontTx/>
              <a:buNone/>
            </a:pPr>
            <a:r>
              <a:rPr lang="x-none" sz="1200" kern="1200" dirty="0">
                <a:solidFill>
                  <a:schemeClr val="tx1"/>
                </a:solidFill>
                <a:latin typeface="Arial" charset="0"/>
                <a:ea typeface="ＭＳ Ｐゴシック" charset="0"/>
              </a:rPr>
              <a:t>7.5.1.5 – Zona Wi-Fi portátil</a:t>
            </a:r>
          </a:p>
          <a:p>
            <a:pPr rtl="0">
              <a:lnSpc>
                <a:spcPct val="80000"/>
              </a:lnSpc>
              <a:buFontTx/>
              <a:buNone/>
            </a:pPr>
            <a:r>
              <a:rPr lang="x-none" sz="1200" kern="1200" dirty="0">
                <a:solidFill>
                  <a:schemeClr val="tx1"/>
                </a:solidFill>
                <a:latin typeface="Arial" charset="0"/>
                <a:ea typeface="ＭＳ Ｐゴシック" charset="0"/>
              </a:rPr>
              <a:t>7.5.1.6 – Verifique su comprensión: Tecnología inalámbrica</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pPr rtl="0"/>
            <a:fld id="{5641018C-6CAF-B84E-B92C-ECB119457FBA}" type="slidenum">
              <a:rPr/>
              <a:t>81</a:t>
            </a:fld>
            <a:endParaRPr/>
          </a:p>
        </p:txBody>
      </p:sp>
    </p:spTree>
    <p:extLst>
      <p:ext uri="{BB962C8B-B14F-4D97-AF65-F5344CB8AC3E}">
        <p14:creationId xmlns:p14="http://schemas.microsoft.com/office/powerpoint/2010/main" val="319709442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7.5.2 – Bluetooth</a:t>
            </a:r>
          </a:p>
          <a:p>
            <a:pPr rtl="0">
              <a:lnSpc>
                <a:spcPct val="80000"/>
              </a:lnSpc>
              <a:buFontTx/>
              <a:buNone/>
            </a:pPr>
            <a:r>
              <a:rPr lang="x-none" sz="1200" kern="1200">
                <a:solidFill>
                  <a:schemeClr val="tx1"/>
                </a:solidFill>
                <a:latin typeface="Arial" charset="0"/>
                <a:ea typeface="ＭＳ Ｐゴシック" charset="0"/>
              </a:rPr>
              <a:t>7.5.2.1 – Bluetooth para dispositivos móviles</a:t>
            </a:r>
          </a:p>
        </p:txBody>
      </p:sp>
      <p:sp>
        <p:nvSpPr>
          <p:cNvPr id="4" name="Slide Number Placeholder 3"/>
          <p:cNvSpPr>
            <a:spLocks noGrp="1"/>
          </p:cNvSpPr>
          <p:nvPr>
            <p:ph type="sldNum" sz="quarter" idx="10"/>
          </p:nvPr>
        </p:nvSpPr>
        <p:spPr/>
        <p:txBody>
          <a:bodyPr/>
          <a:lstStyle/>
          <a:p>
            <a:pPr rtl="0"/>
            <a:fld id="{5641018C-6CAF-B84E-B92C-ECB119457FBA}" type="slidenum">
              <a:rPr/>
              <a:t>82</a:t>
            </a:fld>
            <a:endParaRPr/>
          </a:p>
        </p:txBody>
      </p:sp>
    </p:spTree>
    <p:extLst>
      <p:ext uri="{BB962C8B-B14F-4D97-AF65-F5344CB8AC3E}">
        <p14:creationId xmlns:p14="http://schemas.microsoft.com/office/powerpoint/2010/main" val="270959128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7.5.2 – Bluetooth</a:t>
            </a:r>
          </a:p>
          <a:p>
            <a:pPr rtl="0">
              <a:lnSpc>
                <a:spcPct val="80000"/>
              </a:lnSpc>
              <a:buFontTx/>
              <a:buNone/>
            </a:pPr>
            <a:r>
              <a:rPr lang="x-none" sz="1200" kern="1200">
                <a:solidFill>
                  <a:schemeClr val="tx1"/>
                </a:solidFill>
                <a:latin typeface="Arial" charset="0"/>
                <a:ea typeface="ＭＳ Ｐゴシック" charset="0"/>
              </a:rPr>
              <a:t>7.5.2.2 – Emparejamiento Bluetooth</a:t>
            </a:r>
          </a:p>
        </p:txBody>
      </p:sp>
      <p:sp>
        <p:nvSpPr>
          <p:cNvPr id="4" name="Slide Number Placeholder 3"/>
          <p:cNvSpPr>
            <a:spLocks noGrp="1"/>
          </p:cNvSpPr>
          <p:nvPr>
            <p:ph type="sldNum" sz="quarter" idx="10"/>
          </p:nvPr>
        </p:nvSpPr>
        <p:spPr/>
        <p:txBody>
          <a:bodyPr/>
          <a:lstStyle/>
          <a:p>
            <a:pPr rtl="0"/>
            <a:fld id="{5641018C-6CAF-B84E-B92C-ECB119457FBA}" type="slidenum">
              <a:rPr/>
              <a:t>83</a:t>
            </a:fld>
            <a:endParaRPr/>
          </a:p>
        </p:txBody>
      </p:sp>
    </p:spTree>
    <p:extLst>
      <p:ext uri="{BB962C8B-B14F-4D97-AF65-F5344CB8AC3E}">
        <p14:creationId xmlns:p14="http://schemas.microsoft.com/office/powerpoint/2010/main" val="136884488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7.5.3 – Configuración de correo electrónico</a:t>
            </a:r>
          </a:p>
          <a:p>
            <a:pPr rtl="0">
              <a:lnSpc>
                <a:spcPct val="80000"/>
              </a:lnSpc>
              <a:buFontTx/>
              <a:buNone/>
            </a:pPr>
            <a:r>
              <a:rPr lang="x-none" sz="1200" kern="1200">
                <a:solidFill>
                  <a:schemeClr val="tx1"/>
                </a:solidFill>
                <a:latin typeface="Arial" charset="0"/>
                <a:ea typeface="ＭＳ Ｐゴシック" charset="0"/>
              </a:rPr>
              <a:t>7.5.3.1 – Introducción al correo electrónico</a:t>
            </a:r>
          </a:p>
        </p:txBody>
      </p:sp>
      <p:sp>
        <p:nvSpPr>
          <p:cNvPr id="4" name="Slide Number Placeholder 3"/>
          <p:cNvSpPr>
            <a:spLocks noGrp="1"/>
          </p:cNvSpPr>
          <p:nvPr>
            <p:ph type="sldNum" sz="quarter" idx="10"/>
          </p:nvPr>
        </p:nvSpPr>
        <p:spPr/>
        <p:txBody>
          <a:bodyPr/>
          <a:lstStyle/>
          <a:p>
            <a:pPr rtl="0"/>
            <a:fld id="{5641018C-6CAF-B84E-B92C-ECB119457FBA}" type="slidenum">
              <a:rPr/>
              <a:t>84</a:t>
            </a:fld>
            <a:endParaRPr/>
          </a:p>
        </p:txBody>
      </p:sp>
    </p:spTree>
    <p:extLst>
      <p:ext uri="{BB962C8B-B14F-4D97-AF65-F5344CB8AC3E}">
        <p14:creationId xmlns:p14="http://schemas.microsoft.com/office/powerpoint/2010/main" val="3101834301"/>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Configuración de correo electrónico</a:t>
            </a:r>
          </a:p>
          <a:p>
            <a:pPr rtl="0">
              <a:lnSpc>
                <a:spcPct val="80000"/>
              </a:lnSpc>
              <a:buFontTx/>
              <a:buNone/>
            </a:pPr>
            <a:r>
              <a:rPr lang="x-none" sz="1200" kern="1200">
                <a:solidFill>
                  <a:schemeClr val="tx1"/>
                </a:solidFill>
                <a:latin typeface="Arial" charset="0"/>
                <a:ea typeface="ＭＳ Ｐゴシック" charset="0"/>
              </a:rPr>
              <a:t>7.5.3.1 – Introducción al correo electrónico (cont.)</a:t>
            </a:r>
          </a:p>
        </p:txBody>
      </p:sp>
      <p:sp>
        <p:nvSpPr>
          <p:cNvPr id="4" name="Slide Number Placeholder 3"/>
          <p:cNvSpPr>
            <a:spLocks noGrp="1"/>
          </p:cNvSpPr>
          <p:nvPr>
            <p:ph type="sldNum" sz="quarter" idx="10"/>
          </p:nvPr>
        </p:nvSpPr>
        <p:spPr/>
        <p:txBody>
          <a:bodyPr/>
          <a:lstStyle/>
          <a:p>
            <a:pPr rtl="0"/>
            <a:fld id="{5641018C-6CAF-B84E-B92C-ECB119457FBA}" type="slidenum">
              <a:rPr/>
              <a:t>85</a:t>
            </a:fld>
            <a:endParaRPr/>
          </a:p>
        </p:txBody>
      </p:sp>
    </p:spTree>
    <p:extLst>
      <p:ext uri="{BB962C8B-B14F-4D97-AF65-F5344CB8AC3E}">
        <p14:creationId xmlns:p14="http://schemas.microsoft.com/office/powerpoint/2010/main" val="126794763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7.5.3 – Configuración de correo electrónico</a:t>
            </a:r>
          </a:p>
          <a:p>
            <a:pPr rtl="0">
              <a:lnSpc>
                <a:spcPct val="80000"/>
              </a:lnSpc>
              <a:buFontTx/>
              <a:buNone/>
            </a:pPr>
            <a:r>
              <a:rPr lang="x-none" sz="1200" kern="1200">
                <a:solidFill>
                  <a:schemeClr val="tx1"/>
                </a:solidFill>
                <a:latin typeface="Arial" charset="0"/>
                <a:ea typeface="ＭＳ Ｐゴシック" charset="0"/>
              </a:rPr>
              <a:t>7.5.3.1 – Introducción al correo electrónico (cont.)</a:t>
            </a:r>
          </a:p>
          <a:p>
            <a:pPr rtl="0">
              <a:lnSpc>
                <a:spcPct val="80000"/>
              </a:lnSpc>
              <a:buFontTx/>
              <a:buNone/>
            </a:pPr>
            <a:r>
              <a:rPr lang="x-none" sz="1200" kern="1200">
                <a:solidFill>
                  <a:schemeClr val="tx1"/>
                </a:solidFill>
                <a:latin typeface="Arial" charset="0"/>
                <a:ea typeface="ＭＳ Ｐゴシック" charset="0"/>
              </a:rPr>
              <a:t>7.5.3.2 – Verifique su comprensión: Unir protocolos de correo electrónico</a:t>
            </a:r>
          </a:p>
        </p:txBody>
      </p:sp>
      <p:sp>
        <p:nvSpPr>
          <p:cNvPr id="4" name="Slide Number Placeholder 3"/>
          <p:cNvSpPr>
            <a:spLocks noGrp="1"/>
          </p:cNvSpPr>
          <p:nvPr>
            <p:ph type="sldNum" sz="quarter" idx="10"/>
          </p:nvPr>
        </p:nvSpPr>
        <p:spPr/>
        <p:txBody>
          <a:bodyPr/>
          <a:lstStyle/>
          <a:p>
            <a:pPr rtl="0"/>
            <a:fld id="{5641018C-6CAF-B84E-B92C-ECB119457FBA}" type="slidenum">
              <a:rPr/>
              <a:t>86</a:t>
            </a:fld>
            <a:endParaRPr/>
          </a:p>
        </p:txBody>
      </p:sp>
    </p:spTree>
    <p:extLst>
      <p:ext uri="{BB962C8B-B14F-4D97-AF65-F5344CB8AC3E}">
        <p14:creationId xmlns:p14="http://schemas.microsoft.com/office/powerpoint/2010/main" val="1958793232"/>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Configuración de correo electrónico</a:t>
            </a:r>
          </a:p>
          <a:p>
            <a:pPr rtl="0">
              <a:lnSpc>
                <a:spcPct val="80000"/>
              </a:lnSpc>
              <a:buFontTx/>
              <a:buNone/>
            </a:pPr>
            <a:r>
              <a:rPr lang="x-none" sz="1200" kern="1200">
                <a:solidFill>
                  <a:schemeClr val="tx1"/>
                </a:solidFill>
                <a:latin typeface="Arial" charset="0"/>
                <a:ea typeface="ＭＳ Ｐゴシック" charset="0"/>
              </a:rPr>
              <a:t>7.5.3.3 – Configuración de correo electrónico en Android</a:t>
            </a:r>
          </a:p>
        </p:txBody>
      </p:sp>
      <p:sp>
        <p:nvSpPr>
          <p:cNvPr id="4" name="Slide Number Placeholder 3"/>
          <p:cNvSpPr>
            <a:spLocks noGrp="1"/>
          </p:cNvSpPr>
          <p:nvPr>
            <p:ph type="sldNum" sz="quarter" idx="10"/>
          </p:nvPr>
        </p:nvSpPr>
        <p:spPr/>
        <p:txBody>
          <a:bodyPr/>
          <a:lstStyle/>
          <a:p>
            <a:pPr rtl="0"/>
            <a:fld id="{5641018C-6CAF-B84E-B92C-ECB119457FBA}" type="slidenum">
              <a:rPr/>
              <a:t>87</a:t>
            </a:fld>
            <a:endParaRPr/>
          </a:p>
        </p:txBody>
      </p:sp>
    </p:spTree>
    <p:extLst>
      <p:ext uri="{BB962C8B-B14F-4D97-AF65-F5344CB8AC3E}">
        <p14:creationId xmlns:p14="http://schemas.microsoft.com/office/powerpoint/2010/main" val="1084785254"/>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7.5.3 – Configuración de correo electrónico</a:t>
            </a:r>
          </a:p>
          <a:p>
            <a:pPr rtl="0">
              <a:lnSpc>
                <a:spcPct val="80000"/>
              </a:lnSpc>
              <a:buFontTx/>
              <a:buNone/>
            </a:pPr>
            <a:r>
              <a:rPr lang="x-none" sz="1200" kern="1200">
                <a:solidFill>
                  <a:schemeClr val="tx1"/>
                </a:solidFill>
                <a:latin typeface="Arial" charset="0"/>
                <a:ea typeface="ＭＳ Ｐゴシック" charset="0"/>
              </a:rPr>
              <a:t>7.5.3.4 – Configuración de correo electrónico en iOS</a:t>
            </a:r>
          </a:p>
        </p:txBody>
      </p:sp>
      <p:sp>
        <p:nvSpPr>
          <p:cNvPr id="4" name="Slide Number Placeholder 3"/>
          <p:cNvSpPr>
            <a:spLocks noGrp="1"/>
          </p:cNvSpPr>
          <p:nvPr>
            <p:ph type="sldNum" sz="quarter" idx="10"/>
          </p:nvPr>
        </p:nvSpPr>
        <p:spPr/>
        <p:txBody>
          <a:bodyPr/>
          <a:lstStyle/>
          <a:p>
            <a:pPr rtl="0"/>
            <a:fld id="{5641018C-6CAF-B84E-B92C-ECB119457FBA}" type="slidenum">
              <a:rPr/>
              <a:t>88</a:t>
            </a:fld>
            <a:endParaRPr/>
          </a:p>
        </p:txBody>
      </p:sp>
    </p:spTree>
    <p:extLst>
      <p:ext uri="{BB962C8B-B14F-4D97-AF65-F5344CB8AC3E}">
        <p14:creationId xmlns:p14="http://schemas.microsoft.com/office/powerpoint/2010/main" val="254382609"/>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7.5.3 – Configuración de correo electrónico</a:t>
            </a:r>
          </a:p>
          <a:p>
            <a:pPr rtl="0">
              <a:lnSpc>
                <a:spcPct val="80000"/>
              </a:lnSpc>
              <a:buFontTx/>
              <a:buNone/>
            </a:pPr>
            <a:r>
              <a:rPr lang="x-none" sz="1200" kern="1200">
                <a:solidFill>
                  <a:schemeClr val="tx1"/>
                </a:solidFill>
                <a:latin typeface="Arial" charset="0"/>
                <a:ea typeface="ＭＳ Ｐゴシック" charset="0"/>
              </a:rPr>
              <a:t>7.5.3.5 – Correo electrónico de Internet</a:t>
            </a:r>
          </a:p>
        </p:txBody>
      </p:sp>
      <p:sp>
        <p:nvSpPr>
          <p:cNvPr id="4" name="Slide Number Placeholder 3"/>
          <p:cNvSpPr>
            <a:spLocks noGrp="1"/>
          </p:cNvSpPr>
          <p:nvPr>
            <p:ph type="sldNum" sz="quarter" idx="10"/>
          </p:nvPr>
        </p:nvSpPr>
        <p:spPr/>
        <p:txBody>
          <a:bodyPr/>
          <a:lstStyle/>
          <a:p>
            <a:pPr rtl="0"/>
            <a:fld id="{5641018C-6CAF-B84E-B92C-ECB119457FBA}" type="slidenum">
              <a:rPr/>
              <a:t>89</a:t>
            </a:fld>
            <a:endParaRPr/>
          </a:p>
        </p:txBody>
      </p:sp>
    </p:spTree>
    <p:extLst>
      <p:ext uri="{BB962C8B-B14F-4D97-AF65-F5344CB8AC3E}">
        <p14:creationId xmlns:p14="http://schemas.microsoft.com/office/powerpoint/2010/main" val="2936045449"/>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7.5.4 – Sincronización de dispositivos móviles</a:t>
            </a:r>
          </a:p>
          <a:p>
            <a:pPr rtl="0">
              <a:lnSpc>
                <a:spcPct val="80000"/>
              </a:lnSpc>
              <a:buFontTx/>
              <a:buNone/>
            </a:pPr>
            <a:r>
              <a:rPr lang="x-none" sz="1200" kern="1200">
                <a:solidFill>
                  <a:schemeClr val="tx1"/>
                </a:solidFill>
                <a:latin typeface="Arial" charset="0"/>
                <a:ea typeface="ＭＳ Ｐゴシック" charset="0"/>
              </a:rPr>
              <a:t>7.5.4.1. Tipos de datos que se pueden sincronizar</a:t>
            </a:r>
          </a:p>
        </p:txBody>
      </p:sp>
      <p:sp>
        <p:nvSpPr>
          <p:cNvPr id="4" name="Slide Number Placeholder 3"/>
          <p:cNvSpPr>
            <a:spLocks noGrp="1"/>
          </p:cNvSpPr>
          <p:nvPr>
            <p:ph type="sldNum" sz="quarter" idx="10"/>
          </p:nvPr>
        </p:nvSpPr>
        <p:spPr/>
        <p:txBody>
          <a:bodyPr/>
          <a:lstStyle/>
          <a:p>
            <a:pPr rtl="0"/>
            <a:fld id="{5641018C-6CAF-B84E-B92C-ECB119457FBA}" type="slidenum">
              <a:rPr/>
              <a:t>90</a:t>
            </a:fld>
            <a:endParaRPr/>
          </a:p>
        </p:txBody>
      </p:sp>
    </p:spTree>
    <p:extLst>
      <p:ext uri="{BB962C8B-B14F-4D97-AF65-F5344CB8AC3E}">
        <p14:creationId xmlns:p14="http://schemas.microsoft.com/office/powerpoint/2010/main" val="1784013155"/>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7.5.4 – Sincronización de dispositivos móviles</a:t>
            </a:r>
          </a:p>
          <a:p>
            <a:pPr rtl="0">
              <a:lnSpc>
                <a:spcPct val="80000"/>
              </a:lnSpc>
              <a:buFontTx/>
              <a:buNone/>
            </a:pPr>
            <a:r>
              <a:rPr lang="x-none" sz="1200" kern="1200">
                <a:solidFill>
                  <a:schemeClr val="tx1"/>
                </a:solidFill>
                <a:latin typeface="Arial" charset="0"/>
                <a:ea typeface="ＭＳ Ｐゴシック" charset="0"/>
              </a:rPr>
              <a:t>7.5.4.2 – Habilitación de la sincronización</a:t>
            </a:r>
          </a:p>
        </p:txBody>
      </p:sp>
      <p:sp>
        <p:nvSpPr>
          <p:cNvPr id="4" name="Slide Number Placeholder 3"/>
          <p:cNvSpPr>
            <a:spLocks noGrp="1"/>
          </p:cNvSpPr>
          <p:nvPr>
            <p:ph type="sldNum" sz="quarter" idx="10"/>
          </p:nvPr>
        </p:nvSpPr>
        <p:spPr/>
        <p:txBody>
          <a:bodyPr/>
          <a:lstStyle/>
          <a:p>
            <a:pPr rtl="0"/>
            <a:fld id="{5641018C-6CAF-B84E-B92C-ECB119457FBA}" type="slidenum">
              <a:rPr/>
              <a:t>91</a:t>
            </a:fld>
            <a:endParaRPr/>
          </a:p>
        </p:txBody>
      </p:sp>
    </p:spTree>
    <p:extLst>
      <p:ext uri="{BB962C8B-B14F-4D97-AF65-F5344CB8AC3E}">
        <p14:creationId xmlns:p14="http://schemas.microsoft.com/office/powerpoint/2010/main" val="1901173465"/>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x-none" sz="1200" b="0"/>
              <a:t>7.5 – Correo electrónico y conectividad de red</a:t>
            </a:r>
          </a:p>
          <a:p>
            <a:pPr rtl="0">
              <a:lnSpc>
                <a:spcPct val="80000"/>
              </a:lnSpc>
              <a:buFontTx/>
              <a:buNone/>
            </a:pPr>
            <a:r>
              <a:rPr lang="x-none" sz="1200" kern="1200">
                <a:solidFill>
                  <a:schemeClr val="tx1"/>
                </a:solidFill>
                <a:latin typeface="Arial" charset="0"/>
                <a:ea typeface="ＭＳ Ｐゴシック" charset="0"/>
              </a:rPr>
              <a:t>7.5.4 – Sincronización de dispositivos móviles</a:t>
            </a:r>
          </a:p>
          <a:p>
            <a:pPr rtl="0">
              <a:lnSpc>
                <a:spcPct val="80000"/>
              </a:lnSpc>
              <a:buFontTx/>
              <a:buNone/>
            </a:pPr>
            <a:r>
              <a:rPr lang="x-none" sz="1200" kern="1200">
                <a:solidFill>
                  <a:schemeClr val="tx1"/>
                </a:solidFill>
                <a:latin typeface="Arial" charset="0"/>
                <a:ea typeface="ＭＳ Ｐゴシック" charset="0"/>
              </a:rPr>
              <a:t>7.5.4.3 – Tipos de conexión para sincronización</a:t>
            </a:r>
          </a:p>
        </p:txBody>
      </p:sp>
      <p:sp>
        <p:nvSpPr>
          <p:cNvPr id="4" name="Slide Number Placeholder 3"/>
          <p:cNvSpPr>
            <a:spLocks noGrp="1"/>
          </p:cNvSpPr>
          <p:nvPr>
            <p:ph type="sldNum" sz="quarter" idx="10"/>
          </p:nvPr>
        </p:nvSpPr>
        <p:spPr/>
        <p:txBody>
          <a:bodyPr/>
          <a:lstStyle/>
          <a:p>
            <a:pPr rtl="0"/>
            <a:fld id="{5641018C-6CAF-B84E-B92C-ECB119457FBA}" type="slidenum">
              <a:rPr/>
              <a:t>92</a:t>
            </a:fld>
            <a:endParaRPr/>
          </a:p>
        </p:txBody>
      </p:sp>
    </p:spTree>
    <p:extLst>
      <p:ext uri="{BB962C8B-B14F-4D97-AF65-F5344CB8AC3E}">
        <p14:creationId xmlns:p14="http://schemas.microsoft.com/office/powerpoint/2010/main" val="329492293"/>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 – Computadoras portátiles y otros dispositivos móviles</a:t>
            </a:r>
          </a:p>
          <a:p>
            <a:pPr rtl="0">
              <a:buFontTx/>
              <a:buNone/>
            </a:pPr>
            <a:r>
              <a:rPr lang="x-none" sz="1200" b="0"/>
              <a:t>7.6 – Mantenimiento preventivo para computadoras portátiles y otros dispositivos móviles</a:t>
            </a:r>
          </a:p>
        </p:txBody>
      </p:sp>
      <p:sp>
        <p:nvSpPr>
          <p:cNvPr id="4" name="Slide Number Placeholder 3"/>
          <p:cNvSpPr>
            <a:spLocks noGrp="1"/>
          </p:cNvSpPr>
          <p:nvPr>
            <p:ph type="sldNum" sz="quarter" idx="10"/>
          </p:nvPr>
        </p:nvSpPr>
        <p:spPr/>
        <p:txBody>
          <a:bodyPr/>
          <a:lstStyle/>
          <a:p>
            <a:pPr rtl="0"/>
            <a:fld id="{5641018C-6CAF-B84E-B92C-ECB119457FBA}" type="slidenum">
              <a:rPr/>
              <a:t>93</a:t>
            </a:fld>
            <a:endParaRPr/>
          </a:p>
        </p:txBody>
      </p:sp>
    </p:spTree>
    <p:extLst>
      <p:ext uri="{BB962C8B-B14F-4D97-AF65-F5344CB8AC3E}">
        <p14:creationId xmlns:p14="http://schemas.microsoft.com/office/powerpoint/2010/main" val="3668599558"/>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7.6 – Mantenimiento preventivo para computadoras portátiles y otros dispositivos móviles</a:t>
            </a:r>
          </a:p>
          <a:p>
            <a:pPr rtl="0">
              <a:lnSpc>
                <a:spcPct val="80000"/>
              </a:lnSpc>
              <a:buFontTx/>
              <a:buNone/>
            </a:pPr>
            <a:r>
              <a:rPr lang="x-none">
                <a:latin typeface="Arial" charset="0"/>
              </a:rPr>
              <a:t>7.6.1 – Mantenimiento programado para computadoras portátiles y otros dispositivos móviles</a:t>
            </a:r>
          </a:p>
          <a:p>
            <a:pPr rtl="0">
              <a:lnSpc>
                <a:spcPct val="80000"/>
              </a:lnSpc>
              <a:buFontTx/>
              <a:buNone/>
            </a:pPr>
            <a:r>
              <a:rPr lang="x-none">
                <a:latin typeface="Arial" charset="0"/>
              </a:rPr>
              <a:t>7.6.1.1 – ¿Qué conoce hasta ahora? – Mantenimiento preventivo</a:t>
            </a:r>
          </a:p>
          <a:p>
            <a:pPr rtl="0">
              <a:lnSpc>
                <a:spcPct val="80000"/>
              </a:lnSpc>
              <a:buFontTx/>
              <a:buNone/>
            </a:pPr>
            <a:r>
              <a:rPr lang="x-none">
                <a:latin typeface="Arial" charset="0"/>
              </a:rPr>
              <a:t>7.6.1.2: El motivo del mantenimiento</a:t>
            </a:r>
          </a:p>
        </p:txBody>
      </p:sp>
      <p:sp>
        <p:nvSpPr>
          <p:cNvPr id="4" name="Slide Number Placeholder 3"/>
          <p:cNvSpPr>
            <a:spLocks noGrp="1"/>
          </p:cNvSpPr>
          <p:nvPr>
            <p:ph type="sldNum" sz="quarter" idx="10"/>
          </p:nvPr>
        </p:nvSpPr>
        <p:spPr/>
        <p:txBody>
          <a:bodyPr/>
          <a:lstStyle/>
          <a:p>
            <a:pPr rtl="0"/>
            <a:fld id="{5641018C-6CAF-B84E-B92C-ECB119457FBA}" type="slidenum">
              <a:rPr/>
              <a:t>94</a:t>
            </a:fld>
            <a:endParaRPr/>
          </a:p>
        </p:txBody>
      </p:sp>
    </p:spTree>
    <p:extLst>
      <p:ext uri="{BB962C8B-B14F-4D97-AF65-F5344CB8AC3E}">
        <p14:creationId xmlns:p14="http://schemas.microsoft.com/office/powerpoint/2010/main" val="3534091393"/>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7.6 – Mantenimiento preventivo para computadoras portátiles y otros dispositivos móviles</a:t>
            </a:r>
          </a:p>
          <a:p>
            <a:pPr rtl="0">
              <a:lnSpc>
                <a:spcPct val="80000"/>
              </a:lnSpc>
              <a:buFontTx/>
              <a:buNone/>
            </a:pPr>
            <a:r>
              <a:rPr lang="x-none">
                <a:latin typeface="Arial" charset="0"/>
              </a:rPr>
              <a:t>7.6.1 – Mantenimiento programado para computadoras portátiles y otros dispositivos móviles</a:t>
            </a:r>
          </a:p>
          <a:p>
            <a:pPr rtl="0">
              <a:lnSpc>
                <a:spcPct val="80000"/>
              </a:lnSpc>
              <a:buFontTx/>
              <a:buNone/>
            </a:pPr>
            <a:r>
              <a:rPr lang="x-none">
                <a:latin typeface="Arial" charset="0"/>
              </a:rPr>
              <a:t>7.6.1.3 – Programa de mantenimiento preventivo de una computadora portátil</a:t>
            </a:r>
          </a:p>
        </p:txBody>
      </p:sp>
      <p:sp>
        <p:nvSpPr>
          <p:cNvPr id="4" name="Slide Number Placeholder 3"/>
          <p:cNvSpPr>
            <a:spLocks noGrp="1"/>
          </p:cNvSpPr>
          <p:nvPr>
            <p:ph type="sldNum" sz="quarter" idx="10"/>
          </p:nvPr>
        </p:nvSpPr>
        <p:spPr/>
        <p:txBody>
          <a:bodyPr/>
          <a:lstStyle/>
          <a:p>
            <a:pPr rtl="0"/>
            <a:fld id="{5641018C-6CAF-B84E-B92C-ECB119457FBA}" type="slidenum">
              <a:rPr/>
              <a:t>95</a:t>
            </a:fld>
            <a:endParaRPr/>
          </a:p>
        </p:txBody>
      </p:sp>
    </p:spTree>
    <p:extLst>
      <p:ext uri="{BB962C8B-B14F-4D97-AF65-F5344CB8AC3E}">
        <p14:creationId xmlns:p14="http://schemas.microsoft.com/office/powerpoint/2010/main" val="3850024381"/>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7.6 – Mantenimiento preventivo para computadoras portátiles y otros dispositivos móviles</a:t>
            </a:r>
          </a:p>
          <a:p>
            <a:pPr rtl="0">
              <a:lnSpc>
                <a:spcPct val="80000"/>
              </a:lnSpc>
              <a:buFontTx/>
              <a:buNone/>
            </a:pPr>
            <a:r>
              <a:rPr lang="x-none">
                <a:latin typeface="Arial" charset="0"/>
              </a:rPr>
              <a:t>7.6.1 – Mantenimiento programado para computadoras portátiles y otros dispositivos móviles</a:t>
            </a:r>
          </a:p>
          <a:p>
            <a:pPr rtl="0">
              <a:lnSpc>
                <a:spcPct val="80000"/>
              </a:lnSpc>
              <a:buFontTx/>
              <a:buNone/>
            </a:pPr>
            <a:r>
              <a:rPr lang="x-none">
                <a:latin typeface="Arial" charset="0"/>
              </a:rPr>
              <a:t>7.6.1.4 – Programa de mantenimiento preventivo de dispositivos móviles</a:t>
            </a:r>
          </a:p>
        </p:txBody>
      </p:sp>
      <p:sp>
        <p:nvSpPr>
          <p:cNvPr id="4" name="Slide Number Placeholder 3"/>
          <p:cNvSpPr>
            <a:spLocks noGrp="1"/>
          </p:cNvSpPr>
          <p:nvPr>
            <p:ph type="sldNum" sz="quarter" idx="10"/>
          </p:nvPr>
        </p:nvSpPr>
        <p:spPr/>
        <p:txBody>
          <a:bodyPr/>
          <a:lstStyle/>
          <a:p>
            <a:pPr rtl="0"/>
            <a:fld id="{5641018C-6CAF-B84E-B92C-ECB119457FBA}" type="slidenum">
              <a:rPr/>
              <a:t>96</a:t>
            </a:fld>
            <a:endParaRPr/>
          </a:p>
        </p:txBody>
      </p:sp>
    </p:spTree>
    <p:extLst>
      <p:ext uri="{BB962C8B-B14F-4D97-AF65-F5344CB8AC3E}">
        <p14:creationId xmlns:p14="http://schemas.microsoft.com/office/powerpoint/2010/main" val="4171783762"/>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 – Computadoras portátiles y otros dispositivos móviles</a:t>
            </a:r>
          </a:p>
          <a:p>
            <a:pPr rtl="0">
              <a:buFontTx/>
              <a:buNone/>
            </a:pPr>
            <a:r>
              <a:rPr lang="x-none" sz="1200" b="0"/>
              <a:t>7.7 – Proceso básico de resolución de problemas de computadoras portátiles y otros dispositivos móviles</a:t>
            </a:r>
          </a:p>
        </p:txBody>
      </p:sp>
      <p:sp>
        <p:nvSpPr>
          <p:cNvPr id="4" name="Slide Number Placeholder 3"/>
          <p:cNvSpPr>
            <a:spLocks noGrp="1"/>
          </p:cNvSpPr>
          <p:nvPr>
            <p:ph type="sldNum" sz="quarter" idx="10"/>
          </p:nvPr>
        </p:nvSpPr>
        <p:spPr/>
        <p:txBody>
          <a:bodyPr/>
          <a:lstStyle/>
          <a:p>
            <a:pPr rtl="0"/>
            <a:fld id="{5641018C-6CAF-B84E-B92C-ECB119457FBA}" type="slidenum">
              <a:rPr/>
              <a:t>97</a:t>
            </a:fld>
            <a:endParaRPr/>
          </a:p>
        </p:txBody>
      </p:sp>
    </p:spTree>
    <p:extLst>
      <p:ext uri="{BB962C8B-B14F-4D97-AF65-F5344CB8AC3E}">
        <p14:creationId xmlns:p14="http://schemas.microsoft.com/office/powerpoint/2010/main" val="2192275145"/>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7.7.1 – Seis pasos para la resolución de problemas de computadoras portátiles y otros dispositivos móviles</a:t>
            </a:r>
          </a:p>
          <a:p>
            <a:pPr rtl="0">
              <a:lnSpc>
                <a:spcPct val="80000"/>
              </a:lnSpc>
              <a:buFontTx/>
              <a:buNone/>
            </a:pPr>
            <a:r>
              <a:rPr lang="x-none">
                <a:latin typeface="Arial" charset="0"/>
              </a:rPr>
              <a:t>7.7.1.1 – Pasos para la solución de problemas</a:t>
            </a:r>
          </a:p>
        </p:txBody>
      </p:sp>
      <p:sp>
        <p:nvSpPr>
          <p:cNvPr id="4" name="Slide Number Placeholder 3"/>
          <p:cNvSpPr>
            <a:spLocks noGrp="1"/>
          </p:cNvSpPr>
          <p:nvPr>
            <p:ph type="sldNum" sz="quarter" idx="10"/>
          </p:nvPr>
        </p:nvSpPr>
        <p:spPr/>
        <p:txBody>
          <a:bodyPr/>
          <a:lstStyle/>
          <a:p>
            <a:pPr rtl="0"/>
            <a:fld id="{5641018C-6CAF-B84E-B92C-ECB119457FBA}" type="slidenum">
              <a:rPr/>
              <a:t>98</a:t>
            </a:fld>
            <a:endParaRPr/>
          </a:p>
        </p:txBody>
      </p:sp>
    </p:spTree>
    <p:extLst>
      <p:ext uri="{BB962C8B-B14F-4D97-AF65-F5344CB8AC3E}">
        <p14:creationId xmlns:p14="http://schemas.microsoft.com/office/powerpoint/2010/main" val="2675564288"/>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7.7.1 – Seis pasos para la resolución de problemas de computadoras portátiles y otros dispositivos móviles</a:t>
            </a:r>
          </a:p>
          <a:p>
            <a:pPr rtl="0">
              <a:lnSpc>
                <a:spcPct val="80000"/>
              </a:lnSpc>
              <a:buFontTx/>
              <a:buNone/>
            </a:pPr>
            <a:r>
              <a:rPr lang="x-none">
                <a:latin typeface="Arial" charset="0"/>
              </a:rPr>
              <a:t>7.7.1.2 – Identificación del problema</a:t>
            </a:r>
          </a:p>
        </p:txBody>
      </p:sp>
      <p:sp>
        <p:nvSpPr>
          <p:cNvPr id="4" name="Slide Number Placeholder 3"/>
          <p:cNvSpPr>
            <a:spLocks noGrp="1"/>
          </p:cNvSpPr>
          <p:nvPr>
            <p:ph type="sldNum" sz="quarter" idx="10"/>
          </p:nvPr>
        </p:nvSpPr>
        <p:spPr/>
        <p:txBody>
          <a:bodyPr/>
          <a:lstStyle/>
          <a:p>
            <a:pPr rtl="0"/>
            <a:fld id="{5641018C-6CAF-B84E-B92C-ECB119457FBA}" type="slidenum">
              <a:rPr/>
              <a:t>99</a:t>
            </a:fld>
            <a:endParaRPr/>
          </a:p>
        </p:txBody>
      </p:sp>
    </p:spTree>
    <p:extLst>
      <p:ext uri="{BB962C8B-B14F-4D97-AF65-F5344CB8AC3E}">
        <p14:creationId xmlns:p14="http://schemas.microsoft.com/office/powerpoint/2010/main" val="236669344"/>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7.7.1 – Seis pasos para la resolución de problemas de computadoras portátiles y otros dispositivos móviles</a:t>
            </a:r>
          </a:p>
          <a:p>
            <a:pPr rtl="0">
              <a:lnSpc>
                <a:spcPct val="80000"/>
              </a:lnSpc>
              <a:buFontTx/>
              <a:buNone/>
            </a:pPr>
            <a:r>
              <a:rPr lang="x-none">
                <a:latin typeface="Arial" charset="0"/>
              </a:rPr>
              <a:t>7.7.1.3 – Establecimiento de una teoría de causas probables</a:t>
            </a:r>
          </a:p>
        </p:txBody>
      </p:sp>
      <p:sp>
        <p:nvSpPr>
          <p:cNvPr id="4" name="Slide Number Placeholder 3"/>
          <p:cNvSpPr>
            <a:spLocks noGrp="1"/>
          </p:cNvSpPr>
          <p:nvPr>
            <p:ph type="sldNum" sz="quarter" idx="10"/>
          </p:nvPr>
        </p:nvSpPr>
        <p:spPr/>
        <p:txBody>
          <a:bodyPr/>
          <a:lstStyle/>
          <a:p>
            <a:pPr rtl="0"/>
            <a:fld id="{5641018C-6CAF-B84E-B92C-ECB119457FBA}" type="slidenum">
              <a:rPr/>
              <a:t>100</a:t>
            </a:fld>
            <a:endParaRPr/>
          </a:p>
        </p:txBody>
      </p:sp>
    </p:spTree>
    <p:extLst>
      <p:ext uri="{BB962C8B-B14F-4D97-AF65-F5344CB8AC3E}">
        <p14:creationId xmlns:p14="http://schemas.microsoft.com/office/powerpoint/2010/main" val="1003142468"/>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7.7.1 – Seis pasos para la resolución de problemas de computadoras portátiles y otros dispositivos móviles</a:t>
            </a:r>
          </a:p>
          <a:p>
            <a:pPr rtl="0">
              <a:lnSpc>
                <a:spcPct val="80000"/>
              </a:lnSpc>
              <a:buFontTx/>
              <a:buNone/>
            </a:pPr>
            <a:r>
              <a:rPr lang="x-none">
                <a:latin typeface="Arial" charset="0"/>
              </a:rPr>
              <a:t>7.7.1.4 Pruebe la teoría para determinar la causa</a:t>
            </a:r>
          </a:p>
        </p:txBody>
      </p:sp>
      <p:sp>
        <p:nvSpPr>
          <p:cNvPr id="4" name="Slide Number Placeholder 3"/>
          <p:cNvSpPr>
            <a:spLocks noGrp="1"/>
          </p:cNvSpPr>
          <p:nvPr>
            <p:ph type="sldNum" sz="quarter" idx="10"/>
          </p:nvPr>
        </p:nvSpPr>
        <p:spPr/>
        <p:txBody>
          <a:bodyPr/>
          <a:lstStyle/>
          <a:p>
            <a:pPr rtl="0"/>
            <a:fld id="{5641018C-6CAF-B84E-B92C-ECB119457FBA}" type="slidenum">
              <a:rPr/>
              <a:t>101</a:t>
            </a:fld>
            <a:endParaRPr/>
          </a:p>
        </p:txBody>
      </p:sp>
    </p:spTree>
    <p:extLst>
      <p:ext uri="{BB962C8B-B14F-4D97-AF65-F5344CB8AC3E}">
        <p14:creationId xmlns:p14="http://schemas.microsoft.com/office/powerpoint/2010/main" val="2703980328"/>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7.7.1 – Seis pasos para la resolución de problemas de computadoras portátiles y otros dispositivos móviles</a:t>
            </a:r>
          </a:p>
          <a:p>
            <a:pPr rtl="0">
              <a:lnSpc>
                <a:spcPct val="80000"/>
              </a:lnSpc>
              <a:buFontTx/>
              <a:buNone/>
            </a:pPr>
            <a:r>
              <a:rPr lang="x-none">
                <a:latin typeface="Arial" charset="0"/>
              </a:rPr>
              <a:t>7.7.1.5 – Establecimiento de un plan de acción para resolver el problema e implementar la solución</a:t>
            </a:r>
          </a:p>
        </p:txBody>
      </p:sp>
      <p:sp>
        <p:nvSpPr>
          <p:cNvPr id="4" name="Slide Number Placeholder 3"/>
          <p:cNvSpPr>
            <a:spLocks noGrp="1"/>
          </p:cNvSpPr>
          <p:nvPr>
            <p:ph type="sldNum" sz="quarter" idx="10"/>
          </p:nvPr>
        </p:nvSpPr>
        <p:spPr/>
        <p:txBody>
          <a:bodyPr/>
          <a:lstStyle/>
          <a:p>
            <a:pPr rtl="0"/>
            <a:fld id="{5641018C-6CAF-B84E-B92C-ECB119457FBA}" type="slidenum">
              <a:rPr/>
              <a:t>102</a:t>
            </a:fld>
            <a:endParaRPr/>
          </a:p>
        </p:txBody>
      </p:sp>
    </p:spTree>
    <p:extLst>
      <p:ext uri="{BB962C8B-B14F-4D97-AF65-F5344CB8AC3E}">
        <p14:creationId xmlns:p14="http://schemas.microsoft.com/office/powerpoint/2010/main" val="303088310"/>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7.7.1 – Seis pasos para la resolución de problemas de computadoras portátiles y otros dispositivos móviles</a:t>
            </a:r>
          </a:p>
          <a:p>
            <a:pPr rtl="0">
              <a:lnSpc>
                <a:spcPct val="80000"/>
              </a:lnSpc>
              <a:buFontTx/>
              <a:buNone/>
            </a:pPr>
            <a:r>
              <a:rPr lang="x-none">
                <a:latin typeface="Arial" charset="0"/>
              </a:rPr>
              <a:t>7.7.1.6 – Verificación de la funcionalidad total del sistema y, si corresponde, implementación de medidas preventivas</a:t>
            </a:r>
          </a:p>
        </p:txBody>
      </p:sp>
      <p:sp>
        <p:nvSpPr>
          <p:cNvPr id="4" name="Slide Number Placeholder 3"/>
          <p:cNvSpPr>
            <a:spLocks noGrp="1"/>
          </p:cNvSpPr>
          <p:nvPr>
            <p:ph type="sldNum" sz="quarter" idx="10"/>
          </p:nvPr>
        </p:nvSpPr>
        <p:spPr/>
        <p:txBody>
          <a:bodyPr/>
          <a:lstStyle/>
          <a:p>
            <a:pPr rtl="0"/>
            <a:fld id="{5641018C-6CAF-B84E-B92C-ECB119457FBA}" type="slidenum">
              <a:rPr/>
              <a:t>103</a:t>
            </a:fld>
            <a:endParaRPr/>
          </a:p>
        </p:txBody>
      </p:sp>
    </p:spTree>
    <p:extLst>
      <p:ext uri="{BB962C8B-B14F-4D97-AF65-F5344CB8AC3E}">
        <p14:creationId xmlns:p14="http://schemas.microsoft.com/office/powerpoint/2010/main" val="4068631041"/>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7.7.1 – Seis pasos para la resolución de problemas de computadoras portátiles y otros dispositivos móviles</a:t>
            </a:r>
          </a:p>
          <a:p>
            <a:pPr rtl="0">
              <a:lnSpc>
                <a:spcPct val="80000"/>
              </a:lnSpc>
              <a:buFontTx/>
              <a:buNone/>
            </a:pPr>
            <a:r>
              <a:rPr lang="x-none">
                <a:latin typeface="Arial" charset="0"/>
              </a:rPr>
              <a:t>7.7.1.7 – Registro de hallazgos, acciones y resultados</a:t>
            </a:r>
          </a:p>
        </p:txBody>
      </p:sp>
      <p:sp>
        <p:nvSpPr>
          <p:cNvPr id="4" name="Slide Number Placeholder 3"/>
          <p:cNvSpPr>
            <a:spLocks noGrp="1"/>
          </p:cNvSpPr>
          <p:nvPr>
            <p:ph type="sldNum" sz="quarter" idx="10"/>
          </p:nvPr>
        </p:nvSpPr>
        <p:spPr/>
        <p:txBody>
          <a:bodyPr/>
          <a:lstStyle/>
          <a:p>
            <a:pPr rtl="0"/>
            <a:fld id="{5641018C-6CAF-B84E-B92C-ECB119457FBA}" type="slidenum">
              <a:rPr/>
              <a:t>104</a:t>
            </a:fld>
            <a:endParaRPr/>
          </a:p>
        </p:txBody>
      </p:sp>
    </p:spTree>
    <p:extLst>
      <p:ext uri="{BB962C8B-B14F-4D97-AF65-F5344CB8AC3E}">
        <p14:creationId xmlns:p14="http://schemas.microsoft.com/office/powerpoint/2010/main" val="186300463"/>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7.7.2 – Problemas y soluciones comunes de las computadoras portátiles y otros dispositivos móviles</a:t>
            </a:r>
          </a:p>
          <a:p>
            <a:pPr rtl="0">
              <a:lnSpc>
                <a:spcPct val="80000"/>
              </a:lnSpc>
              <a:buFontTx/>
              <a:buNone/>
            </a:pPr>
            <a:r>
              <a:rPr lang="x-none">
                <a:latin typeface="Arial" charset="0"/>
              </a:rPr>
              <a:t>7.7.2.1 – Identificación de problemas y soluciones comunes</a:t>
            </a:r>
          </a:p>
          <a:p>
            <a:pPr>
              <a:lnSpc>
                <a:spcPct val="80000"/>
              </a:lnSpc>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pPr rtl="0"/>
            <a:fld id="{5641018C-6CAF-B84E-B92C-ECB119457FBA}" type="slidenum">
              <a:rPr/>
              <a:t>105</a:t>
            </a:fld>
            <a:endParaRPr/>
          </a:p>
        </p:txBody>
      </p:sp>
    </p:spTree>
    <p:extLst>
      <p:ext uri="{BB962C8B-B14F-4D97-AF65-F5344CB8AC3E}">
        <p14:creationId xmlns:p14="http://schemas.microsoft.com/office/powerpoint/2010/main" val="342958014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7.7.2 – Problemas y soluciones comunes de las computadoras portátiles y otros dispositivos móviles</a:t>
            </a:r>
          </a:p>
          <a:p>
            <a:pPr rtl="0">
              <a:lnSpc>
                <a:spcPct val="80000"/>
              </a:lnSpc>
              <a:buFontTx/>
              <a:buNone/>
            </a:pPr>
            <a:r>
              <a:rPr lang="x-none">
                <a:latin typeface="Arial" charset="0"/>
              </a:rPr>
              <a:t>7.7.2.2 – Problemas y soluciones comunes de las computadoras portátiles </a:t>
            </a:r>
          </a:p>
        </p:txBody>
      </p:sp>
      <p:sp>
        <p:nvSpPr>
          <p:cNvPr id="4" name="Slide Number Placeholder 3"/>
          <p:cNvSpPr>
            <a:spLocks noGrp="1"/>
          </p:cNvSpPr>
          <p:nvPr>
            <p:ph type="sldNum" sz="quarter" idx="10"/>
          </p:nvPr>
        </p:nvSpPr>
        <p:spPr/>
        <p:txBody>
          <a:bodyPr/>
          <a:lstStyle/>
          <a:p>
            <a:pPr rtl="0"/>
            <a:fld id="{5641018C-6CAF-B84E-B92C-ECB119457FBA}" type="slidenum">
              <a:rPr/>
              <a:t>106</a:t>
            </a:fld>
            <a:endParaRPr/>
          </a:p>
        </p:txBody>
      </p:sp>
    </p:spTree>
    <p:extLst>
      <p:ext uri="{BB962C8B-B14F-4D97-AF65-F5344CB8AC3E}">
        <p14:creationId xmlns:p14="http://schemas.microsoft.com/office/powerpoint/2010/main" val="1768259028"/>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7.7.2 – Problemas y soluciones comunes de las computadoras portátiles y otros dispositivos móviles</a:t>
            </a:r>
          </a:p>
          <a:p>
            <a:pPr rtl="0">
              <a:lnSpc>
                <a:spcPct val="80000"/>
              </a:lnSpc>
              <a:buFontTx/>
              <a:buNone/>
            </a:pPr>
            <a:r>
              <a:rPr lang="x-none">
                <a:latin typeface="Arial" charset="0"/>
              </a:rPr>
              <a:t>7.7.2.3 – Problemas y soluciones comunes de otros dispositivos móviles </a:t>
            </a:r>
          </a:p>
        </p:txBody>
      </p:sp>
      <p:sp>
        <p:nvSpPr>
          <p:cNvPr id="4" name="Slide Number Placeholder 3"/>
          <p:cNvSpPr>
            <a:spLocks noGrp="1"/>
          </p:cNvSpPr>
          <p:nvPr>
            <p:ph type="sldNum" sz="quarter" idx="10"/>
          </p:nvPr>
        </p:nvSpPr>
        <p:spPr/>
        <p:txBody>
          <a:bodyPr/>
          <a:lstStyle/>
          <a:p>
            <a:pPr rtl="0"/>
            <a:fld id="{5641018C-6CAF-B84E-B92C-ECB119457FBA}" type="slidenum">
              <a:rPr/>
              <a:t>107</a:t>
            </a:fld>
            <a:endParaRPr/>
          </a:p>
        </p:txBody>
      </p:sp>
    </p:spTree>
    <p:extLst>
      <p:ext uri="{BB962C8B-B14F-4D97-AF65-F5344CB8AC3E}">
        <p14:creationId xmlns:p14="http://schemas.microsoft.com/office/powerpoint/2010/main" val="851236187"/>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7.7.2 – Problemas y soluciones comunes de las computadoras portátiles y otros dispositivos móviles</a:t>
            </a:r>
          </a:p>
          <a:p>
            <a:pPr rtl="0">
              <a:lnSpc>
                <a:spcPct val="80000"/>
              </a:lnSpc>
              <a:buFontTx/>
              <a:buNone/>
            </a:pPr>
            <a:r>
              <a:rPr lang="x-none">
                <a:latin typeface="Arial" charset="0"/>
              </a:rPr>
              <a:t>7.7.2.4 – Práctica de laboratorio: Investigación sobre problemas de las computadoras portátiles</a:t>
            </a:r>
          </a:p>
        </p:txBody>
      </p:sp>
      <p:sp>
        <p:nvSpPr>
          <p:cNvPr id="4" name="Slide Number Placeholder 3"/>
          <p:cNvSpPr>
            <a:spLocks noGrp="1"/>
          </p:cNvSpPr>
          <p:nvPr>
            <p:ph type="sldNum" sz="quarter" idx="10"/>
          </p:nvPr>
        </p:nvSpPr>
        <p:spPr/>
        <p:txBody>
          <a:bodyPr/>
          <a:lstStyle/>
          <a:p>
            <a:pPr rtl="0"/>
            <a:fld id="{5641018C-6CAF-B84E-B92C-ECB119457FBA}" type="slidenum">
              <a:rPr/>
              <a:t>108</a:t>
            </a:fld>
            <a:endParaRPr/>
          </a:p>
        </p:txBody>
      </p:sp>
    </p:spTree>
    <p:extLst>
      <p:ext uri="{BB962C8B-B14F-4D97-AF65-F5344CB8AC3E}">
        <p14:creationId xmlns:p14="http://schemas.microsoft.com/office/powerpoint/2010/main" val="3548132003"/>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7.7.2 – Problemas y soluciones comunes de las computadoras portátiles y otros dispositivos móviles</a:t>
            </a:r>
          </a:p>
          <a:p>
            <a:pPr rtl="0">
              <a:lnSpc>
                <a:spcPct val="80000"/>
              </a:lnSpc>
              <a:buFontTx/>
              <a:buNone/>
            </a:pPr>
            <a:r>
              <a:rPr lang="x-none">
                <a:latin typeface="Arial" charset="0"/>
              </a:rPr>
              <a:t>7.7.2.5 – Práctica de laboratorio: Obtención de información del cliente</a:t>
            </a:r>
          </a:p>
        </p:txBody>
      </p:sp>
      <p:sp>
        <p:nvSpPr>
          <p:cNvPr id="4" name="Slide Number Placeholder 3"/>
          <p:cNvSpPr>
            <a:spLocks noGrp="1"/>
          </p:cNvSpPr>
          <p:nvPr>
            <p:ph type="sldNum" sz="quarter" idx="10"/>
          </p:nvPr>
        </p:nvSpPr>
        <p:spPr/>
        <p:txBody>
          <a:bodyPr/>
          <a:lstStyle/>
          <a:p>
            <a:pPr rtl="0"/>
            <a:fld id="{5641018C-6CAF-B84E-B92C-ECB119457FBA}" type="slidenum">
              <a:rPr/>
              <a:t>109</a:t>
            </a:fld>
            <a:endParaRPr/>
          </a:p>
        </p:txBody>
      </p:sp>
    </p:spTree>
    <p:extLst>
      <p:ext uri="{BB962C8B-B14F-4D97-AF65-F5344CB8AC3E}">
        <p14:creationId xmlns:p14="http://schemas.microsoft.com/office/powerpoint/2010/main" val="3298654622"/>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x-none" sz="1200" b="0"/>
              <a:t>7.7 – Proceso básico de resolución de problemas de computadoras portátiles y otros dispositivos móviles</a:t>
            </a:r>
          </a:p>
          <a:p>
            <a:pPr rtl="0">
              <a:lnSpc>
                <a:spcPct val="80000"/>
              </a:lnSpc>
              <a:buFontTx/>
              <a:buNone/>
            </a:pPr>
            <a:r>
              <a:rPr lang="x-none">
                <a:latin typeface="Arial" charset="0"/>
              </a:rPr>
              <a:t>7.7.2 – Problemas y soluciones comunes de las computadoras portátiles y otros dispositivos móviles</a:t>
            </a:r>
          </a:p>
          <a:p>
            <a:pPr rtl="0">
              <a:lnSpc>
                <a:spcPct val="80000"/>
              </a:lnSpc>
              <a:buFontTx/>
              <a:buNone/>
            </a:pPr>
            <a:r>
              <a:rPr lang="x-none">
                <a:latin typeface="Arial" charset="0"/>
              </a:rPr>
              <a:t>7.7.2.6 – Práctica de laboratorio: Investigación de los sitios web de soporte técnico</a:t>
            </a:r>
          </a:p>
        </p:txBody>
      </p:sp>
      <p:sp>
        <p:nvSpPr>
          <p:cNvPr id="4" name="Slide Number Placeholder 3"/>
          <p:cNvSpPr>
            <a:spLocks noGrp="1"/>
          </p:cNvSpPr>
          <p:nvPr>
            <p:ph type="sldNum" sz="quarter" idx="10"/>
          </p:nvPr>
        </p:nvSpPr>
        <p:spPr/>
        <p:txBody>
          <a:bodyPr/>
          <a:lstStyle/>
          <a:p>
            <a:pPr rtl="0"/>
            <a:fld id="{5641018C-6CAF-B84E-B92C-ECB119457FBA}" type="slidenum">
              <a:rPr/>
              <a:t>110</a:t>
            </a:fld>
            <a:endParaRPr/>
          </a:p>
        </p:txBody>
      </p:sp>
    </p:spTree>
    <p:extLst>
      <p:ext uri="{BB962C8B-B14F-4D97-AF65-F5344CB8AC3E}">
        <p14:creationId xmlns:p14="http://schemas.microsoft.com/office/powerpoint/2010/main" val="3903925591"/>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Tx/>
              <a:buNone/>
            </a:pPr>
            <a:r>
              <a:rPr lang="x-none" sz="1200" b="0"/>
              <a:t>7 – Computadoras portátiles y otros dispositivos móviles</a:t>
            </a:r>
          </a:p>
          <a:p>
            <a:pPr rtl="0">
              <a:buFontTx/>
              <a:buNone/>
            </a:pPr>
            <a:r>
              <a:rPr lang="x-none" sz="1200" b="0"/>
              <a:t>7.8 – Resumen del capítulo</a:t>
            </a:r>
          </a:p>
        </p:txBody>
      </p:sp>
      <p:sp>
        <p:nvSpPr>
          <p:cNvPr id="4" name="Slide Number Placeholder 3"/>
          <p:cNvSpPr>
            <a:spLocks noGrp="1"/>
          </p:cNvSpPr>
          <p:nvPr>
            <p:ph type="sldNum" sz="quarter" idx="10"/>
          </p:nvPr>
        </p:nvSpPr>
        <p:spPr/>
        <p:txBody>
          <a:bodyPr/>
          <a:lstStyle/>
          <a:p>
            <a:pPr rtl="0"/>
            <a:fld id="{5641018C-6CAF-B84E-B92C-ECB119457FBA}" type="slidenum">
              <a:rPr/>
              <a:t>111</a:t>
            </a:fld>
            <a:endParaRPr/>
          </a:p>
        </p:txBody>
      </p:sp>
    </p:spTree>
    <p:extLst>
      <p:ext uri="{BB962C8B-B14F-4D97-AF65-F5344CB8AC3E}">
        <p14:creationId xmlns:p14="http://schemas.microsoft.com/office/powerpoint/2010/main" val="176410064"/>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rtl="0"/>
            <a:fld id="{3997A419-355F-A04A-96E0-21643AF8E9FF}" type="slidenum">
              <a:rPr sz="800"/>
              <a:pPr/>
              <a:t>112</a:t>
            </a:fld>
            <a:endParaRPr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buFontTx/>
              <a:buNone/>
            </a:pPr>
            <a:r>
              <a:rPr lang="x-none" sz="1200" b="0"/>
              <a:t>7.8 – Resumen del capítulo</a:t>
            </a:r>
          </a:p>
          <a:p>
            <a:pPr rtl="0"/>
            <a:r>
              <a:rPr lang="x-none"/>
              <a:t>7.8.1 – </a:t>
            </a:r>
            <a:r>
              <a:rPr lang="x-none" sz="1200" b="0" i="0" kern="1200">
                <a:solidFill>
                  <a:schemeClr val="tx1"/>
                </a:solidFill>
                <a:effectLst/>
                <a:latin typeface="+mn-lt"/>
                <a:ea typeface="+mn-ea"/>
                <a:cs typeface="+mn-cs"/>
              </a:rPr>
              <a:t>Conclusión</a:t>
            </a:r>
          </a:p>
          <a:p>
            <a:pPr rtl="0">
              <a:lnSpc>
                <a:spcPct val="80000"/>
              </a:lnSpc>
              <a:buFontTx/>
              <a:buNone/>
            </a:pPr>
            <a:r>
              <a:rPr lang="x-none"/>
              <a:t>7.8.1.1 – Capítulo 7: Computadoras portátiles y otros dispositivos móviles</a:t>
            </a:r>
          </a:p>
        </p:txBody>
      </p:sp>
    </p:spTree>
    <p:extLst>
      <p:ext uri="{BB962C8B-B14F-4D97-AF65-F5344CB8AC3E}">
        <p14:creationId xmlns:p14="http://schemas.microsoft.com/office/powerpoint/2010/main" val="2423798195"/>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rtl="0"/>
            <a:fld id="{6C92755B-29FD-8743-9094-C0E3A734D22E}" type="slidenum">
              <a:rPr sz="800"/>
              <a:pPr/>
              <a:t>113</a:t>
            </a:fld>
            <a:endParaRPr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lnSpc>
                <a:spcPct val="80000"/>
              </a:lnSpc>
              <a:buFontTx/>
              <a:buNone/>
            </a:pPr>
            <a:r>
              <a:rPr lang="x-none">
                <a:latin typeface="Arial" charset="0"/>
              </a:rPr>
              <a:t>Nuevos términos y comandos</a:t>
            </a:r>
          </a:p>
        </p:txBody>
      </p:sp>
    </p:spTree>
    <p:extLst>
      <p:ext uri="{BB962C8B-B14F-4D97-AF65-F5344CB8AC3E}">
        <p14:creationId xmlns:p14="http://schemas.microsoft.com/office/powerpoint/2010/main" val="384664761"/>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rtl="0"/>
            <a:fld id="{6C92755B-29FD-8743-9094-C0E3A734D22E}" type="slidenum">
              <a:rPr sz="800"/>
              <a:pPr/>
              <a:t>114</a:t>
            </a:fld>
            <a:endParaRPr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lnSpc>
                <a:spcPct val="80000"/>
              </a:lnSpc>
              <a:buFontTx/>
              <a:buNone/>
            </a:pPr>
            <a:r>
              <a:rPr lang="x-none">
                <a:latin typeface="Arial" charset="0"/>
              </a:rPr>
              <a:t>Nuevos términos y comandos</a:t>
            </a:r>
          </a:p>
        </p:txBody>
      </p:sp>
    </p:spTree>
    <p:extLst>
      <p:ext uri="{BB962C8B-B14F-4D97-AF65-F5344CB8AC3E}">
        <p14:creationId xmlns:p14="http://schemas.microsoft.com/office/powerpoint/2010/main" val="2212911824"/>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rtl="0"/>
            <a:fld id="{6C92755B-29FD-8743-9094-C0E3A734D22E}" type="slidenum">
              <a:rPr sz="800"/>
              <a:pPr/>
              <a:t>115</a:t>
            </a:fld>
            <a:endParaRPr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lnSpc>
                <a:spcPct val="80000"/>
              </a:lnSpc>
              <a:buFontTx/>
              <a:buNone/>
            </a:pPr>
            <a:r>
              <a:rPr lang="x-none">
                <a:latin typeface="Arial" charset="0"/>
              </a:rPr>
              <a:t>Nuevos términos y comandos</a:t>
            </a:r>
          </a:p>
        </p:txBody>
      </p:sp>
    </p:spTree>
    <p:extLst>
      <p:ext uri="{BB962C8B-B14F-4D97-AF65-F5344CB8AC3E}">
        <p14:creationId xmlns:p14="http://schemas.microsoft.com/office/powerpoint/2010/main" val="2989791356"/>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rtl="0"/>
            <a:fld id="{6C92755B-29FD-8743-9094-C0E3A734D22E}" type="slidenum">
              <a:rPr sz="800"/>
              <a:pPr/>
              <a:t>116</a:t>
            </a:fld>
            <a:endParaRPr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lnSpc>
                <a:spcPct val="80000"/>
              </a:lnSpc>
              <a:buFontTx/>
              <a:buNone/>
            </a:pPr>
            <a:r>
              <a:rPr lang="x-none">
                <a:latin typeface="Arial" charset="0"/>
              </a:rPr>
              <a:t>Nuevos términos y comandos</a:t>
            </a:r>
          </a:p>
        </p:txBody>
      </p:sp>
    </p:spTree>
    <p:extLst>
      <p:ext uri="{BB962C8B-B14F-4D97-AF65-F5344CB8AC3E}">
        <p14:creationId xmlns:p14="http://schemas.microsoft.com/office/powerpoint/2010/main" val="2648622254"/>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rtl="0"/>
            <a:fld id="{6C92755B-29FD-8743-9094-C0E3A734D22E}" type="slidenum">
              <a:rPr sz="800"/>
              <a:pPr/>
              <a:t>117</a:t>
            </a:fld>
            <a:endParaRPr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lnSpc>
                <a:spcPct val="80000"/>
              </a:lnSpc>
              <a:buFontTx/>
              <a:buNone/>
            </a:pPr>
            <a:r>
              <a:rPr lang="x-none" dirty="0">
                <a:latin typeface="Arial" charset="0"/>
              </a:rPr>
              <a:t>Nuevos términos y comandos</a:t>
            </a:r>
          </a:p>
        </p:txBody>
      </p:sp>
    </p:spTree>
    <p:extLst>
      <p:ext uri="{BB962C8B-B14F-4D97-AF65-F5344CB8AC3E}">
        <p14:creationId xmlns:p14="http://schemas.microsoft.com/office/powerpoint/2010/main" val="344455030"/>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rtl="0"/>
            <a:fld id="{6C92755B-29FD-8743-9094-C0E3A734D22E}" type="slidenum">
              <a:rPr sz="800"/>
              <a:pPr/>
              <a:t>118</a:t>
            </a:fld>
            <a:endParaRPr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lnSpc>
                <a:spcPct val="80000"/>
              </a:lnSpc>
              <a:buFontTx/>
              <a:buNone/>
            </a:pPr>
            <a:r>
              <a:rPr lang="x-none">
                <a:latin typeface="Arial" charset="0"/>
              </a:rPr>
              <a:t>Nuevos términos y comandos</a:t>
            </a:r>
          </a:p>
        </p:txBody>
      </p:sp>
    </p:spTree>
    <p:extLst>
      <p:ext uri="{BB962C8B-B14F-4D97-AF65-F5344CB8AC3E}">
        <p14:creationId xmlns:p14="http://schemas.microsoft.com/office/powerpoint/2010/main" val="3533531429"/>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rtl="0"/>
            <a:fld id="{6C92755B-29FD-8743-9094-C0E3A734D22E}" type="slidenum">
              <a:rPr sz="800"/>
              <a:pPr/>
              <a:t>119</a:t>
            </a:fld>
            <a:endParaRPr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lnSpc>
                <a:spcPct val="80000"/>
              </a:lnSpc>
              <a:buFontTx/>
              <a:buNone/>
            </a:pPr>
            <a:r>
              <a:rPr lang="x-none">
                <a:latin typeface="Arial" charset="0"/>
              </a:rPr>
              <a:t>Nuevos términos y comandos</a:t>
            </a:r>
          </a:p>
        </p:txBody>
      </p:sp>
    </p:spTree>
    <p:extLst>
      <p:ext uri="{BB962C8B-B14F-4D97-AF65-F5344CB8AC3E}">
        <p14:creationId xmlns:p14="http://schemas.microsoft.com/office/powerpoint/2010/main" val="37247489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xmlns:c15="http://schemas.microsoft.com/office/drawing/2012/chart" xmlns:c="http://schemas.openxmlformats.org/drawingml/2006/chart" xmlns="">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xmlns:c15="http://schemas.microsoft.com/office/drawing/2012/chart" xmlns:c="http://schemas.openxmlformats.org/drawingml/2006/chart" xmlns="">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xmlns:c15="http://schemas.microsoft.com/office/drawing/2012/chart" xmlns:c="http://schemas.openxmlformats.org/drawingml/2006/chart" xmlns="">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rtl="0" fontAlgn="auto">
              <a:spcBef>
                <a:spcPts val="0"/>
              </a:spcBef>
              <a:spcAft>
                <a:spcPts val="0"/>
              </a:spcAft>
              <a:defRPr/>
            </a:pPr>
            <a:fld id="{6A1E46DC-7EF6-4EA2-B285-14272867D133}" type="slidenum">
              <a:rPr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sz="600">
              <a:solidFill>
                <a:schemeClr val="accent5">
                  <a:lumMod val="50000"/>
                </a:schemeClr>
              </a:solidFill>
              <a:latin typeface="+mn-lt"/>
              <a:ea typeface="+mn-ea"/>
              <a:cs typeface="CiscoSans Thin"/>
            </a:endParaRP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6" name="Rectangle 4"/>
          <p:cNvSpPr>
            <a:spLocks noChangeArrowheads="1"/>
          </p:cNvSpPr>
          <p:nvPr userDrawn="1"/>
        </p:nvSpPr>
        <p:spPr bwMode="ltGray">
          <a:xfrm>
            <a:off x="5083969" y="4741653"/>
            <a:ext cx="3441557" cy="154518"/>
          </a:xfrm>
          <a:prstGeom prst="rect">
            <a:avLst/>
          </a:prstGeom>
          <a:noFill/>
          <a:ln w="9525">
            <a:noFill/>
            <a:miter lim="800000"/>
            <a:headEnd/>
            <a:tailEnd/>
          </a:ln>
          <a:effectLst/>
        </p:spPr>
        <p:txBody>
          <a:bodyPr wrap="square" lIns="61586" tIns="30792" rIns="61586" bIns="30792" anchor="b">
            <a:spAutoFit/>
          </a:bodyPr>
          <a:lstStyle/>
          <a:p>
            <a:pPr algn="l" defTabSz="610744" rtl="0" fontAlgn="auto">
              <a:spcBef>
                <a:spcPts val="0"/>
              </a:spcBef>
              <a:spcAft>
                <a:spcPts val="0"/>
              </a:spcAft>
              <a:defRPr/>
            </a:pPr>
            <a:r>
              <a:rPr lang="x-none" sz="600" kern="1200" dirty="0">
                <a:solidFill>
                  <a:schemeClr val="accent5">
                    <a:lumMod val="50000"/>
                  </a:schemeClr>
                </a:solidFill>
                <a:latin typeface="+mn-lt"/>
                <a:ea typeface="+mn-ea"/>
                <a:cs typeface="CiscoSans Thin"/>
              </a:rPr>
              <a:t>© 2016 Cisco y/o sus filiales. Todos los derechos reservados</a:t>
            </a:r>
            <a:r>
              <a:rPr lang="x-none" sz="600" kern="1200" dirty="0" smtClean="0">
                <a:solidFill>
                  <a:schemeClr val="accent5">
                    <a:lumMod val="50000"/>
                  </a:schemeClr>
                </a:solidFill>
                <a:latin typeface="+mn-lt"/>
                <a:ea typeface="+mn-ea"/>
                <a:cs typeface="CiscoSans Thin"/>
              </a:rPr>
              <a:t>.</a:t>
            </a:r>
            <a:r>
              <a:rPr lang="en-US" sz="600" kern="1200" dirty="0" smtClean="0">
                <a:solidFill>
                  <a:schemeClr val="accent5">
                    <a:lumMod val="50000"/>
                  </a:schemeClr>
                </a:solidFill>
                <a:latin typeface="+mn-lt"/>
                <a:ea typeface="+mn-ea"/>
                <a:cs typeface="CiscoSans Thin"/>
              </a:rPr>
              <a:t> </a:t>
            </a:r>
            <a:r>
              <a:rPr lang="x-none" sz="600" kern="1200" dirty="0" smtClean="0">
                <a:solidFill>
                  <a:schemeClr val="accent5">
                    <a:lumMod val="50000"/>
                  </a:schemeClr>
                </a:solidFill>
                <a:latin typeface="+mn-lt"/>
                <a:ea typeface="+mn-ea"/>
                <a:cs typeface="CiscoSans Thin"/>
              </a:rPr>
              <a:t>Información </a:t>
            </a:r>
            <a:r>
              <a:rPr lang="x-none" sz="600" kern="1200" dirty="0">
                <a:solidFill>
                  <a:schemeClr val="accent5">
                    <a:lumMod val="50000"/>
                  </a:schemeClr>
                </a:solidFill>
                <a:latin typeface="+mn-lt"/>
                <a:ea typeface="+mn-ea"/>
                <a:cs typeface="CiscoSans Thin"/>
              </a:rPr>
              <a:t>confidencial de Cisco.</a:t>
            </a:r>
          </a:p>
        </p:txBody>
      </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c15="http://schemas.microsoft.com/office/drawing/2012/chart" xmlns:c="http://schemas.openxmlformats.org/drawingml/2006/chart">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rtl="0" fontAlgn="auto">
              <a:spcBef>
                <a:spcPts val="0"/>
              </a:spcBef>
              <a:spcAft>
                <a:spcPts val="0"/>
              </a:spcAft>
              <a:defRPr/>
            </a:pPr>
            <a:fld id="{6A1E46DC-7EF6-4EA2-B285-14272867D133}" type="slidenum">
              <a:rPr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sz="600">
              <a:solidFill>
                <a:schemeClr val="accent3">
                  <a:lumMod val="85000"/>
                </a:schemeClr>
              </a:solidFill>
              <a:latin typeface="+mn-lt"/>
              <a:ea typeface="+mn-ea"/>
              <a:cs typeface="CiscoSans Thin"/>
            </a:endParaRP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3" name="Rectangle 4"/>
          <p:cNvSpPr>
            <a:spLocks noChangeArrowheads="1"/>
          </p:cNvSpPr>
          <p:nvPr userDrawn="1"/>
        </p:nvSpPr>
        <p:spPr bwMode="ltGray">
          <a:xfrm>
            <a:off x="5083969" y="4741653"/>
            <a:ext cx="3441557" cy="154518"/>
          </a:xfrm>
          <a:prstGeom prst="rect">
            <a:avLst/>
          </a:prstGeom>
          <a:noFill/>
          <a:ln w="9525">
            <a:noFill/>
            <a:miter lim="800000"/>
            <a:headEnd/>
            <a:tailEnd/>
          </a:ln>
          <a:effectLst/>
        </p:spPr>
        <p:txBody>
          <a:bodyPr wrap="square" lIns="61586" tIns="30792" rIns="61586" bIns="30792" anchor="b">
            <a:spAutoFit/>
          </a:bodyPr>
          <a:lstStyle/>
          <a:p>
            <a:pPr defTabSz="610744" rtl="0" fontAlgn="auto">
              <a:spcBef>
                <a:spcPts val="0"/>
              </a:spcBef>
              <a:spcAft>
                <a:spcPts val="0"/>
              </a:spcAft>
              <a:defRPr/>
            </a:pPr>
            <a:r>
              <a:rPr lang="x-none" sz="600" dirty="0">
                <a:solidFill>
                  <a:schemeClr val="accent3">
                    <a:lumMod val="85000"/>
                  </a:schemeClr>
                </a:solidFill>
                <a:latin typeface="+mn-lt"/>
                <a:ea typeface="+mn-ea"/>
                <a:cs typeface="CiscoSans Thin"/>
              </a:rPr>
              <a:t>© 2016 Cisco y/o sus filiales. Todos los derechos reservados</a:t>
            </a:r>
            <a:r>
              <a:rPr lang="x-none" sz="600" dirty="0" smtClean="0">
                <a:solidFill>
                  <a:schemeClr val="accent3">
                    <a:lumMod val="85000"/>
                  </a:schemeClr>
                </a:solidFill>
                <a:latin typeface="+mn-lt"/>
                <a:ea typeface="+mn-ea"/>
                <a:cs typeface="CiscoSans Thin"/>
              </a:rPr>
              <a:t>.</a:t>
            </a:r>
            <a:r>
              <a:rPr lang="en-US" sz="600" dirty="0" smtClean="0">
                <a:solidFill>
                  <a:schemeClr val="accent3">
                    <a:lumMod val="85000"/>
                  </a:schemeClr>
                </a:solidFill>
                <a:latin typeface="+mn-lt"/>
                <a:ea typeface="+mn-ea"/>
                <a:cs typeface="CiscoSans Thin"/>
              </a:rPr>
              <a:t> </a:t>
            </a:r>
            <a:r>
              <a:rPr lang="x-none" sz="600" dirty="0" smtClean="0">
                <a:solidFill>
                  <a:schemeClr val="accent3">
                    <a:lumMod val="85000"/>
                  </a:schemeClr>
                </a:solidFill>
                <a:latin typeface="+mn-lt"/>
                <a:ea typeface="+mn-ea"/>
                <a:cs typeface="CiscoSans Thin"/>
              </a:rPr>
              <a:t>Información </a:t>
            </a:r>
            <a:r>
              <a:rPr lang="x-none" sz="600" dirty="0">
                <a:solidFill>
                  <a:schemeClr val="accent3">
                    <a:lumMod val="85000"/>
                  </a:schemeClr>
                </a:solidFill>
                <a:latin typeface="+mn-lt"/>
                <a:ea typeface="+mn-ea"/>
                <a:cs typeface="CiscoSans Thin"/>
              </a:rPr>
              <a:t>confidencial de Cisco.</a:t>
            </a:r>
          </a:p>
        </p:txBody>
      </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mod="1">
    <p:ext uri="{27BBF7A9-308A-43DC-89C8-2F10F3537804}">
      <p15:sldGuideLst xmlns:p15="http://schemas.microsoft.com/office/powerpoint/2012/main" xmlns:c15="http://schemas.microsoft.com/office/drawing/2012/chart" xmlns:c="http://schemas.openxmlformats.org/drawingml/2006/chart" xmlns="">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4.xml"/><Relationship Id="rId5" Type="http://schemas.openxmlformats.org/officeDocument/2006/relationships/hyperlink" Target="https://www.netacad.com/group/communities/it-essentials" TargetMode="External"/><Relationship Id="rId4" Type="http://schemas.openxmlformats.org/officeDocument/2006/relationships/hyperlink" Target="https://www.netacad.com/group/communities/community-home"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xml"/><Relationship Id="rId1" Type="http://schemas.openxmlformats.org/officeDocument/2006/relationships/tags" Target="../tags/tag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1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19.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1.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22.xml"/><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3.xml"/><Relationship Id="rId1" Type="http://schemas.openxmlformats.org/officeDocument/2006/relationships/tags" Target="../tags/tag23.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24.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ags" Target="../tags/tag25.xml"/><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tags" Target="../tags/tag26.xml"/><Relationship Id="rId5" Type="http://schemas.openxmlformats.org/officeDocument/2006/relationships/image" Target="../media/image10.png"/><Relationship Id="rId4" Type="http://schemas.openxmlformats.org/officeDocument/2006/relationships/image" Target="../media/image9.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2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28.xml"/><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tags" Target="../tags/tag29.xml"/><Relationship Id="rId4" Type="http://schemas.openxmlformats.org/officeDocument/2006/relationships/image" Target="../media/image12.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3.xml"/><Relationship Id="rId1" Type="http://schemas.openxmlformats.org/officeDocument/2006/relationships/tags" Target="../tags/tag30.xml"/><Relationship Id="rId4" Type="http://schemas.openxmlformats.org/officeDocument/2006/relationships/image" Target="../media/image13.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7" Type="http://schemas.openxmlformats.org/officeDocument/2006/relationships/image" Target="../media/image17.png"/><Relationship Id="rId2" Type="http://schemas.openxmlformats.org/officeDocument/2006/relationships/slideLayout" Target="../slideLayouts/slideLayout13.xml"/><Relationship Id="rId1" Type="http://schemas.openxmlformats.org/officeDocument/2006/relationships/tags" Target="../tags/tag3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3.xml"/><Relationship Id="rId1" Type="http://schemas.openxmlformats.org/officeDocument/2006/relationships/tags" Target="../tags/tag32.xml"/><Relationship Id="rId4" Type="http://schemas.openxmlformats.org/officeDocument/2006/relationships/image" Target="../media/image18.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3.xml"/><Relationship Id="rId1" Type="http://schemas.openxmlformats.org/officeDocument/2006/relationships/tags" Target="../tags/tag33.xml"/><Relationship Id="rId4" Type="http://schemas.openxmlformats.org/officeDocument/2006/relationships/image" Target="../media/image19.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3.xml"/><Relationship Id="rId1" Type="http://schemas.openxmlformats.org/officeDocument/2006/relationships/tags" Target="../tags/tag34.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tags" Target="../tags/tag35.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36.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7" Type="http://schemas.openxmlformats.org/officeDocument/2006/relationships/image" Target="../media/image29.png"/><Relationship Id="rId2" Type="http://schemas.openxmlformats.org/officeDocument/2006/relationships/slideLayout" Target="../slideLayouts/slideLayout13.xml"/><Relationship Id="rId1" Type="http://schemas.openxmlformats.org/officeDocument/2006/relationships/tags" Target="../tags/tag3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3.xml"/><Relationship Id="rId1" Type="http://schemas.openxmlformats.org/officeDocument/2006/relationships/tags" Target="../tags/tag38.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39.xml"/><Relationship Id="rId4" Type="http://schemas.openxmlformats.org/officeDocument/2006/relationships/image" Target="../media/image33.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4.xml"/><Relationship Id="rId1" Type="http://schemas.openxmlformats.org/officeDocument/2006/relationships/tags" Target="../tags/tag40.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3.xml"/><Relationship Id="rId1" Type="http://schemas.openxmlformats.org/officeDocument/2006/relationships/tags" Target="../tags/tag41.xml"/><Relationship Id="rId4" Type="http://schemas.openxmlformats.org/officeDocument/2006/relationships/image" Target="../media/image34.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42.xml"/><Relationship Id="rId4" Type="http://schemas.openxmlformats.org/officeDocument/2006/relationships/image" Target="../media/image35.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3.xml"/><Relationship Id="rId1" Type="http://schemas.openxmlformats.org/officeDocument/2006/relationships/tags" Target="../tags/tag43.xml"/><Relationship Id="rId4" Type="http://schemas.openxmlformats.org/officeDocument/2006/relationships/image" Target="../media/image36.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3.xml"/><Relationship Id="rId1" Type="http://schemas.openxmlformats.org/officeDocument/2006/relationships/tags" Target="../tags/tag44.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3.xml"/><Relationship Id="rId1" Type="http://schemas.openxmlformats.org/officeDocument/2006/relationships/tags" Target="../tags/tag45.xml"/><Relationship Id="rId4" Type="http://schemas.openxmlformats.org/officeDocument/2006/relationships/image" Target="../media/image37.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3.xml"/><Relationship Id="rId1" Type="http://schemas.openxmlformats.org/officeDocument/2006/relationships/tags" Target="../tags/tag46.xml"/><Relationship Id="rId4" Type="http://schemas.openxmlformats.org/officeDocument/2006/relationships/image" Target="../media/image38.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13.xml"/><Relationship Id="rId1" Type="http://schemas.openxmlformats.org/officeDocument/2006/relationships/tags" Target="../tags/tag47.xml"/><Relationship Id="rId4" Type="http://schemas.openxmlformats.org/officeDocument/2006/relationships/image" Target="../media/image39.pn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3.xml"/><Relationship Id="rId1" Type="http://schemas.openxmlformats.org/officeDocument/2006/relationships/tags" Target="../tags/tag48.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3.xml"/><Relationship Id="rId1" Type="http://schemas.openxmlformats.org/officeDocument/2006/relationships/tags" Target="../tags/tag49.xml"/><Relationship Id="rId4" Type="http://schemas.openxmlformats.org/officeDocument/2006/relationships/image" Target="../media/image43.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4.xml"/><Relationship Id="rId1" Type="http://schemas.openxmlformats.org/officeDocument/2006/relationships/tags" Target="../tags/tag50.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13.xml"/><Relationship Id="rId1" Type="http://schemas.openxmlformats.org/officeDocument/2006/relationships/tags" Target="../tags/tag51.xml"/><Relationship Id="rId5" Type="http://schemas.openxmlformats.org/officeDocument/2006/relationships/image" Target="../media/image45.png"/><Relationship Id="rId4" Type="http://schemas.openxmlformats.org/officeDocument/2006/relationships/image" Target="../media/image44.pn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13.xml"/><Relationship Id="rId1" Type="http://schemas.openxmlformats.org/officeDocument/2006/relationships/tags" Target="../tags/tag5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13.xml"/><Relationship Id="rId1" Type="http://schemas.openxmlformats.org/officeDocument/2006/relationships/tags" Target="../tags/tag53.xml"/><Relationship Id="rId4" Type="http://schemas.openxmlformats.org/officeDocument/2006/relationships/image" Target="../media/image49.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13.xml"/><Relationship Id="rId1" Type="http://schemas.openxmlformats.org/officeDocument/2006/relationships/tags" Target="../tags/tag54.xml"/><Relationship Id="rId4" Type="http://schemas.openxmlformats.org/officeDocument/2006/relationships/image" Target="../media/image50.pn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13.xml"/><Relationship Id="rId1" Type="http://schemas.openxmlformats.org/officeDocument/2006/relationships/tags" Target="../tags/tag55.xml"/><Relationship Id="rId4" Type="http://schemas.openxmlformats.org/officeDocument/2006/relationships/image" Target="../media/image51.pn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13.xml"/><Relationship Id="rId1" Type="http://schemas.openxmlformats.org/officeDocument/2006/relationships/tags" Target="../tags/tag56.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3.xml"/><Relationship Id="rId1" Type="http://schemas.openxmlformats.org/officeDocument/2006/relationships/tags" Target="../tags/tag57.xml"/><Relationship Id="rId4" Type="http://schemas.openxmlformats.org/officeDocument/2006/relationships/image" Target="../media/image52.png"/></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13.xml"/><Relationship Id="rId1" Type="http://schemas.openxmlformats.org/officeDocument/2006/relationships/tags" Target="../tags/tag58.xml"/><Relationship Id="rId4" Type="http://schemas.openxmlformats.org/officeDocument/2006/relationships/image" Target="../media/image53.png"/></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13.xml"/><Relationship Id="rId1" Type="http://schemas.openxmlformats.org/officeDocument/2006/relationships/tags" Target="../tags/tag59.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13.xml"/><Relationship Id="rId1" Type="http://schemas.openxmlformats.org/officeDocument/2006/relationships/tags" Target="../tags/tag60.xml"/><Relationship Id="rId4" Type="http://schemas.openxmlformats.org/officeDocument/2006/relationships/image" Target="../media/image54.png"/></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13.xml"/><Relationship Id="rId1" Type="http://schemas.openxmlformats.org/officeDocument/2006/relationships/tags" Target="../tags/tag61.xml"/><Relationship Id="rId4" Type="http://schemas.openxmlformats.org/officeDocument/2006/relationships/image" Target="../media/image55.png"/></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13.xml"/><Relationship Id="rId1" Type="http://schemas.openxmlformats.org/officeDocument/2006/relationships/tags" Target="../tags/tag62.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13.xml"/><Relationship Id="rId1" Type="http://schemas.openxmlformats.org/officeDocument/2006/relationships/tags" Target="../tags/tag63.xml"/><Relationship Id="rId4" Type="http://schemas.openxmlformats.org/officeDocument/2006/relationships/image" Target="../media/image56.png"/></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13.xml"/><Relationship Id="rId1" Type="http://schemas.openxmlformats.org/officeDocument/2006/relationships/tags" Target="../tags/tag64.xml"/><Relationship Id="rId4" Type="http://schemas.openxmlformats.org/officeDocument/2006/relationships/image" Target="../media/image57.png"/></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13.xml"/><Relationship Id="rId1" Type="http://schemas.openxmlformats.org/officeDocument/2006/relationships/tags" Target="../tags/tag65.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13.xml"/><Relationship Id="rId1" Type="http://schemas.openxmlformats.org/officeDocument/2006/relationships/tags" Target="../tags/tag66.xml"/><Relationship Id="rId4" Type="http://schemas.openxmlformats.org/officeDocument/2006/relationships/image" Target="../media/image58.png"/></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13.xml"/><Relationship Id="rId1" Type="http://schemas.openxmlformats.org/officeDocument/2006/relationships/tags" Target="../tags/tag67.xml"/><Relationship Id="rId4" Type="http://schemas.openxmlformats.org/officeDocument/2006/relationships/image" Target="../media/image59.png"/></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13.xml"/><Relationship Id="rId1" Type="http://schemas.openxmlformats.org/officeDocument/2006/relationships/tags" Target="../tags/tag68.xml"/><Relationship Id="rId4" Type="http://schemas.openxmlformats.org/officeDocument/2006/relationships/image" Target="../media/image60.png"/></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13.xml"/><Relationship Id="rId1" Type="http://schemas.openxmlformats.org/officeDocument/2006/relationships/tags" Target="../tags/tag69.xml"/><Relationship Id="rId4" Type="http://schemas.openxmlformats.org/officeDocument/2006/relationships/image" Target="../media/image61.png"/></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13.xml"/><Relationship Id="rId1" Type="http://schemas.openxmlformats.org/officeDocument/2006/relationships/tags" Target="../tags/tag70.xml"/><Relationship Id="rId4" Type="http://schemas.openxmlformats.org/officeDocument/2006/relationships/image" Target="../media/image62.png"/></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4.xml"/><Relationship Id="rId1" Type="http://schemas.openxmlformats.org/officeDocument/2006/relationships/tags" Target="../tags/tag71.xml"/></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13.xml"/><Relationship Id="rId1" Type="http://schemas.openxmlformats.org/officeDocument/2006/relationships/tags" Target="../tags/tag72.xml"/><Relationship Id="rId5" Type="http://schemas.openxmlformats.org/officeDocument/2006/relationships/image" Target="../media/image64.png"/><Relationship Id="rId4" Type="http://schemas.openxmlformats.org/officeDocument/2006/relationships/image" Target="../media/image63.png"/></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13.xml"/><Relationship Id="rId1" Type="http://schemas.openxmlformats.org/officeDocument/2006/relationships/tags" Target="../tags/tag73.xml"/><Relationship Id="rId4" Type="http://schemas.openxmlformats.org/officeDocument/2006/relationships/image" Target="../media/image65.png"/></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13.xml"/><Relationship Id="rId1" Type="http://schemas.openxmlformats.org/officeDocument/2006/relationships/tags" Target="../tags/tag74.xml"/></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13.xml"/><Relationship Id="rId1" Type="http://schemas.openxmlformats.org/officeDocument/2006/relationships/tags" Target="../tags/tag75.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13.xml"/><Relationship Id="rId1" Type="http://schemas.openxmlformats.org/officeDocument/2006/relationships/tags" Target="../tags/tag76.xml"/><Relationship Id="rId5" Type="http://schemas.openxmlformats.org/officeDocument/2006/relationships/image" Target="../media/image70.png"/><Relationship Id="rId4" Type="http://schemas.openxmlformats.org/officeDocument/2006/relationships/image" Target="../media/image69.png"/></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4.xml"/><Relationship Id="rId1" Type="http://schemas.openxmlformats.org/officeDocument/2006/relationships/tags" Target="../tags/tag77.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13.xml"/><Relationship Id="rId1" Type="http://schemas.openxmlformats.org/officeDocument/2006/relationships/tags" Target="../tags/tag78.xml"/></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13.xml"/><Relationship Id="rId1" Type="http://schemas.openxmlformats.org/officeDocument/2006/relationships/tags" Target="../tags/tag79.xml"/></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13.xml"/><Relationship Id="rId1" Type="http://schemas.openxmlformats.org/officeDocument/2006/relationships/tags" Target="../tags/tag80.xml"/></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80.xml"/><Relationship Id="rId2" Type="http://schemas.openxmlformats.org/officeDocument/2006/relationships/slideLayout" Target="../slideLayouts/slideLayout13.xml"/><Relationship Id="rId1" Type="http://schemas.openxmlformats.org/officeDocument/2006/relationships/tags" Target="../tags/tag81.xml"/><Relationship Id="rId4" Type="http://schemas.openxmlformats.org/officeDocument/2006/relationships/image" Target="../media/image71.png"/></Relationships>
</file>

<file path=ppt/slides/_rels/slide81.xml.rels><?xml version="1.0" encoding="UTF-8" standalone="yes"?>
<Relationships xmlns="http://schemas.openxmlformats.org/package/2006/relationships"><Relationship Id="rId3" Type="http://schemas.openxmlformats.org/officeDocument/2006/relationships/notesSlide" Target="../notesSlides/notesSlide81.xml"/><Relationship Id="rId2" Type="http://schemas.openxmlformats.org/officeDocument/2006/relationships/slideLayout" Target="../slideLayouts/slideLayout13.xml"/><Relationship Id="rId1" Type="http://schemas.openxmlformats.org/officeDocument/2006/relationships/tags" Target="../tags/tag82.xml"/><Relationship Id="rId4" Type="http://schemas.openxmlformats.org/officeDocument/2006/relationships/image" Target="../media/image72.png"/></Relationships>
</file>

<file path=ppt/slides/_rels/slide82.xml.rels><?xml version="1.0" encoding="UTF-8" standalone="yes"?>
<Relationships xmlns="http://schemas.openxmlformats.org/package/2006/relationships"><Relationship Id="rId3" Type="http://schemas.openxmlformats.org/officeDocument/2006/relationships/notesSlide" Target="../notesSlides/notesSlide82.xml"/><Relationship Id="rId2" Type="http://schemas.openxmlformats.org/officeDocument/2006/relationships/slideLayout" Target="../slideLayouts/slideLayout13.xml"/><Relationship Id="rId1" Type="http://schemas.openxmlformats.org/officeDocument/2006/relationships/tags" Target="../tags/tag83.xml"/><Relationship Id="rId4" Type="http://schemas.openxmlformats.org/officeDocument/2006/relationships/image" Target="../media/image73.png"/></Relationships>
</file>

<file path=ppt/slides/_rels/slide83.xml.rels><?xml version="1.0" encoding="UTF-8" standalone="yes"?>
<Relationships xmlns="http://schemas.openxmlformats.org/package/2006/relationships"><Relationship Id="rId3" Type="http://schemas.openxmlformats.org/officeDocument/2006/relationships/notesSlide" Target="../notesSlides/notesSlide83.xml"/><Relationship Id="rId2" Type="http://schemas.openxmlformats.org/officeDocument/2006/relationships/slideLayout" Target="../slideLayouts/slideLayout13.xml"/><Relationship Id="rId1" Type="http://schemas.openxmlformats.org/officeDocument/2006/relationships/tags" Target="../tags/tag84.xml"/><Relationship Id="rId4" Type="http://schemas.openxmlformats.org/officeDocument/2006/relationships/image" Target="../media/image74.png"/></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84.xml"/><Relationship Id="rId2" Type="http://schemas.openxmlformats.org/officeDocument/2006/relationships/slideLayout" Target="../slideLayouts/slideLayout13.xml"/><Relationship Id="rId1" Type="http://schemas.openxmlformats.org/officeDocument/2006/relationships/tags" Target="../tags/tag85.xml"/><Relationship Id="rId4" Type="http://schemas.openxmlformats.org/officeDocument/2006/relationships/image" Target="../media/image75.png"/></Relationships>
</file>

<file path=ppt/slides/_rels/slide85.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notesSlide" Target="../notesSlides/notesSlide85.xml"/><Relationship Id="rId7" Type="http://schemas.openxmlformats.org/officeDocument/2006/relationships/image" Target="../media/image79.png"/><Relationship Id="rId2" Type="http://schemas.openxmlformats.org/officeDocument/2006/relationships/slideLayout" Target="../slideLayouts/slideLayout13.xml"/><Relationship Id="rId1" Type="http://schemas.openxmlformats.org/officeDocument/2006/relationships/tags" Target="../tags/tag86.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86.xml.rels><?xml version="1.0" encoding="UTF-8" standalone="yes"?>
<Relationships xmlns="http://schemas.openxmlformats.org/package/2006/relationships"><Relationship Id="rId3" Type="http://schemas.openxmlformats.org/officeDocument/2006/relationships/notesSlide" Target="../notesSlides/notesSlide86.xml"/><Relationship Id="rId2" Type="http://schemas.openxmlformats.org/officeDocument/2006/relationships/slideLayout" Target="../slideLayouts/slideLayout13.xml"/><Relationship Id="rId1" Type="http://schemas.openxmlformats.org/officeDocument/2006/relationships/tags" Target="../tags/tag87.xml"/><Relationship Id="rId4" Type="http://schemas.openxmlformats.org/officeDocument/2006/relationships/image" Target="../media/image81.png"/></Relationships>
</file>

<file path=ppt/slides/_rels/slide87.xml.rels><?xml version="1.0" encoding="UTF-8" standalone="yes"?>
<Relationships xmlns="http://schemas.openxmlformats.org/package/2006/relationships"><Relationship Id="rId3" Type="http://schemas.openxmlformats.org/officeDocument/2006/relationships/notesSlide" Target="../notesSlides/notesSlide87.xml"/><Relationship Id="rId2" Type="http://schemas.openxmlformats.org/officeDocument/2006/relationships/slideLayout" Target="../slideLayouts/slideLayout13.xml"/><Relationship Id="rId1" Type="http://schemas.openxmlformats.org/officeDocument/2006/relationships/tags" Target="../tags/tag88.xml"/></Relationships>
</file>

<file path=ppt/slides/_rels/slide88.xml.rels><?xml version="1.0" encoding="UTF-8" standalone="yes"?>
<Relationships xmlns="http://schemas.openxmlformats.org/package/2006/relationships"><Relationship Id="rId3" Type="http://schemas.openxmlformats.org/officeDocument/2006/relationships/notesSlide" Target="../notesSlides/notesSlide88.xml"/><Relationship Id="rId2" Type="http://schemas.openxmlformats.org/officeDocument/2006/relationships/slideLayout" Target="../slideLayouts/slideLayout13.xml"/><Relationship Id="rId1" Type="http://schemas.openxmlformats.org/officeDocument/2006/relationships/tags" Target="../tags/tag89.xml"/></Relationships>
</file>

<file path=ppt/slides/_rels/slide89.xml.rels><?xml version="1.0" encoding="UTF-8" standalone="yes"?>
<Relationships xmlns="http://schemas.openxmlformats.org/package/2006/relationships"><Relationship Id="rId3" Type="http://schemas.openxmlformats.org/officeDocument/2006/relationships/notesSlide" Target="../notesSlides/notesSlide89.xml"/><Relationship Id="rId2" Type="http://schemas.openxmlformats.org/officeDocument/2006/relationships/slideLayout" Target="../slideLayouts/slideLayout13.xml"/><Relationship Id="rId1" Type="http://schemas.openxmlformats.org/officeDocument/2006/relationships/tags" Target="../tags/tag90.xml"/><Relationship Id="rId4" Type="http://schemas.openxmlformats.org/officeDocument/2006/relationships/image" Target="../media/image82.png"/></Relationships>
</file>

<file path=ppt/slides/_rels/slide90.xml.rels><?xml version="1.0" encoding="UTF-8" standalone="yes"?>
<Relationships xmlns="http://schemas.openxmlformats.org/package/2006/relationships"><Relationship Id="rId3" Type="http://schemas.openxmlformats.org/officeDocument/2006/relationships/notesSlide" Target="../notesSlides/notesSlide90.xml"/><Relationship Id="rId2" Type="http://schemas.openxmlformats.org/officeDocument/2006/relationships/slideLayout" Target="../slideLayouts/slideLayout13.xml"/><Relationship Id="rId1" Type="http://schemas.openxmlformats.org/officeDocument/2006/relationships/tags" Target="../tags/tag91.xml"/></Relationships>
</file>

<file path=ppt/slides/_rels/slide91.xml.rels><?xml version="1.0" encoding="UTF-8" standalone="yes"?>
<Relationships xmlns="http://schemas.openxmlformats.org/package/2006/relationships"><Relationship Id="rId3" Type="http://schemas.openxmlformats.org/officeDocument/2006/relationships/notesSlide" Target="../notesSlides/notesSlide91.xml"/><Relationship Id="rId2" Type="http://schemas.openxmlformats.org/officeDocument/2006/relationships/slideLayout" Target="../slideLayouts/slideLayout13.xml"/><Relationship Id="rId1" Type="http://schemas.openxmlformats.org/officeDocument/2006/relationships/tags" Target="../tags/tag92.xml"/></Relationships>
</file>

<file path=ppt/slides/_rels/slide92.xml.rels><?xml version="1.0" encoding="UTF-8" standalone="yes"?>
<Relationships xmlns="http://schemas.openxmlformats.org/package/2006/relationships"><Relationship Id="rId3" Type="http://schemas.openxmlformats.org/officeDocument/2006/relationships/notesSlide" Target="../notesSlides/notesSlide92.xml"/><Relationship Id="rId2" Type="http://schemas.openxmlformats.org/officeDocument/2006/relationships/slideLayout" Target="../slideLayouts/slideLayout13.xml"/><Relationship Id="rId1" Type="http://schemas.openxmlformats.org/officeDocument/2006/relationships/tags" Target="../tags/tag93.xml"/><Relationship Id="rId4" Type="http://schemas.openxmlformats.org/officeDocument/2006/relationships/image" Target="../media/image83.png"/></Relationships>
</file>

<file path=ppt/slides/_rels/slide93.xml.rels><?xml version="1.0" encoding="UTF-8" standalone="yes"?>
<Relationships xmlns="http://schemas.openxmlformats.org/package/2006/relationships"><Relationship Id="rId3" Type="http://schemas.openxmlformats.org/officeDocument/2006/relationships/notesSlide" Target="../notesSlides/notesSlide93.xml"/><Relationship Id="rId2" Type="http://schemas.openxmlformats.org/officeDocument/2006/relationships/slideLayout" Target="../slideLayouts/slideLayout4.xml"/><Relationship Id="rId1" Type="http://schemas.openxmlformats.org/officeDocument/2006/relationships/tags" Target="../tags/tag94.xml"/></Relationships>
</file>

<file path=ppt/slides/_rels/slide94.xml.rels><?xml version="1.0" encoding="UTF-8" standalone="yes"?>
<Relationships xmlns="http://schemas.openxmlformats.org/package/2006/relationships"><Relationship Id="rId3" Type="http://schemas.openxmlformats.org/officeDocument/2006/relationships/notesSlide" Target="../notesSlides/notesSlide94.xml"/><Relationship Id="rId2" Type="http://schemas.openxmlformats.org/officeDocument/2006/relationships/slideLayout" Target="../slideLayouts/slideLayout13.xml"/><Relationship Id="rId1" Type="http://schemas.openxmlformats.org/officeDocument/2006/relationships/tags" Target="../tags/tag95.xml"/><Relationship Id="rId4" Type="http://schemas.openxmlformats.org/officeDocument/2006/relationships/image" Target="../media/image84.png"/></Relationships>
</file>

<file path=ppt/slides/_rels/slide95.xml.rels><?xml version="1.0" encoding="UTF-8" standalone="yes"?>
<Relationships xmlns="http://schemas.openxmlformats.org/package/2006/relationships"><Relationship Id="rId3" Type="http://schemas.openxmlformats.org/officeDocument/2006/relationships/notesSlide" Target="../notesSlides/notesSlide95.xml"/><Relationship Id="rId2" Type="http://schemas.openxmlformats.org/officeDocument/2006/relationships/slideLayout" Target="../slideLayouts/slideLayout13.xml"/><Relationship Id="rId1" Type="http://schemas.openxmlformats.org/officeDocument/2006/relationships/tags" Target="../tags/tag96.xml"/></Relationships>
</file>

<file path=ppt/slides/_rels/slide96.xml.rels><?xml version="1.0" encoding="UTF-8" standalone="yes"?>
<Relationships xmlns="http://schemas.openxmlformats.org/package/2006/relationships"><Relationship Id="rId3" Type="http://schemas.openxmlformats.org/officeDocument/2006/relationships/notesSlide" Target="../notesSlides/notesSlide96.xml"/><Relationship Id="rId2" Type="http://schemas.openxmlformats.org/officeDocument/2006/relationships/slideLayout" Target="../slideLayouts/slideLayout13.xml"/><Relationship Id="rId1" Type="http://schemas.openxmlformats.org/officeDocument/2006/relationships/tags" Target="../tags/tag97.xml"/><Relationship Id="rId4" Type="http://schemas.openxmlformats.org/officeDocument/2006/relationships/image" Target="../media/image85.png"/></Relationships>
</file>

<file path=ppt/slides/_rels/slide97.xml.rels><?xml version="1.0" encoding="UTF-8" standalone="yes"?>
<Relationships xmlns="http://schemas.openxmlformats.org/package/2006/relationships"><Relationship Id="rId3" Type="http://schemas.openxmlformats.org/officeDocument/2006/relationships/notesSlide" Target="../notesSlides/notesSlide97.xml"/><Relationship Id="rId2" Type="http://schemas.openxmlformats.org/officeDocument/2006/relationships/slideLayout" Target="../slideLayouts/slideLayout4.xml"/><Relationship Id="rId1" Type="http://schemas.openxmlformats.org/officeDocument/2006/relationships/tags" Target="../tags/tag98.xml"/></Relationships>
</file>

<file path=ppt/slides/_rels/slide98.xml.rels><?xml version="1.0" encoding="UTF-8" standalone="yes"?>
<Relationships xmlns="http://schemas.openxmlformats.org/package/2006/relationships"><Relationship Id="rId3" Type="http://schemas.openxmlformats.org/officeDocument/2006/relationships/notesSlide" Target="../notesSlides/notesSlide98.xml"/><Relationship Id="rId2" Type="http://schemas.openxmlformats.org/officeDocument/2006/relationships/slideLayout" Target="../slideLayouts/slideLayout13.xml"/><Relationship Id="rId1" Type="http://schemas.openxmlformats.org/officeDocument/2006/relationships/tags" Target="../tags/tag99.xml"/><Relationship Id="rId4" Type="http://schemas.openxmlformats.org/officeDocument/2006/relationships/image" Target="../media/image86.png"/></Relationships>
</file>

<file path=ppt/slides/_rels/slide99.xml.rels><?xml version="1.0" encoding="UTF-8" standalone="yes"?>
<Relationships xmlns="http://schemas.openxmlformats.org/package/2006/relationships"><Relationship Id="rId3" Type="http://schemas.openxmlformats.org/officeDocument/2006/relationships/notesSlide" Target="../notesSlides/notesSlide99.xml"/><Relationship Id="rId2" Type="http://schemas.openxmlformats.org/officeDocument/2006/relationships/slideLayout" Target="../slideLayouts/slideLayout13.xml"/><Relationship Id="rId1" Type="http://schemas.openxmlformats.org/officeDocument/2006/relationships/tags" Target="../tags/tag100.xml"/><Relationship Id="rId4" Type="http://schemas.openxmlformats.org/officeDocument/2006/relationships/image" Target="../media/image87.png"/></Relationships>
</file>

<file path=ppt/slides/_rels/slide100.xml.rels><?xml version="1.0" encoding="UTF-8" standalone="yes"?>
<Relationships xmlns="http://schemas.openxmlformats.org/package/2006/relationships"><Relationship Id="rId3" Type="http://schemas.openxmlformats.org/officeDocument/2006/relationships/notesSlide" Target="../notesSlides/notesSlide100.xml"/><Relationship Id="rId2" Type="http://schemas.openxmlformats.org/officeDocument/2006/relationships/slideLayout" Target="../slideLayouts/slideLayout13.xml"/><Relationship Id="rId1" Type="http://schemas.openxmlformats.org/officeDocument/2006/relationships/tags" Target="../tags/tag101.xml"/><Relationship Id="rId4" Type="http://schemas.openxmlformats.org/officeDocument/2006/relationships/image" Target="../media/image88.png"/></Relationships>
</file>

<file path=ppt/slides/_rels/slide101.xml.rels><?xml version="1.0" encoding="UTF-8" standalone="yes"?>
<Relationships xmlns="http://schemas.openxmlformats.org/package/2006/relationships"><Relationship Id="rId3" Type="http://schemas.openxmlformats.org/officeDocument/2006/relationships/notesSlide" Target="../notesSlides/notesSlide101.xml"/><Relationship Id="rId2" Type="http://schemas.openxmlformats.org/officeDocument/2006/relationships/slideLayout" Target="../slideLayouts/slideLayout13.xml"/><Relationship Id="rId1" Type="http://schemas.openxmlformats.org/officeDocument/2006/relationships/tags" Target="../tags/tag102.xml"/><Relationship Id="rId4" Type="http://schemas.openxmlformats.org/officeDocument/2006/relationships/image" Target="../media/image89.png"/></Relationships>
</file>

<file path=ppt/slides/_rels/slide102.xml.rels><?xml version="1.0" encoding="UTF-8" standalone="yes"?>
<Relationships xmlns="http://schemas.openxmlformats.org/package/2006/relationships"><Relationship Id="rId3" Type="http://schemas.openxmlformats.org/officeDocument/2006/relationships/notesSlide" Target="../notesSlides/notesSlide102.xml"/><Relationship Id="rId2" Type="http://schemas.openxmlformats.org/officeDocument/2006/relationships/slideLayout" Target="../slideLayouts/slideLayout13.xml"/><Relationship Id="rId1" Type="http://schemas.openxmlformats.org/officeDocument/2006/relationships/tags" Target="../tags/tag103.xml"/><Relationship Id="rId4" Type="http://schemas.openxmlformats.org/officeDocument/2006/relationships/image" Target="../media/image90.png"/></Relationships>
</file>

<file path=ppt/slides/_rels/slide103.xml.rels><?xml version="1.0" encoding="UTF-8" standalone="yes"?>
<Relationships xmlns="http://schemas.openxmlformats.org/package/2006/relationships"><Relationship Id="rId3" Type="http://schemas.openxmlformats.org/officeDocument/2006/relationships/notesSlide" Target="../notesSlides/notesSlide103.xml"/><Relationship Id="rId2" Type="http://schemas.openxmlformats.org/officeDocument/2006/relationships/slideLayout" Target="../slideLayouts/slideLayout13.xml"/><Relationship Id="rId1" Type="http://schemas.openxmlformats.org/officeDocument/2006/relationships/tags" Target="../tags/tag104.xml"/><Relationship Id="rId4" Type="http://schemas.openxmlformats.org/officeDocument/2006/relationships/image" Target="../media/image91.png"/></Relationships>
</file>

<file path=ppt/slides/_rels/slide104.xml.rels><?xml version="1.0" encoding="UTF-8" standalone="yes"?>
<Relationships xmlns="http://schemas.openxmlformats.org/package/2006/relationships"><Relationship Id="rId3" Type="http://schemas.openxmlformats.org/officeDocument/2006/relationships/notesSlide" Target="../notesSlides/notesSlide104.xml"/><Relationship Id="rId2" Type="http://schemas.openxmlformats.org/officeDocument/2006/relationships/slideLayout" Target="../slideLayouts/slideLayout13.xml"/><Relationship Id="rId1" Type="http://schemas.openxmlformats.org/officeDocument/2006/relationships/tags" Target="../tags/tag105.xml"/><Relationship Id="rId4" Type="http://schemas.openxmlformats.org/officeDocument/2006/relationships/image" Target="../media/image92.png"/></Relationships>
</file>

<file path=ppt/slides/_rels/slide105.xml.rels><?xml version="1.0" encoding="UTF-8" standalone="yes"?>
<Relationships xmlns="http://schemas.openxmlformats.org/package/2006/relationships"><Relationship Id="rId3" Type="http://schemas.openxmlformats.org/officeDocument/2006/relationships/notesSlide" Target="../notesSlides/notesSlide105.xml"/><Relationship Id="rId2" Type="http://schemas.openxmlformats.org/officeDocument/2006/relationships/slideLayout" Target="../slideLayouts/slideLayout13.xml"/><Relationship Id="rId1" Type="http://schemas.openxmlformats.org/officeDocument/2006/relationships/tags" Target="../tags/tag106.xml"/><Relationship Id="rId4" Type="http://schemas.openxmlformats.org/officeDocument/2006/relationships/image" Target="../media/image93.png"/></Relationships>
</file>

<file path=ppt/slides/_rels/slide106.xml.rels><?xml version="1.0" encoding="UTF-8" standalone="yes"?>
<Relationships xmlns="http://schemas.openxmlformats.org/package/2006/relationships"><Relationship Id="rId3" Type="http://schemas.openxmlformats.org/officeDocument/2006/relationships/notesSlide" Target="../notesSlides/notesSlide106.xml"/><Relationship Id="rId2" Type="http://schemas.openxmlformats.org/officeDocument/2006/relationships/slideLayout" Target="../slideLayouts/slideLayout13.xml"/><Relationship Id="rId1" Type="http://schemas.openxmlformats.org/officeDocument/2006/relationships/tags" Target="../tags/tag107.xml"/><Relationship Id="rId4" Type="http://schemas.openxmlformats.org/officeDocument/2006/relationships/image" Target="../media/image94.png"/></Relationships>
</file>

<file path=ppt/slides/_rels/slide107.xml.rels><?xml version="1.0" encoding="UTF-8" standalone="yes"?>
<Relationships xmlns="http://schemas.openxmlformats.org/package/2006/relationships"><Relationship Id="rId3" Type="http://schemas.openxmlformats.org/officeDocument/2006/relationships/notesSlide" Target="../notesSlides/notesSlide107.xml"/><Relationship Id="rId2" Type="http://schemas.openxmlformats.org/officeDocument/2006/relationships/slideLayout" Target="../slideLayouts/slideLayout13.xml"/><Relationship Id="rId1" Type="http://schemas.openxmlformats.org/officeDocument/2006/relationships/tags" Target="../tags/tag108.xml"/><Relationship Id="rId4" Type="http://schemas.openxmlformats.org/officeDocument/2006/relationships/image" Target="../media/image95.png"/></Relationships>
</file>

<file path=ppt/slides/_rels/slide108.xml.rels><?xml version="1.0" encoding="UTF-8" standalone="yes"?>
<Relationships xmlns="http://schemas.openxmlformats.org/package/2006/relationships"><Relationship Id="rId3" Type="http://schemas.openxmlformats.org/officeDocument/2006/relationships/notesSlide" Target="../notesSlides/notesSlide108.xml"/><Relationship Id="rId2" Type="http://schemas.openxmlformats.org/officeDocument/2006/relationships/slideLayout" Target="../slideLayouts/slideLayout13.xml"/><Relationship Id="rId1" Type="http://schemas.openxmlformats.org/officeDocument/2006/relationships/tags" Target="../tags/tag109.xml"/></Relationships>
</file>

<file path=ppt/slides/_rels/slide109.xml.rels><?xml version="1.0" encoding="UTF-8" standalone="yes"?>
<Relationships xmlns="http://schemas.openxmlformats.org/package/2006/relationships"><Relationship Id="rId3" Type="http://schemas.openxmlformats.org/officeDocument/2006/relationships/notesSlide" Target="../notesSlides/notesSlide109.xml"/><Relationship Id="rId2" Type="http://schemas.openxmlformats.org/officeDocument/2006/relationships/slideLayout" Target="../slideLayouts/slideLayout13.xml"/><Relationship Id="rId1" Type="http://schemas.openxmlformats.org/officeDocument/2006/relationships/tags" Target="../tags/tag110.xml"/></Relationships>
</file>

<file path=ppt/slides/_rels/slide110.xml.rels><?xml version="1.0" encoding="UTF-8" standalone="yes"?>
<Relationships xmlns="http://schemas.openxmlformats.org/package/2006/relationships"><Relationship Id="rId3" Type="http://schemas.openxmlformats.org/officeDocument/2006/relationships/notesSlide" Target="../notesSlides/notesSlide110.xml"/><Relationship Id="rId2" Type="http://schemas.openxmlformats.org/officeDocument/2006/relationships/slideLayout" Target="../slideLayouts/slideLayout13.xml"/><Relationship Id="rId1" Type="http://schemas.openxmlformats.org/officeDocument/2006/relationships/tags" Target="../tags/tag111.xml"/></Relationships>
</file>

<file path=ppt/slides/_rels/slide111.xml.rels><?xml version="1.0" encoding="UTF-8" standalone="yes"?>
<Relationships xmlns="http://schemas.openxmlformats.org/package/2006/relationships"><Relationship Id="rId3" Type="http://schemas.openxmlformats.org/officeDocument/2006/relationships/notesSlide" Target="../notesSlides/notesSlide111.xml"/><Relationship Id="rId2" Type="http://schemas.openxmlformats.org/officeDocument/2006/relationships/slideLayout" Target="../slideLayouts/slideLayout4.xml"/><Relationship Id="rId1" Type="http://schemas.openxmlformats.org/officeDocument/2006/relationships/tags" Target="../tags/tag112.xml"/></Relationships>
</file>

<file path=ppt/slides/_rels/slide112.xml.rels><?xml version="1.0" encoding="UTF-8" standalone="yes"?>
<Relationships xmlns="http://schemas.openxmlformats.org/package/2006/relationships"><Relationship Id="rId3" Type="http://schemas.openxmlformats.org/officeDocument/2006/relationships/notesSlide" Target="../notesSlides/notesSlide112.xml"/><Relationship Id="rId2" Type="http://schemas.openxmlformats.org/officeDocument/2006/relationships/slideLayout" Target="../slideLayouts/slideLayout13.xml"/><Relationship Id="rId1" Type="http://schemas.openxmlformats.org/officeDocument/2006/relationships/tags" Target="../tags/tag113.xml"/></Relationships>
</file>

<file path=ppt/slides/_rels/slide113.xml.rels><?xml version="1.0" encoding="UTF-8" standalone="yes"?>
<Relationships xmlns="http://schemas.openxmlformats.org/package/2006/relationships"><Relationship Id="rId3" Type="http://schemas.openxmlformats.org/officeDocument/2006/relationships/notesSlide" Target="../notesSlides/notesSlide113.xml"/><Relationship Id="rId2" Type="http://schemas.openxmlformats.org/officeDocument/2006/relationships/slideLayout" Target="../slideLayouts/slideLayout13.xml"/><Relationship Id="rId1" Type="http://schemas.openxmlformats.org/officeDocument/2006/relationships/tags" Target="../tags/tag114.xml"/></Relationships>
</file>

<file path=ppt/slides/_rels/slide114.xml.rels><?xml version="1.0" encoding="UTF-8" standalone="yes"?>
<Relationships xmlns="http://schemas.openxmlformats.org/package/2006/relationships"><Relationship Id="rId3" Type="http://schemas.openxmlformats.org/officeDocument/2006/relationships/notesSlide" Target="../notesSlides/notesSlide114.xml"/><Relationship Id="rId2" Type="http://schemas.openxmlformats.org/officeDocument/2006/relationships/slideLayout" Target="../slideLayouts/slideLayout13.xml"/><Relationship Id="rId1" Type="http://schemas.openxmlformats.org/officeDocument/2006/relationships/tags" Target="../tags/tag115.xml"/></Relationships>
</file>

<file path=ppt/slides/_rels/slide115.xml.rels><?xml version="1.0" encoding="UTF-8" standalone="yes"?>
<Relationships xmlns="http://schemas.openxmlformats.org/package/2006/relationships"><Relationship Id="rId3" Type="http://schemas.openxmlformats.org/officeDocument/2006/relationships/notesSlide" Target="../notesSlides/notesSlide115.xml"/><Relationship Id="rId2" Type="http://schemas.openxmlformats.org/officeDocument/2006/relationships/slideLayout" Target="../slideLayouts/slideLayout13.xml"/><Relationship Id="rId1" Type="http://schemas.openxmlformats.org/officeDocument/2006/relationships/tags" Target="../tags/tag116.xml"/></Relationships>
</file>

<file path=ppt/slides/_rels/slide116.xml.rels><?xml version="1.0" encoding="UTF-8" standalone="yes"?>
<Relationships xmlns="http://schemas.openxmlformats.org/package/2006/relationships"><Relationship Id="rId3" Type="http://schemas.openxmlformats.org/officeDocument/2006/relationships/notesSlide" Target="../notesSlides/notesSlide116.xml"/><Relationship Id="rId2" Type="http://schemas.openxmlformats.org/officeDocument/2006/relationships/slideLayout" Target="../slideLayouts/slideLayout13.xml"/><Relationship Id="rId1" Type="http://schemas.openxmlformats.org/officeDocument/2006/relationships/tags" Target="../tags/tag117.xml"/></Relationships>
</file>

<file path=ppt/slides/_rels/slide117.xml.rels><?xml version="1.0" encoding="UTF-8" standalone="yes"?>
<Relationships xmlns="http://schemas.openxmlformats.org/package/2006/relationships"><Relationship Id="rId3" Type="http://schemas.openxmlformats.org/officeDocument/2006/relationships/notesSlide" Target="../notesSlides/notesSlide117.xml"/><Relationship Id="rId2" Type="http://schemas.openxmlformats.org/officeDocument/2006/relationships/slideLayout" Target="../slideLayouts/slideLayout13.xml"/><Relationship Id="rId1" Type="http://schemas.openxmlformats.org/officeDocument/2006/relationships/tags" Target="../tags/tag118.xml"/></Relationships>
</file>

<file path=ppt/slides/_rels/slide118.xml.rels><?xml version="1.0" encoding="UTF-8" standalone="yes"?>
<Relationships xmlns="http://schemas.openxmlformats.org/package/2006/relationships"><Relationship Id="rId3" Type="http://schemas.openxmlformats.org/officeDocument/2006/relationships/notesSlide" Target="../notesSlides/notesSlide118.xml"/><Relationship Id="rId2" Type="http://schemas.openxmlformats.org/officeDocument/2006/relationships/slideLayout" Target="../slideLayouts/slideLayout13.xml"/><Relationship Id="rId1" Type="http://schemas.openxmlformats.org/officeDocument/2006/relationships/tags" Target="../tags/tag119.xml"/></Relationships>
</file>

<file path=ppt/slides/_rels/slide119.xml.rels><?xml version="1.0" encoding="UTF-8" standalone="yes"?>
<Relationships xmlns="http://schemas.openxmlformats.org/package/2006/relationships"><Relationship Id="rId3" Type="http://schemas.openxmlformats.org/officeDocument/2006/relationships/notesSlide" Target="../notesSlides/notesSlide119.xml"/><Relationship Id="rId2" Type="http://schemas.openxmlformats.org/officeDocument/2006/relationships/slideLayout" Target="../slideLayouts/slideLayout13.xml"/><Relationship Id="rId1" Type="http://schemas.openxmlformats.org/officeDocument/2006/relationships/tags" Target="../tags/tag1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25765" y="1911178"/>
            <a:ext cx="6786565" cy="1034302"/>
          </a:xfrm>
        </p:spPr>
        <p:txBody>
          <a:bodyPr/>
          <a:lstStyle/>
          <a:p>
            <a:pPr rtl="0"/>
            <a:r>
              <a:rPr lang="x-none" dirty="0">
                <a:solidFill>
                  <a:srgbClr val="AFDFFB"/>
                </a:solidFill>
              </a:rPr>
              <a:t>Capítulo 7: Computadoras portátiles y dispositivos móviles</a:t>
            </a:r>
          </a:p>
        </p:txBody>
      </p:sp>
      <p:sp>
        <p:nvSpPr>
          <p:cNvPr id="5" name="Text Placeholder 4"/>
          <p:cNvSpPr>
            <a:spLocks noGrp="1"/>
          </p:cNvSpPr>
          <p:nvPr>
            <p:ph type="body" sz="quarter" idx="13"/>
          </p:nvPr>
        </p:nvSpPr>
        <p:spPr>
          <a:xfrm>
            <a:off x="463292" y="2872236"/>
            <a:ext cx="5925246" cy="902174"/>
          </a:xfrm>
        </p:spPr>
        <p:txBody>
          <a:bodyPr/>
          <a:lstStyle/>
          <a:p>
            <a:pPr rtl="0"/>
            <a:r>
              <a:rPr lang="x-none">
                <a:solidFill>
                  <a:srgbClr val="CDE8C3"/>
                </a:solidFill>
              </a:rPr>
              <a:t>Materiales del Instructor</a:t>
            </a:r>
          </a:p>
        </p:txBody>
      </p:sp>
      <p:sp>
        <p:nvSpPr>
          <p:cNvPr id="7" name="Subtitle 6"/>
          <p:cNvSpPr>
            <a:spLocks noGrp="1"/>
          </p:cNvSpPr>
          <p:nvPr>
            <p:ph type="subTitle" idx="1"/>
          </p:nvPr>
        </p:nvSpPr>
        <p:spPr>
          <a:xfrm>
            <a:off x="469496" y="3809526"/>
            <a:ext cx="2898544" cy="902174"/>
          </a:xfrm>
        </p:spPr>
        <p:txBody>
          <a:bodyPr/>
          <a:lstStyle/>
          <a:p>
            <a:pPr rtl="0"/>
            <a:r>
              <a:rPr lang="x-none">
                <a:solidFill>
                  <a:schemeClr val="accent5">
                    <a:lumMod val="40000"/>
                    <a:lumOff val="60000"/>
                  </a:schemeClr>
                </a:solidFill>
              </a:rPr>
              <a:t>IT Essentials v7.0</a:t>
            </a:r>
          </a:p>
        </p:txBody>
      </p:sp>
    </p:spTree>
    <p:custDataLst>
      <p:tags r:id="rId1"/>
    </p:custDataLst>
    <p:extLst>
      <p:ext uri="{BB962C8B-B14F-4D97-AF65-F5344CB8AC3E}">
        <p14:creationId xmlns:p14="http://schemas.microsoft.com/office/powerpoint/2010/main" val="343650477"/>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rtl="0"/>
            <a:r>
              <a:rPr lang="x-none"/>
              <a:t>Materiales para el instructor: Guía de planificación del capítulo 7</a:t>
            </a:r>
          </a:p>
        </p:txBody>
      </p:sp>
      <p:sp>
        <p:nvSpPr>
          <p:cNvPr id="4099" name="Rectangle 34"/>
          <p:cNvSpPr>
            <a:spLocks noGrp="1" noChangeArrowheads="1"/>
          </p:cNvSpPr>
          <p:nvPr>
            <p:ph idx="1"/>
          </p:nvPr>
        </p:nvSpPr>
        <p:spPr/>
        <p:txBody>
          <a:bodyPr/>
          <a:lstStyle/>
          <a:p>
            <a:pPr rtl="0"/>
            <a:r>
              <a:rPr lang="x-none" dirty="0"/>
              <a:t>Esta presentación en PowerPoint se divide en dos partes:</a:t>
            </a:r>
          </a:p>
          <a:p>
            <a:pPr rtl="0"/>
            <a:r>
              <a:rPr lang="x-none" dirty="0"/>
              <a:t>Guía de planificación para el instructor</a:t>
            </a:r>
          </a:p>
          <a:p>
            <a:pPr lvl="1" rtl="0"/>
            <a:r>
              <a:rPr lang="x-none" dirty="0"/>
              <a:t>Información para ayudarlo a familiarizarse con el capítulo</a:t>
            </a:r>
          </a:p>
          <a:p>
            <a:pPr lvl="1" rtl="0"/>
            <a:r>
              <a:rPr lang="x-none" dirty="0"/>
              <a:t>Ayuda didáctica</a:t>
            </a:r>
          </a:p>
          <a:p>
            <a:pPr rtl="0"/>
            <a:r>
              <a:rPr lang="x-none" dirty="0"/>
              <a:t>Presentación de la clase del instructor</a:t>
            </a:r>
          </a:p>
          <a:p>
            <a:pPr lvl="1" rtl="0"/>
            <a:r>
              <a:rPr lang="x-none" dirty="0"/>
              <a:t>Diapositivas opcionales que puede utilizar en el aula</a:t>
            </a:r>
          </a:p>
          <a:p>
            <a:pPr lvl="1" rtl="0"/>
            <a:r>
              <a:rPr lang="x-none" dirty="0"/>
              <a:t>Comienza por la diapositiva #15</a:t>
            </a:r>
          </a:p>
          <a:p>
            <a:endParaRPr lang="en-CA" dirty="0"/>
          </a:p>
          <a:p>
            <a:pPr rtl="0"/>
            <a:r>
              <a:rPr lang="x-none" b="1" dirty="0"/>
              <a:t>Nota</a:t>
            </a:r>
            <a:r>
              <a:rPr lang="x-none" dirty="0"/>
              <a:t>: Elimine la Guía de Planificación de esta presentación antes de compartirla con otras personas.</a:t>
            </a:r>
          </a:p>
        </p:txBody>
      </p:sp>
    </p:spTree>
    <p:custDataLst>
      <p:tags r:id="rId1"/>
    </p:custDataLst>
    <p:extLst>
      <p:ext uri="{BB962C8B-B14F-4D97-AF65-F5344CB8AC3E}">
        <p14:creationId xmlns:p14="http://schemas.microsoft.com/office/powerpoint/2010/main" val="359958195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4" y="915409"/>
            <a:ext cx="8727576" cy="1802391"/>
          </a:xfrm>
        </p:spPr>
        <p:txBody>
          <a:bodyPr/>
          <a:lstStyle/>
          <a:p>
            <a:pPr rtl="0"/>
            <a:r>
              <a:rPr lang="x-none" dirty="0">
                <a:solidFill>
                  <a:schemeClr val="accent5">
                    <a:lumMod val="40000"/>
                    <a:lumOff val="60000"/>
                  </a:schemeClr>
                </a:solidFill>
              </a:rPr>
              <a:t>Capítulo 7: Computadoras portátiles y dispositivos móviles</a:t>
            </a:r>
          </a:p>
        </p:txBody>
      </p:sp>
      <p:sp>
        <p:nvSpPr>
          <p:cNvPr id="3" name="Rectangle 2"/>
          <p:cNvSpPr/>
          <p:nvPr/>
        </p:nvSpPr>
        <p:spPr>
          <a:xfrm>
            <a:off x="628650" y="3436035"/>
            <a:ext cx="5154930" cy="369332"/>
          </a:xfrm>
          <a:prstGeom prst="rect">
            <a:avLst/>
          </a:prstGeom>
        </p:spPr>
        <p:txBody>
          <a:bodyPr wrap="square">
            <a:spAutoFit/>
          </a:bodyPr>
          <a:lstStyle/>
          <a:p>
            <a:pPr rtl="0"/>
            <a:r>
              <a:rPr lang="x-none" b="1" dirty="0">
                <a:solidFill>
                  <a:schemeClr val="bg2">
                    <a:lumMod val="40000"/>
                    <a:lumOff val="60000"/>
                  </a:schemeClr>
                </a:solidFill>
              </a:rPr>
              <a:t>Guía de planificación de IT Essentials 7.0</a:t>
            </a:r>
          </a:p>
        </p:txBody>
      </p:sp>
    </p:spTree>
    <p:custDataLst>
      <p:tags r:id="rId1"/>
    </p:custDataLst>
    <p:extLst>
      <p:ext uri="{BB962C8B-B14F-4D97-AF65-F5344CB8AC3E}">
        <p14:creationId xmlns:p14="http://schemas.microsoft.com/office/powerpoint/2010/main" val="91424956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33"/>
          <p:cNvSpPr>
            <a:spLocks noGrp="1" noChangeArrowheads="1"/>
          </p:cNvSpPr>
          <p:nvPr>
            <p:ph type="title"/>
          </p:nvPr>
        </p:nvSpPr>
        <p:spPr/>
        <p:txBody>
          <a:bodyPr/>
          <a:lstStyle/>
          <a:p>
            <a:pPr rtl="0" eaLnBrk="1" hangingPunct="1"/>
            <a:r>
              <a:rPr lang="x-none"/>
              <a:t>Verifique su comprensión y ¿Qué conoce hasta ahora? </a:t>
            </a:r>
          </a:p>
        </p:txBody>
      </p:sp>
      <p:sp>
        <p:nvSpPr>
          <p:cNvPr id="7171" name="Rectangle 34"/>
          <p:cNvSpPr>
            <a:spLocks noGrp="1" noChangeArrowheads="1"/>
          </p:cNvSpPr>
          <p:nvPr>
            <p:ph idx="1"/>
          </p:nvPr>
        </p:nvSpPr>
        <p:spPr>
          <a:xfrm>
            <a:off x="145357" y="1103744"/>
            <a:ext cx="8853286" cy="3418829"/>
          </a:xfrm>
        </p:spPr>
        <p:txBody>
          <a:bodyPr/>
          <a:lstStyle/>
          <a:p>
            <a:pPr rtl="0" eaLnBrk="1" hangingPunct="1">
              <a:spcBef>
                <a:spcPct val="30000"/>
              </a:spcBef>
            </a:pPr>
            <a:r>
              <a:rPr lang="x-none" dirty="0"/>
              <a:t>Las actividades de "Verifique su Comprensión" solían denominarse Actividades Interactivas. Simplemente tienen un nuevo nombre. Fueron diseñadas para permitir que los alumnos determinen rápidamente si comprenden el contenido y pueden continuar, o si necesitan repasar. </a:t>
            </a:r>
          </a:p>
          <a:p>
            <a:pPr rtl="0" eaLnBrk="1" hangingPunct="1">
              <a:spcBef>
                <a:spcPct val="30000"/>
              </a:spcBef>
            </a:pPr>
            <a:r>
              <a:rPr lang="x-none" dirty="0"/>
              <a:t>Las actividades de "Verifique su Comprensión" </a:t>
            </a:r>
            <a:r>
              <a:rPr lang="x-none" b="1" i="1" dirty="0"/>
              <a:t>no </a:t>
            </a:r>
            <a:r>
              <a:rPr lang="x-none" dirty="0"/>
              <a:t>afectan las calificaciones de los alumnos.</a:t>
            </a:r>
          </a:p>
          <a:p>
            <a:pPr rtl="0" eaLnBrk="1" hangingPunct="1">
              <a:spcBef>
                <a:spcPct val="30000"/>
              </a:spcBef>
            </a:pPr>
            <a:r>
              <a:rPr lang="x-none" dirty="0"/>
              <a:t>Las actividades denominadas "¿Qué conoce hasta ahora?" son un tipo de actividad en el que solicitamos al alumno que simplemente adivine. No pretende evaluar su conocimiento. Solo pretende introducir diferentes temas para que piensen en ellos antes de ser presentados en el curso. Los alumnos reciben contenido adicional en forma de comentarios para </a:t>
            </a:r>
            <a:r>
              <a:rPr lang="x-none" b="1" i="1" dirty="0"/>
              <a:t>cualquier</a:t>
            </a:r>
            <a:r>
              <a:rPr lang="x-none" dirty="0"/>
              <a:t> respuesta que seleccionen. </a:t>
            </a:r>
          </a:p>
          <a:p>
            <a:pPr rtl="0" eaLnBrk="1" hangingPunct="1">
              <a:spcBef>
                <a:spcPct val="30000"/>
              </a:spcBef>
            </a:pPr>
            <a:r>
              <a:rPr lang="x-none" dirty="0"/>
              <a:t>Las actividades de ¿Qué conoce hasta ahora? </a:t>
            </a:r>
            <a:r>
              <a:rPr lang="x-none" b="1" i="1" dirty="0"/>
              <a:t>no afectan directamente </a:t>
            </a:r>
            <a:r>
              <a:rPr lang="x-none" dirty="0"/>
              <a:t>las calificaciones de los alumnos; no obstante, los comentarios pueden presentar contenido que aparece posteriormente en pruebas y exámenes, por lo que es importante que los alumnos completen las actividades de ¿Qué conoce hasta ahora? </a:t>
            </a:r>
            <a:endParaRPr lang="en-US" dirty="0"/>
          </a:p>
        </p:txBody>
      </p:sp>
    </p:spTree>
    <p:custDataLst>
      <p:tags r:id="rId1"/>
    </p:custDataLst>
    <p:extLst>
      <p:ext uri="{BB962C8B-B14F-4D97-AF65-F5344CB8AC3E}">
        <p14:creationId xmlns:p14="http://schemas.microsoft.com/office/powerpoint/2010/main" val="1533357529"/>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p:txBody>
          <a:bodyPr/>
          <a:lstStyle/>
          <a:p>
            <a:pPr rtl="0" eaLnBrk="1" hangingPunct="1"/>
            <a:r>
              <a:rPr lang="x-none"/>
              <a:t>Capítulo 7: Actividades</a:t>
            </a:r>
          </a:p>
        </p:txBody>
      </p:sp>
      <p:sp>
        <p:nvSpPr>
          <p:cNvPr id="6147" name="Rectangle 34"/>
          <p:cNvSpPr>
            <a:spLocks noGrp="1" noChangeArrowheads="1"/>
          </p:cNvSpPr>
          <p:nvPr>
            <p:ph idx="1"/>
          </p:nvPr>
        </p:nvSpPr>
        <p:spPr>
          <a:xfrm>
            <a:off x="144065" y="798944"/>
            <a:ext cx="8382097" cy="379067"/>
          </a:xfrm>
        </p:spPr>
        <p:txBody>
          <a:bodyPr/>
          <a:lstStyle/>
          <a:p>
            <a:pPr marL="0" indent="0" rtl="0">
              <a:spcBef>
                <a:spcPct val="30000"/>
              </a:spcBef>
              <a:buNone/>
            </a:pPr>
            <a:r>
              <a:rPr lang="x-none"/>
              <a:t>¿Qué actividades se relacionan con este capítulo?</a:t>
            </a: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7" name="Content Placeholder 3"/>
          <p:cNvGraphicFramePr>
            <a:graphicFrameLocks/>
          </p:cNvGraphicFramePr>
          <p:nvPr>
            <p:extLst>
              <p:ext uri="{D42A27DB-BD31-4B8C-83A1-F6EECF244321}">
                <p14:modId xmlns:p14="http://schemas.microsoft.com/office/powerpoint/2010/main" val="2571369105"/>
              </p:ext>
            </p:extLst>
          </p:nvPr>
        </p:nvGraphicFramePr>
        <p:xfrm>
          <a:off x="460079" y="1129466"/>
          <a:ext cx="8229600" cy="3399720"/>
        </p:xfrm>
        <a:graphic>
          <a:graphicData uri="http://schemas.openxmlformats.org/drawingml/2006/table">
            <a:tbl>
              <a:tblPr firstRow="1" bandRow="1">
                <a:tableStyleId>{5C22544A-7EE6-4342-B048-85BDC9FD1C3A}</a:tableStyleId>
              </a:tblPr>
              <a:tblGrid>
                <a:gridCol w="1130400">
                  <a:extLst>
                    <a:ext uri="{9D8B030D-6E8A-4147-A177-3AD203B41FA5}">
                      <a16:colId xmlns:a16="http://schemas.microsoft.com/office/drawing/2014/main" xmlns:c15="http://schemas.microsoft.com/office/drawing/2012/chart" xmlns:c="http://schemas.openxmlformats.org/drawingml/2006/chart" xmlns="" val="20001"/>
                    </a:ext>
                  </a:extLst>
                </a:gridCol>
                <a:gridCol w="1857600">
                  <a:extLst>
                    <a:ext uri="{9D8B030D-6E8A-4147-A177-3AD203B41FA5}">
                      <a16:colId xmlns:a16="http://schemas.microsoft.com/office/drawing/2014/main" xmlns:c15="http://schemas.microsoft.com/office/drawing/2012/chart" xmlns:c="http://schemas.openxmlformats.org/drawingml/2006/chart" xmlns="" val="3156509146"/>
                    </a:ext>
                  </a:extLst>
                </a:gridCol>
                <a:gridCol w="4078800">
                  <a:extLst>
                    <a:ext uri="{9D8B030D-6E8A-4147-A177-3AD203B41FA5}">
                      <a16:colId xmlns:a16="http://schemas.microsoft.com/office/drawing/2014/main" xmlns:c15="http://schemas.microsoft.com/office/drawing/2012/chart" xmlns:c="http://schemas.openxmlformats.org/drawingml/2006/chart" xmlns="" val="20002"/>
                    </a:ext>
                  </a:extLst>
                </a:gridCol>
                <a:gridCol w="1162800">
                  <a:extLst>
                    <a:ext uri="{9D8B030D-6E8A-4147-A177-3AD203B41FA5}">
                      <a16:colId xmlns:a16="http://schemas.microsoft.com/office/drawing/2014/main" xmlns:c15="http://schemas.microsoft.com/office/drawing/2012/chart" xmlns:c="http://schemas.openxmlformats.org/drawingml/2006/chart" xmlns="" val="20003"/>
                    </a:ext>
                  </a:extLst>
                </a:gridCol>
              </a:tblGrid>
              <a:tr h="288000">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x-none" sz="1200" dirty="0"/>
                        <a:t>N.° de página</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x-none" sz="1200" dirty="0"/>
                        <a:t>Tipo de actividad</a:t>
                      </a:r>
                    </a:p>
                  </a:txBody>
                  <a:tcPr marL="68580" marR="68580" marT="34290" marB="34290" anchor="ctr"/>
                </a:tc>
                <a:tc>
                  <a:txBody>
                    <a:bodyPr/>
                    <a:lstStyle/>
                    <a:p>
                      <a:pPr rtl="0"/>
                      <a:r>
                        <a:rPr lang="x-none" sz="1200" dirty="0"/>
                        <a:t>Nombre de la actividad</a:t>
                      </a:r>
                    </a:p>
                  </a:txBody>
                  <a:tcPr marL="68580" marR="68580" marT="34290" marB="34290" anchor="ctr"/>
                </a:tc>
                <a:tc>
                  <a:txBody>
                    <a:bodyPr/>
                    <a:lstStyle/>
                    <a:p>
                      <a:pPr rtl="0"/>
                      <a:r>
                        <a:rPr lang="x-none" sz="1200" dirty="0"/>
                        <a:t>¿Opcional?</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0"/>
                  </a:ext>
                </a:extLst>
              </a:tr>
              <a:tr h="288000">
                <a:tc>
                  <a:txBody>
                    <a:bodyPr/>
                    <a:lstStyle/>
                    <a:p>
                      <a:pPr algn="ctr" rtl="0"/>
                      <a:r>
                        <a:rPr lang="x-none" sz="1100" dirty="0"/>
                        <a:t>7.1.1.1</a:t>
                      </a:r>
                    </a:p>
                  </a:txBody>
                  <a:tcPr marL="68580" marR="68580" marT="34290" marB="34290" anchor="ctr"/>
                </a:tc>
                <a:tc>
                  <a:txBody>
                    <a:bodyPr/>
                    <a:lstStyle/>
                    <a:p>
                      <a:pPr rtl="0"/>
                      <a:r>
                        <a:rPr lang="x-none" sz="1100" dirty="0"/>
                        <a:t>¿Qué conoce hasta ahora?</a:t>
                      </a:r>
                    </a:p>
                  </a:txBody>
                  <a:tcPr marL="68580" marR="36000" marT="34290" marB="34290" anchor="ctr"/>
                </a:tc>
                <a:tc>
                  <a:txBody>
                    <a:bodyPr/>
                    <a:lstStyle/>
                    <a:p>
                      <a:pPr rtl="0"/>
                      <a:r>
                        <a:rPr lang="x-none" sz="1100" dirty="0"/>
                        <a:t>Dispositivos móviles</a:t>
                      </a:r>
                    </a:p>
                  </a:txBody>
                  <a:tcPr marL="68580" marR="68580" marT="34290" marB="34290" anchor="ctr"/>
                </a:tc>
                <a:tc>
                  <a:txBody>
                    <a:bodyPr/>
                    <a:lstStyle/>
                    <a:p>
                      <a:pPr rtl="0"/>
                      <a:r>
                        <a:rPr lang="x-none" sz="1100">
                          <a:solidFill>
                            <a:schemeClr val="dk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1"/>
                  </a:ext>
                </a:extLst>
              </a:tr>
              <a:tr h="288000">
                <a:tc>
                  <a:txBody>
                    <a:bodyPr/>
                    <a:lstStyle/>
                    <a:p>
                      <a:pPr algn="ctr" rtl="0"/>
                      <a:r>
                        <a:rPr lang="x-none" sz="1100" dirty="0"/>
                        <a:t>7.1.1.9</a:t>
                      </a:r>
                    </a:p>
                  </a:txBody>
                  <a:tcPr marL="68580" marR="68580" marT="34290" marB="34290" anchor="ctr"/>
                </a:tc>
                <a:tc>
                  <a:txBody>
                    <a:bodyPr/>
                    <a:lstStyle/>
                    <a:p>
                      <a:pPr rtl="0"/>
                      <a:r>
                        <a:rPr lang="x-none" sz="1100" baseline="0" dirty="0"/>
                        <a:t>Verifique su comprensión</a:t>
                      </a:r>
                    </a:p>
                  </a:txBody>
                  <a:tcPr marL="68580" marR="36000" marT="34290" marB="34290" anchor="ctr"/>
                </a:tc>
                <a:tc>
                  <a:txBody>
                    <a:bodyPr/>
                    <a:lstStyle/>
                    <a:p>
                      <a:pPr rtl="0"/>
                      <a:r>
                        <a:rPr lang="x-none" sz="1100"/>
                        <a:t>Computadoras portátiles y otros dispositivos móviles</a:t>
                      </a:r>
                    </a:p>
                  </a:txBody>
                  <a:tcPr marL="68580" marR="68580" marT="34290" marB="34290" anchor="ctr"/>
                </a:tc>
                <a:tc>
                  <a:txBody>
                    <a:bodyPr/>
                    <a:lstStyle/>
                    <a:p>
                      <a:pPr rtl="0"/>
                      <a:r>
                        <a:rPr lang="x-none" sz="1100" dirty="0">
                          <a:solidFill>
                            <a:schemeClr val="dk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2"/>
                  </a:ext>
                </a:extLst>
              </a:tr>
              <a:tr h="288000">
                <a:tc>
                  <a:txBody>
                    <a:bodyPr/>
                    <a:lstStyle/>
                    <a:p>
                      <a:pPr algn="ctr" rtl="0"/>
                      <a:r>
                        <a:rPr lang="x-none" sz="1100"/>
                        <a:t>7.1.1.10</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baseline="0" dirty="0"/>
                        <a:t>Práctica de laboratorio</a:t>
                      </a:r>
                    </a:p>
                  </a:txBody>
                  <a:tcPr marL="68580" marR="3600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Información de dispositivos móviles</a:t>
                      </a:r>
                    </a:p>
                  </a:txBody>
                  <a:tcPr marL="68580" marR="68580" marT="34290" marB="34290" anchor="ctr"/>
                </a:tc>
                <a:tc>
                  <a:txBody>
                    <a:bodyPr/>
                    <a:lstStyle/>
                    <a:p>
                      <a:pPr rtl="0"/>
                      <a:r>
                        <a:rPr lang="x-none" sz="1100" dirty="0">
                          <a:solidFill>
                            <a:schemeClr val="dk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3"/>
                  </a:ext>
                </a:extLst>
              </a:tr>
              <a:tr h="312569">
                <a:tc>
                  <a:txBody>
                    <a:bodyPr/>
                    <a:lstStyle/>
                    <a:p>
                      <a:pPr algn="ctr" rtl="0"/>
                      <a:r>
                        <a:rPr lang="x-none" sz="1100"/>
                        <a:t>7.1.2.1</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baseline="0" dirty="0"/>
                        <a:t>Explicación en video</a:t>
                      </a:r>
                    </a:p>
                  </a:txBody>
                  <a:tcPr marL="68580" marR="3600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Características externas exclusivas de las computadoras portátiles</a:t>
                      </a:r>
                    </a:p>
                  </a:txBody>
                  <a:tcPr marL="68580" marR="68580" marT="34290" marB="34290" anchor="ctr"/>
                </a:tc>
                <a:tc>
                  <a:txBody>
                    <a:bodyPr/>
                    <a:lstStyle/>
                    <a:p>
                      <a:pPr rtl="0"/>
                      <a:r>
                        <a:rPr lang="x-none" sz="1100" dirty="0">
                          <a:solidFill>
                            <a:schemeClr val="dk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7"/>
                  </a:ext>
                </a:extLst>
              </a:tr>
              <a:tr h="312569">
                <a:tc>
                  <a:txBody>
                    <a:bodyPr/>
                    <a:lstStyle/>
                    <a:p>
                      <a:pPr algn="ctr" rtl="0"/>
                      <a:r>
                        <a:rPr lang="x-none" sz="1100" dirty="0"/>
                        <a:t>7.1.2.2</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baseline="0" dirty="0"/>
                        <a:t>Explicación en video</a:t>
                      </a:r>
                    </a:p>
                  </a:txBody>
                  <a:tcPr marL="68580" marR="3600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Indicadores LED y dispositivos de entrada comunes de las computadoras portátiles</a:t>
                      </a:r>
                    </a:p>
                  </a:txBody>
                  <a:tcPr marL="68580" marR="68580" marT="34290" marB="34290" anchor="ctr"/>
                </a:tc>
                <a:tc>
                  <a:txBody>
                    <a:bodyPr/>
                    <a:lstStyle/>
                    <a:p>
                      <a:pPr rtl="0"/>
                      <a:r>
                        <a:rPr lang="x-none" sz="1100">
                          <a:solidFill>
                            <a:schemeClr val="dk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8"/>
                  </a:ext>
                </a:extLst>
              </a:tr>
              <a:tr h="288000">
                <a:tc>
                  <a:txBody>
                    <a:bodyPr/>
                    <a:lstStyle/>
                    <a:p>
                      <a:pPr algn="ctr" rtl="0"/>
                      <a:r>
                        <a:rPr lang="x-none" sz="1100" dirty="0"/>
                        <a:t>7.1.2.5</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Verifique su comprensión</a:t>
                      </a:r>
                    </a:p>
                  </a:txBody>
                  <a:tcPr marL="68580" marR="3600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Componentes externos de las computadoras portátiles</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9"/>
                  </a:ext>
                </a:extLst>
              </a:tr>
              <a:tr h="288000">
                <a:tc>
                  <a:txBody>
                    <a:bodyPr/>
                    <a:lstStyle/>
                    <a:p>
                      <a:pPr algn="ctr" rtl="0"/>
                      <a:r>
                        <a:rPr lang="x-none" sz="1100"/>
                        <a:t>7.1.2.7</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baseline="0" dirty="0"/>
                        <a:t>Explicación en video</a:t>
                      </a:r>
                    </a:p>
                  </a:txBody>
                  <a:tcPr marL="68580" marR="3600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Estación de acoplamiento frente a replicadores de puertos</a:t>
                      </a:r>
                    </a:p>
                  </a:txBody>
                  <a:tcPr marL="68580" marR="68580" marT="34290" marB="34290" anchor="ctr"/>
                </a:tc>
                <a:tc>
                  <a:txBody>
                    <a:bodyPr/>
                    <a:lstStyle/>
                    <a:p>
                      <a:pPr rtl="0"/>
                      <a:r>
                        <a:rPr lang="x-none" sz="1100">
                          <a:solidFill>
                            <a:schemeClr val="dk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10"/>
                  </a:ext>
                </a:extLst>
              </a:tr>
              <a:tr h="288000">
                <a:tc>
                  <a:txBody>
                    <a:bodyPr/>
                    <a:lstStyle/>
                    <a:p>
                      <a:pPr algn="ctr" rtl="0"/>
                      <a:r>
                        <a:rPr lang="x-none" sz="1100"/>
                        <a:t>7.1.2.8</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Práctica de laboratorio</a:t>
                      </a:r>
                    </a:p>
                  </a:txBody>
                  <a:tcPr marL="68580" marR="3600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Las estaciones de acoplamiento y los replicadores de puertos</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4"/>
                  </a:ext>
                </a:extLst>
              </a:tr>
              <a:tr h="288000">
                <a:tc>
                  <a:txBody>
                    <a:bodyPr/>
                    <a:lstStyle/>
                    <a:p>
                      <a:pPr algn="ctr" rtl="0"/>
                      <a:r>
                        <a:rPr lang="x-none" sz="1100"/>
                        <a:t>7.1.3.4</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Verifique su comprensión </a:t>
                      </a:r>
                    </a:p>
                  </a:txBody>
                  <a:tcPr marL="68580" marR="3600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Componentes de la pantalla de las computadoras portátiles</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5"/>
                  </a:ext>
                </a:extLst>
              </a:tr>
              <a:tr h="288000">
                <a:tc>
                  <a:txBody>
                    <a:bodyPr/>
                    <a:lstStyle/>
                    <a:p>
                      <a:pPr algn="ctr" rtl="0"/>
                      <a:r>
                        <a:rPr lang="x-none" sz="1100"/>
                        <a:t>7.2.1.3</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Verifique su comprensión </a:t>
                      </a:r>
                    </a:p>
                  </a:txBody>
                  <a:tcPr marL="68580" marR="3600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Emparejar estándares ACPI</a:t>
                      </a:r>
                    </a:p>
                  </a:txBody>
                  <a:tcPr marL="68580" marR="68580" marT="34290" marB="34290" anchor="ctr"/>
                </a:tc>
                <a:tc>
                  <a:txBody>
                    <a:bodyPr/>
                    <a:lstStyle/>
                    <a:p>
                      <a:pPr rtl="0"/>
                      <a:r>
                        <a:rPr lang="x-none" sz="1100" dirty="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208440840"/>
                  </a:ext>
                </a:extLst>
              </a:tr>
            </a:tbl>
          </a:graphicData>
        </a:graphic>
      </p:graphicFrame>
    </p:spTree>
    <p:custDataLst>
      <p:tags r:id="rId1"/>
    </p:custDataLst>
    <p:extLst>
      <p:ext uri="{BB962C8B-B14F-4D97-AF65-F5344CB8AC3E}">
        <p14:creationId xmlns:p14="http://schemas.microsoft.com/office/powerpoint/2010/main" val="214527372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p:txBody>
          <a:bodyPr/>
          <a:lstStyle/>
          <a:p>
            <a:pPr rtl="0" eaLnBrk="1" hangingPunct="1"/>
            <a:r>
              <a:rPr lang="x-none"/>
              <a:t>Capítulo 7: Actividades (cont.)</a:t>
            </a:r>
          </a:p>
        </p:txBody>
      </p:sp>
      <p:sp>
        <p:nvSpPr>
          <p:cNvPr id="6147" name="Rectangle 34"/>
          <p:cNvSpPr>
            <a:spLocks noGrp="1" noChangeArrowheads="1"/>
          </p:cNvSpPr>
          <p:nvPr>
            <p:ph idx="1"/>
          </p:nvPr>
        </p:nvSpPr>
        <p:spPr>
          <a:xfrm>
            <a:off x="144065" y="798944"/>
            <a:ext cx="8853286" cy="323137"/>
          </a:xfrm>
        </p:spPr>
        <p:txBody>
          <a:bodyPr/>
          <a:lstStyle/>
          <a:p>
            <a:pPr marL="0" indent="0" rtl="0">
              <a:spcBef>
                <a:spcPct val="30000"/>
              </a:spcBef>
              <a:buNone/>
            </a:pPr>
            <a:r>
              <a:rPr lang="x-none"/>
              <a:t>¿Qué actividades se relacionan con este capítulo?</a:t>
            </a: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7" name="Content Placeholder 3"/>
          <p:cNvGraphicFramePr>
            <a:graphicFrameLocks/>
          </p:cNvGraphicFramePr>
          <p:nvPr>
            <p:extLst>
              <p:ext uri="{D42A27DB-BD31-4B8C-83A1-F6EECF244321}">
                <p14:modId xmlns:p14="http://schemas.microsoft.com/office/powerpoint/2010/main" val="3549228851"/>
              </p:ext>
            </p:extLst>
          </p:nvPr>
        </p:nvGraphicFramePr>
        <p:xfrm>
          <a:off x="457291" y="1122081"/>
          <a:ext cx="8229418" cy="3570207"/>
        </p:xfrm>
        <a:graphic>
          <a:graphicData uri="http://schemas.openxmlformats.org/drawingml/2006/table">
            <a:tbl>
              <a:tblPr firstRow="1" bandRow="1">
                <a:tableStyleId>{5C22544A-7EE6-4342-B048-85BDC9FD1C3A}</a:tableStyleId>
              </a:tblPr>
              <a:tblGrid>
                <a:gridCol w="1129733">
                  <a:extLst>
                    <a:ext uri="{9D8B030D-6E8A-4147-A177-3AD203B41FA5}">
                      <a16:colId xmlns:a16="http://schemas.microsoft.com/office/drawing/2014/main" xmlns:c15="http://schemas.microsoft.com/office/drawing/2012/chart" xmlns:c="http://schemas.openxmlformats.org/drawingml/2006/chart" xmlns="" val="20001"/>
                    </a:ext>
                  </a:extLst>
                </a:gridCol>
                <a:gridCol w="1857736">
                  <a:extLst>
                    <a:ext uri="{9D8B030D-6E8A-4147-A177-3AD203B41FA5}">
                      <a16:colId xmlns:a16="http://schemas.microsoft.com/office/drawing/2014/main" xmlns:c15="http://schemas.microsoft.com/office/drawing/2012/chart" xmlns:c="http://schemas.openxmlformats.org/drawingml/2006/chart" xmlns="" val="3156509146"/>
                    </a:ext>
                  </a:extLst>
                </a:gridCol>
                <a:gridCol w="4080076">
                  <a:extLst>
                    <a:ext uri="{9D8B030D-6E8A-4147-A177-3AD203B41FA5}">
                      <a16:colId xmlns:a16="http://schemas.microsoft.com/office/drawing/2014/main" xmlns:c15="http://schemas.microsoft.com/office/drawing/2012/chart" xmlns:c="http://schemas.openxmlformats.org/drawingml/2006/chart" xmlns="" val="20002"/>
                    </a:ext>
                  </a:extLst>
                </a:gridCol>
                <a:gridCol w="1161873">
                  <a:extLst>
                    <a:ext uri="{9D8B030D-6E8A-4147-A177-3AD203B41FA5}">
                      <a16:colId xmlns:a16="http://schemas.microsoft.com/office/drawing/2014/main" xmlns:c15="http://schemas.microsoft.com/office/drawing/2012/chart" xmlns:c="http://schemas.openxmlformats.org/drawingml/2006/chart" xmlns="" val="20003"/>
                    </a:ext>
                  </a:extLst>
                </a:gridCol>
              </a:tblGrid>
              <a:tr h="286347">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x-none" sz="1200" dirty="0"/>
                        <a:t>N.° de página</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x-none" sz="1200"/>
                        <a:t>Tipo de actividad</a:t>
                      </a:r>
                    </a:p>
                  </a:txBody>
                  <a:tcPr marL="68580" marR="68580" marT="34290" marB="34290" anchor="ctr"/>
                </a:tc>
                <a:tc>
                  <a:txBody>
                    <a:bodyPr/>
                    <a:lstStyle/>
                    <a:p>
                      <a:pPr rtl="0"/>
                      <a:r>
                        <a:rPr lang="x-none" sz="1200"/>
                        <a:t>Nombre de la actividad</a:t>
                      </a:r>
                    </a:p>
                  </a:txBody>
                  <a:tcPr marL="68580" marR="68580" marT="34290" marB="34290" anchor="ctr"/>
                </a:tc>
                <a:tc>
                  <a:txBody>
                    <a:bodyPr/>
                    <a:lstStyle/>
                    <a:p>
                      <a:pPr rtl="0"/>
                      <a:r>
                        <a:rPr lang="x-none" sz="1200"/>
                        <a:t>¿Opcional?</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0"/>
                  </a:ext>
                </a:extLst>
              </a:tr>
              <a:tr h="292629">
                <a:tc>
                  <a:txBody>
                    <a:bodyPr/>
                    <a:lstStyle/>
                    <a:p>
                      <a:pPr algn="ctr" rtl="0"/>
                      <a:r>
                        <a:rPr lang="x-none" sz="1100" dirty="0"/>
                        <a:t>7.2.1.4</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Demostración en video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Administración de opciones de energía de las computadoras portátiles</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2"/>
                  </a:ext>
                </a:extLst>
              </a:tr>
              <a:tr h="288000">
                <a:tc>
                  <a:txBody>
                    <a:bodyPr/>
                    <a:lstStyle/>
                    <a:p>
                      <a:pPr algn="ctr" rtl="0"/>
                      <a:r>
                        <a:rPr lang="x-none" sz="1100" dirty="0"/>
                        <a:t>7.2.2.3</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Demostración en video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Configuración de Bluetooth</a:t>
                      </a:r>
                    </a:p>
                  </a:txBody>
                  <a:tcPr marL="68580" marR="68580" marT="34290" marB="34290" anchor="ctr"/>
                </a:tc>
                <a:tc>
                  <a:txBody>
                    <a:bodyPr/>
                    <a:lstStyle/>
                    <a:p>
                      <a:pPr rtl="0"/>
                      <a:r>
                        <a:rPr lang="x-none" sz="1100" dirty="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3"/>
                  </a:ext>
                </a:extLst>
              </a:tr>
              <a:tr h="288000">
                <a:tc>
                  <a:txBody>
                    <a:bodyPr/>
                    <a:lstStyle/>
                    <a:p>
                      <a:pPr algn="ctr" rtl="0"/>
                      <a:r>
                        <a:rPr lang="x-none" sz="1100"/>
                        <a:t>7.2.2.6</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Demostración en video </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Configuración de Wi-Fi</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4"/>
                  </a:ext>
                </a:extLst>
              </a:tr>
              <a:tr h="288000">
                <a:tc>
                  <a:txBody>
                    <a:bodyPr/>
                    <a:lstStyle/>
                    <a:p>
                      <a:pPr algn="ctr" rtl="0"/>
                      <a:r>
                        <a:rPr lang="x-none" sz="1100"/>
                        <a:t>7.2.2.7</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Verifique su comprensión </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Configuración inalámbrica</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5"/>
                  </a:ext>
                </a:extLst>
              </a:tr>
              <a:tr h="288000">
                <a:tc>
                  <a:txBody>
                    <a:bodyPr/>
                    <a:lstStyle/>
                    <a:p>
                      <a:pPr algn="ctr" rtl="0"/>
                      <a:r>
                        <a:rPr lang="x-none" sz="1100"/>
                        <a:t>7.3.1.5</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Demostración en video </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Instalación de un SODIMM</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6"/>
                  </a:ext>
                </a:extLst>
              </a:tr>
              <a:tr h="288000">
                <a:tc>
                  <a:txBody>
                    <a:bodyPr/>
                    <a:lstStyle/>
                    <a:p>
                      <a:pPr algn="ctr" rtl="0"/>
                      <a:r>
                        <a:rPr lang="x-none" sz="1100"/>
                        <a:t>7.3.1.6</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Verifique su comprensión </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Módulos de expansión</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7"/>
                  </a:ext>
                </a:extLst>
              </a:tr>
              <a:tr h="288000">
                <a:tc>
                  <a:txBody>
                    <a:bodyPr/>
                    <a:lstStyle/>
                    <a:p>
                      <a:pPr algn="ctr" rtl="0"/>
                      <a:r>
                        <a:rPr lang="x-none" sz="1100"/>
                        <a:t>7.3.2.2</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Demostración en video </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Reemplazo de teclado</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8"/>
                  </a:ext>
                </a:extLst>
              </a:tr>
              <a:tr h="288000">
                <a:tc>
                  <a:txBody>
                    <a:bodyPr/>
                    <a:lstStyle/>
                    <a:p>
                      <a:pPr algn="ctr" rtl="0"/>
                      <a:r>
                        <a:rPr lang="x-none" sz="1100"/>
                        <a:t>7.3.2.3</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Demostración en video </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Reemplazo de pantalla</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9"/>
                  </a:ext>
                </a:extLst>
              </a:tr>
              <a:tr h="288000">
                <a:tc>
                  <a:txBody>
                    <a:bodyPr/>
                    <a:lstStyle/>
                    <a:p>
                      <a:pPr algn="ctr" rtl="0"/>
                      <a:r>
                        <a:rPr lang="x-none" sz="1100"/>
                        <a:t>7.3.2.4</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Práctica de laboratorio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Investigación sobre la pantalla de una computadora portátil</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3302213785"/>
                  </a:ext>
                </a:extLst>
              </a:tr>
              <a:tr h="288000">
                <a:tc>
                  <a:txBody>
                    <a:bodyPr/>
                    <a:lstStyle/>
                    <a:p>
                      <a:pPr algn="ctr" rtl="0"/>
                      <a:r>
                        <a:rPr lang="x-none" sz="1100"/>
                        <a:t>7.3.2.6</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Demostración en video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dirty="0"/>
                        <a:t>Reemplazo de la toma de CC</a:t>
                      </a:r>
                    </a:p>
                  </a:txBody>
                  <a:tcPr marL="68580" marR="68580" marT="34290" marB="34290" anchor="ctr"/>
                </a:tc>
                <a:tc>
                  <a:txBody>
                    <a:bodyPr/>
                    <a:lstStyle/>
                    <a:p>
                      <a:pPr rtl="0"/>
                      <a:r>
                        <a:rPr lang="x-none" sz="1100" dirty="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387083406"/>
                  </a:ext>
                </a:extLst>
              </a:tr>
              <a:tr h="288000">
                <a:tc>
                  <a:txBody>
                    <a:bodyPr/>
                    <a:lstStyle/>
                    <a:p>
                      <a:pPr algn="ctr" rtl="0"/>
                      <a:r>
                        <a:rPr lang="x-none" sz="1100"/>
                        <a:t>7.3.2.7</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Práctica de laboratorio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Investigación sobre la batería de una computadora portátil</a:t>
                      </a:r>
                    </a:p>
                  </a:txBody>
                  <a:tcPr marL="68580" marR="68580" marT="34290" marB="34290" anchor="ctr"/>
                </a:tc>
                <a:tc>
                  <a:txBody>
                    <a:bodyPr/>
                    <a:lstStyle/>
                    <a:p>
                      <a:pPr rtl="0"/>
                      <a:r>
                        <a:rPr lang="x-none" sz="1100" dirty="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33798579"/>
                  </a:ext>
                </a:extLst>
              </a:tr>
            </a:tbl>
          </a:graphicData>
        </a:graphic>
      </p:graphicFrame>
    </p:spTree>
    <p:custDataLst>
      <p:tags r:id="rId1"/>
    </p:custDataLst>
    <p:extLst>
      <p:ext uri="{BB962C8B-B14F-4D97-AF65-F5344CB8AC3E}">
        <p14:creationId xmlns:p14="http://schemas.microsoft.com/office/powerpoint/2010/main" val="808372854"/>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p:txBody>
          <a:bodyPr/>
          <a:lstStyle/>
          <a:p>
            <a:pPr rtl="0"/>
            <a:r>
              <a:rPr lang="x-none"/>
              <a:t>Capítulo 7: Actividades (cont.)</a:t>
            </a:r>
          </a:p>
        </p:txBody>
      </p:sp>
      <p:sp>
        <p:nvSpPr>
          <p:cNvPr id="6147" name="Rectangle 34"/>
          <p:cNvSpPr>
            <a:spLocks noGrp="1" noChangeArrowheads="1"/>
          </p:cNvSpPr>
          <p:nvPr>
            <p:ph idx="1"/>
          </p:nvPr>
        </p:nvSpPr>
        <p:spPr>
          <a:xfrm>
            <a:off x="144065" y="798944"/>
            <a:ext cx="8853286" cy="247261"/>
          </a:xfrm>
        </p:spPr>
        <p:txBody>
          <a:bodyPr/>
          <a:lstStyle/>
          <a:p>
            <a:pPr marL="0" indent="0" rtl="0">
              <a:spcBef>
                <a:spcPct val="30000"/>
              </a:spcBef>
              <a:buNone/>
            </a:pPr>
            <a:r>
              <a:rPr lang="x-none"/>
              <a:t>¿Qué actividades se relacionan con este capítulo?</a:t>
            </a: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7" name="Content Placeholder 3"/>
          <p:cNvGraphicFramePr>
            <a:graphicFrameLocks/>
          </p:cNvGraphicFramePr>
          <p:nvPr>
            <p:extLst>
              <p:ext uri="{D42A27DB-BD31-4B8C-83A1-F6EECF244321}">
                <p14:modId xmlns:p14="http://schemas.microsoft.com/office/powerpoint/2010/main" val="1799976116"/>
              </p:ext>
            </p:extLst>
          </p:nvPr>
        </p:nvGraphicFramePr>
        <p:xfrm>
          <a:off x="457291" y="1122081"/>
          <a:ext cx="8229417" cy="3323868"/>
        </p:xfrm>
        <a:graphic>
          <a:graphicData uri="http://schemas.openxmlformats.org/drawingml/2006/table">
            <a:tbl>
              <a:tblPr firstRow="1" bandRow="1">
                <a:tableStyleId>{5C22544A-7EE6-4342-B048-85BDC9FD1C3A}</a:tableStyleId>
              </a:tblPr>
              <a:tblGrid>
                <a:gridCol w="1125324">
                  <a:extLst>
                    <a:ext uri="{9D8B030D-6E8A-4147-A177-3AD203B41FA5}">
                      <a16:colId xmlns:a16="http://schemas.microsoft.com/office/drawing/2014/main" xmlns:c15="http://schemas.microsoft.com/office/drawing/2012/chart" xmlns:c="http://schemas.openxmlformats.org/drawingml/2006/chart" xmlns="" val="20001"/>
                    </a:ext>
                  </a:extLst>
                </a:gridCol>
                <a:gridCol w="1862145">
                  <a:extLst>
                    <a:ext uri="{9D8B030D-6E8A-4147-A177-3AD203B41FA5}">
                      <a16:colId xmlns:a16="http://schemas.microsoft.com/office/drawing/2014/main" xmlns:c15="http://schemas.microsoft.com/office/drawing/2012/chart" xmlns:c="http://schemas.openxmlformats.org/drawingml/2006/chart" xmlns="" val="3156509146"/>
                    </a:ext>
                  </a:extLst>
                </a:gridCol>
                <a:gridCol w="4080075">
                  <a:extLst>
                    <a:ext uri="{9D8B030D-6E8A-4147-A177-3AD203B41FA5}">
                      <a16:colId xmlns:a16="http://schemas.microsoft.com/office/drawing/2014/main" xmlns:c15="http://schemas.microsoft.com/office/drawing/2012/chart" xmlns:c="http://schemas.openxmlformats.org/drawingml/2006/chart" xmlns="" val="20002"/>
                    </a:ext>
                  </a:extLst>
                </a:gridCol>
                <a:gridCol w="1161873">
                  <a:extLst>
                    <a:ext uri="{9D8B030D-6E8A-4147-A177-3AD203B41FA5}">
                      <a16:colId xmlns:a16="http://schemas.microsoft.com/office/drawing/2014/main" xmlns:c15="http://schemas.microsoft.com/office/drawing/2012/chart" xmlns:c="http://schemas.openxmlformats.org/drawingml/2006/chart" xmlns="" val="20003"/>
                    </a:ext>
                  </a:extLst>
                </a:gridCol>
              </a:tblGrid>
              <a:tr h="286347">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x-none" sz="1200"/>
                        <a:t>N.° de página</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x-none" sz="1200"/>
                        <a:t>Tipo de actividad</a:t>
                      </a:r>
                    </a:p>
                  </a:txBody>
                  <a:tcPr marL="68580" marR="68580" marT="34290" marB="34290" anchor="ctr"/>
                </a:tc>
                <a:tc>
                  <a:txBody>
                    <a:bodyPr/>
                    <a:lstStyle/>
                    <a:p>
                      <a:pPr rtl="0"/>
                      <a:r>
                        <a:rPr lang="x-none" sz="1200"/>
                        <a:t>Nombre de la actividad</a:t>
                      </a:r>
                    </a:p>
                  </a:txBody>
                  <a:tcPr marL="68580" marR="68580" marT="34290" marB="34290" anchor="ctr"/>
                </a:tc>
                <a:tc>
                  <a:txBody>
                    <a:bodyPr/>
                    <a:lstStyle/>
                    <a:p>
                      <a:pPr rtl="0"/>
                      <a:r>
                        <a:rPr lang="x-none" sz="1200"/>
                        <a:t>¿Opcional?</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0"/>
                  </a:ext>
                </a:extLst>
              </a:tr>
              <a:tr h="292629">
                <a:tc>
                  <a:txBody>
                    <a:bodyPr/>
                    <a:lstStyle/>
                    <a:p>
                      <a:pPr algn="ctr" rtl="0"/>
                      <a:r>
                        <a:rPr lang="x-none" sz="1100"/>
                        <a:t>7.3.2.9</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Demostración en video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Video: almacenamiento interno y reemplazo de unidades ópticas</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3"/>
                  </a:ext>
                </a:extLst>
              </a:tr>
              <a:tr h="292629">
                <a:tc>
                  <a:txBody>
                    <a:bodyPr/>
                    <a:lstStyle/>
                    <a:p>
                      <a:pPr algn="ctr" rtl="0"/>
                      <a:r>
                        <a:rPr lang="x-none" sz="1100"/>
                        <a:t>7.3.2.10</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Práctica de laboratorio</a:t>
                      </a:r>
                    </a:p>
                  </a:txBody>
                  <a:tcPr marL="68580" marR="68580" marT="34290" marB="34290" anchor="ctr"/>
                </a:tc>
                <a:tc>
                  <a:txBody>
                    <a:bodyPr/>
                    <a:lstStyle/>
                    <a:p>
                      <a:pPr rtl="0"/>
                      <a:r>
                        <a:rPr lang="x-none" sz="1100"/>
                        <a:t>Investigación sobre las unidades de la computadora portátil</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4"/>
                  </a:ext>
                </a:extLst>
              </a:tr>
              <a:tr h="292629">
                <a:tc>
                  <a:txBody>
                    <a:bodyPr/>
                    <a:lstStyle/>
                    <a:p>
                      <a:pPr algn="ctr" rtl="0"/>
                      <a:r>
                        <a:rPr lang="x-none" sz="1100"/>
                        <a:t>7.3.2.11</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Demostración en video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Reemplazo de la tarjeta inalámbrica</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3014411816"/>
                  </a:ext>
                </a:extLst>
              </a:tr>
              <a:tr h="292629">
                <a:tc>
                  <a:txBody>
                    <a:bodyPr/>
                    <a:lstStyle/>
                    <a:p>
                      <a:pPr algn="ctr" rtl="0"/>
                      <a:r>
                        <a:rPr lang="x-none" sz="1100"/>
                        <a:t>7.3.2.12</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Demostración en video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Reemplazo de altavoces</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697320468"/>
                  </a:ext>
                </a:extLst>
              </a:tr>
              <a:tr h="292629">
                <a:tc>
                  <a:txBody>
                    <a:bodyPr/>
                    <a:lstStyle/>
                    <a:p>
                      <a:pPr algn="ctr" rtl="0"/>
                      <a:r>
                        <a:rPr lang="x-none" sz="1100"/>
                        <a:t>7.3.2.13</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Demostración en video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Reemplazo de la CPU</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596282855"/>
                  </a:ext>
                </a:extLst>
              </a:tr>
              <a:tr h="292629">
                <a:tc>
                  <a:txBody>
                    <a:bodyPr/>
                    <a:lstStyle/>
                    <a:p>
                      <a:pPr algn="ctr" rtl="0"/>
                      <a:r>
                        <a:rPr lang="x-none" sz="1100"/>
                        <a:t>7.3.2.14</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Demostración en video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Reemplazo de la placa base</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818220195"/>
                  </a:ext>
                </a:extLst>
              </a:tr>
              <a:tr h="292629">
                <a:tc>
                  <a:txBody>
                    <a:bodyPr/>
                    <a:lstStyle/>
                    <a:p>
                      <a:pPr algn="ctr" rtl="0"/>
                      <a:r>
                        <a:rPr lang="x-none" sz="1100"/>
                        <a:t>7.3.2.15</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Demostración en video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Marco de plástico</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3724921929"/>
                  </a:ext>
                </a:extLst>
              </a:tr>
              <a:tr h="292629">
                <a:tc>
                  <a:txBody>
                    <a:bodyPr/>
                    <a:lstStyle/>
                    <a:p>
                      <a:pPr algn="ctr" rtl="0"/>
                      <a:r>
                        <a:rPr lang="x-none" sz="1100"/>
                        <a:t>7.3.2.16</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Verifique su comprensión </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Reemplazo de componentes de una computadora portátil</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4231651369"/>
                  </a:ext>
                </a:extLst>
              </a:tr>
              <a:tr h="292629">
                <a:tc>
                  <a:txBody>
                    <a:bodyPr/>
                    <a:lstStyle/>
                    <a:p>
                      <a:pPr algn="ctr" rtl="0"/>
                      <a:r>
                        <a:rPr lang="x-none" sz="1100"/>
                        <a:t>7.4.1.4</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Verifique su comprensión </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Identificar tipos de conexión</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3854521729"/>
                  </a:ext>
                </a:extLst>
              </a:tr>
              <a:tr h="292629">
                <a:tc>
                  <a:txBody>
                    <a:bodyPr/>
                    <a:lstStyle/>
                    <a:p>
                      <a:pPr algn="ctr" rtl="0"/>
                      <a:r>
                        <a:rPr lang="x-none" sz="1100"/>
                        <a:t>7.5.1.2</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Práctica de laboratorio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Wi-Fi móvil</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644227866"/>
                  </a:ext>
                </a:extLst>
              </a:tr>
            </a:tbl>
          </a:graphicData>
        </a:graphic>
      </p:graphicFrame>
    </p:spTree>
    <p:custDataLst>
      <p:tags r:id="rId1"/>
    </p:custDataLst>
    <p:extLst>
      <p:ext uri="{BB962C8B-B14F-4D97-AF65-F5344CB8AC3E}">
        <p14:creationId xmlns:p14="http://schemas.microsoft.com/office/powerpoint/2010/main" val="345696574"/>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p:txBody>
          <a:bodyPr/>
          <a:lstStyle/>
          <a:p>
            <a:pPr rtl="0"/>
            <a:r>
              <a:rPr lang="x-none"/>
              <a:t>Capítulo 7: Actividades (cont.)</a:t>
            </a:r>
          </a:p>
        </p:txBody>
      </p:sp>
      <p:sp>
        <p:nvSpPr>
          <p:cNvPr id="6147" name="Rectangle 34"/>
          <p:cNvSpPr>
            <a:spLocks noGrp="1" noChangeArrowheads="1"/>
          </p:cNvSpPr>
          <p:nvPr>
            <p:ph idx="1"/>
          </p:nvPr>
        </p:nvSpPr>
        <p:spPr>
          <a:xfrm>
            <a:off x="144065" y="798945"/>
            <a:ext cx="8853286" cy="239024"/>
          </a:xfrm>
        </p:spPr>
        <p:txBody>
          <a:bodyPr/>
          <a:lstStyle/>
          <a:p>
            <a:pPr marL="0" indent="0" rtl="0">
              <a:spcBef>
                <a:spcPct val="30000"/>
              </a:spcBef>
              <a:buNone/>
            </a:pPr>
            <a:r>
              <a:rPr lang="x-none"/>
              <a:t>¿Qué actividades se relacionan con este capítulo?</a:t>
            </a: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7" name="Content Placeholder 3"/>
          <p:cNvGraphicFramePr>
            <a:graphicFrameLocks/>
          </p:cNvGraphicFramePr>
          <p:nvPr>
            <p:extLst>
              <p:ext uri="{D42A27DB-BD31-4B8C-83A1-F6EECF244321}">
                <p14:modId xmlns:p14="http://schemas.microsoft.com/office/powerpoint/2010/main" val="2355802316"/>
              </p:ext>
            </p:extLst>
          </p:nvPr>
        </p:nvGraphicFramePr>
        <p:xfrm>
          <a:off x="457291" y="1122081"/>
          <a:ext cx="8229418" cy="2153352"/>
        </p:xfrm>
        <a:graphic>
          <a:graphicData uri="http://schemas.openxmlformats.org/drawingml/2006/table">
            <a:tbl>
              <a:tblPr firstRow="1" bandRow="1">
                <a:tableStyleId>{5C22544A-7EE6-4342-B048-85BDC9FD1C3A}</a:tableStyleId>
              </a:tblPr>
              <a:tblGrid>
                <a:gridCol w="1129733">
                  <a:extLst>
                    <a:ext uri="{9D8B030D-6E8A-4147-A177-3AD203B41FA5}">
                      <a16:colId xmlns:a16="http://schemas.microsoft.com/office/drawing/2014/main" xmlns:c15="http://schemas.microsoft.com/office/drawing/2012/chart" xmlns:c="http://schemas.openxmlformats.org/drawingml/2006/chart" xmlns="" val="20001"/>
                    </a:ext>
                  </a:extLst>
                </a:gridCol>
                <a:gridCol w="2114538">
                  <a:extLst>
                    <a:ext uri="{9D8B030D-6E8A-4147-A177-3AD203B41FA5}">
                      <a16:colId xmlns:a16="http://schemas.microsoft.com/office/drawing/2014/main" xmlns:c15="http://schemas.microsoft.com/office/drawing/2012/chart" xmlns:c="http://schemas.openxmlformats.org/drawingml/2006/chart" xmlns="" val="3156509146"/>
                    </a:ext>
                  </a:extLst>
                </a:gridCol>
                <a:gridCol w="3823274">
                  <a:extLst>
                    <a:ext uri="{9D8B030D-6E8A-4147-A177-3AD203B41FA5}">
                      <a16:colId xmlns:a16="http://schemas.microsoft.com/office/drawing/2014/main" xmlns:c15="http://schemas.microsoft.com/office/drawing/2012/chart" xmlns:c="http://schemas.openxmlformats.org/drawingml/2006/chart" xmlns="" val="20002"/>
                    </a:ext>
                  </a:extLst>
                </a:gridCol>
                <a:gridCol w="1161873">
                  <a:extLst>
                    <a:ext uri="{9D8B030D-6E8A-4147-A177-3AD203B41FA5}">
                      <a16:colId xmlns:a16="http://schemas.microsoft.com/office/drawing/2014/main" xmlns:c15="http://schemas.microsoft.com/office/drawing/2012/chart" xmlns:c="http://schemas.openxmlformats.org/drawingml/2006/chart" xmlns="" val="20003"/>
                    </a:ext>
                  </a:extLst>
                </a:gridCol>
              </a:tblGrid>
              <a:tr h="286347">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x-none" sz="1200"/>
                        <a:t>N.° de página</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x-none" sz="1200"/>
                        <a:t>Tipo de actividad</a:t>
                      </a:r>
                    </a:p>
                  </a:txBody>
                  <a:tcPr marL="68580" marR="68580" marT="34290" marB="34290" anchor="ctr"/>
                </a:tc>
                <a:tc>
                  <a:txBody>
                    <a:bodyPr/>
                    <a:lstStyle/>
                    <a:p>
                      <a:pPr rtl="0"/>
                      <a:r>
                        <a:rPr lang="x-none" sz="1200"/>
                        <a:t>Nombre de la actividad</a:t>
                      </a:r>
                    </a:p>
                  </a:txBody>
                  <a:tcPr marL="68580" marR="68580" marT="34290" marB="34290" anchor="ctr"/>
                </a:tc>
                <a:tc>
                  <a:txBody>
                    <a:bodyPr/>
                    <a:lstStyle/>
                    <a:p>
                      <a:pPr rtl="0"/>
                      <a:r>
                        <a:rPr lang="x-none" sz="1200"/>
                        <a:t>¿Opcional?</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0"/>
                  </a:ext>
                </a:extLst>
              </a:tr>
              <a:tr h="292629">
                <a:tc>
                  <a:txBody>
                    <a:bodyPr/>
                    <a:lstStyle/>
                    <a:p>
                      <a:pPr algn="ctr" rtl="0"/>
                      <a:r>
                        <a:rPr lang="x-none" sz="1100"/>
                        <a:t>7.5.1.6</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Verifique su comprensión</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Tecnología inalámbrica</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3"/>
                  </a:ext>
                </a:extLst>
              </a:tr>
              <a:tr h="292629">
                <a:tc>
                  <a:txBody>
                    <a:bodyPr/>
                    <a:lstStyle/>
                    <a:p>
                      <a:pPr algn="ctr" rtl="0"/>
                      <a:r>
                        <a:rPr lang="x-none" sz="1100"/>
                        <a:t>7.5.3.2</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Verifique su comprensión</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Unión de protocolos de correo electrónico</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0004"/>
                  </a:ext>
                </a:extLst>
              </a:tr>
              <a:tr h="292629">
                <a:tc>
                  <a:txBody>
                    <a:bodyPr/>
                    <a:lstStyle/>
                    <a:p>
                      <a:pPr algn="ctr" rtl="0"/>
                      <a:r>
                        <a:rPr lang="x-none" sz="1100"/>
                        <a:t>7.6.1.1</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¿Qué conoce hasta ahora? </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Mantenimiento preventivo</a:t>
                      </a:r>
                    </a:p>
                  </a:txBody>
                  <a:tcPr marL="68580" marR="68580" marT="34290" marB="34290" anchor="ctr"/>
                </a:tc>
                <a:tc>
                  <a:txBody>
                    <a:bodyPr/>
                    <a:lstStyle/>
                    <a:p>
                      <a:pPr rtl="0"/>
                      <a:r>
                        <a:rPr lang="x-none" sz="1100">
                          <a:solidFill>
                            <a:schemeClr val="tx1"/>
                          </a:solidFill>
                        </a:rPr>
                        <a:t>Opcional</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3014411816"/>
                  </a:ext>
                </a:extLst>
              </a:tr>
              <a:tr h="292629">
                <a:tc>
                  <a:txBody>
                    <a:bodyPr/>
                    <a:lstStyle/>
                    <a:p>
                      <a:pPr algn="ctr" rtl="0"/>
                      <a:r>
                        <a:rPr lang="x-none" sz="1100"/>
                        <a:t>7.7.2.4</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Práctica de laboratorio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Investigar las especificaciones de las computadoras portátiles</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697320468"/>
                  </a:ext>
                </a:extLst>
              </a:tr>
              <a:tr h="292629">
                <a:tc>
                  <a:txBody>
                    <a:bodyPr/>
                    <a:lstStyle/>
                    <a:p>
                      <a:pPr algn="ctr" rtl="0"/>
                      <a:r>
                        <a:rPr lang="x-none" sz="1100"/>
                        <a:t>7.7.2.5</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Práctica de laboratorio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Recopilación de información del cliente</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596282855"/>
                  </a:ext>
                </a:extLst>
              </a:tr>
              <a:tr h="292629">
                <a:tc>
                  <a:txBody>
                    <a:bodyPr/>
                    <a:lstStyle/>
                    <a:p>
                      <a:pPr algn="ctr" rtl="0"/>
                      <a:r>
                        <a:rPr lang="x-none" sz="1100"/>
                        <a:t>7.7.2.6</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Práctica de laboratorio</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x-none" sz="1100"/>
                        <a:t>Investigación sobre sitios web de soporte técnico</a:t>
                      </a:r>
                    </a:p>
                  </a:txBody>
                  <a:tcPr marL="68580" marR="68580" marT="34290" marB="34290" anchor="ctr"/>
                </a:tc>
                <a:tc>
                  <a:txBody>
                    <a:bodyPr/>
                    <a:lstStyle/>
                    <a:p>
                      <a:pPr rtl="0"/>
                      <a:r>
                        <a:rPr lang="x-none" sz="1100">
                          <a:solidFill>
                            <a:schemeClr val="tx1"/>
                          </a:solidFill>
                        </a:rPr>
                        <a:t>Recomendado</a:t>
                      </a:r>
                    </a:p>
                  </a:txBody>
                  <a:tcPr marL="68580" marR="68580" marT="34290" marB="34290" anchor="ctr"/>
                </a:tc>
                <a:extLst>
                  <a:ext uri="{0D108BD9-81ED-4DB2-BD59-A6C34878D82A}">
                    <a16:rowId xmlns:a16="http://schemas.microsoft.com/office/drawing/2014/main" xmlns:c15="http://schemas.microsoft.com/office/drawing/2012/chart" xmlns:c="http://schemas.openxmlformats.org/drawingml/2006/chart" xmlns="" val="1818220195"/>
                  </a:ext>
                </a:extLst>
              </a:tr>
            </a:tbl>
          </a:graphicData>
        </a:graphic>
      </p:graphicFrame>
    </p:spTree>
    <p:custDataLst>
      <p:tags r:id="rId1"/>
    </p:custDataLst>
    <p:extLst>
      <p:ext uri="{BB962C8B-B14F-4D97-AF65-F5344CB8AC3E}">
        <p14:creationId xmlns:p14="http://schemas.microsoft.com/office/powerpoint/2010/main" val="4128612386"/>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33"/>
          <p:cNvSpPr>
            <a:spLocks noGrp="1" noChangeArrowheads="1"/>
          </p:cNvSpPr>
          <p:nvPr>
            <p:ph type="title"/>
          </p:nvPr>
        </p:nvSpPr>
        <p:spPr/>
        <p:txBody>
          <a:bodyPr/>
          <a:lstStyle/>
          <a:p>
            <a:pPr rtl="0" eaLnBrk="1" hangingPunct="1"/>
            <a:r>
              <a:rPr lang="x-none"/>
              <a:t>Capítulo 7: Evaluación</a:t>
            </a:r>
          </a:p>
        </p:txBody>
      </p:sp>
      <p:sp>
        <p:nvSpPr>
          <p:cNvPr id="7171" name="Rectangle 34"/>
          <p:cNvSpPr>
            <a:spLocks noGrp="1" noChangeArrowheads="1"/>
          </p:cNvSpPr>
          <p:nvPr>
            <p:ph idx="1"/>
          </p:nvPr>
        </p:nvSpPr>
        <p:spPr>
          <a:xfrm>
            <a:off x="144064" y="798944"/>
            <a:ext cx="8999935" cy="4155319"/>
          </a:xfrm>
        </p:spPr>
        <p:txBody>
          <a:bodyPr/>
          <a:lstStyle/>
          <a:p>
            <a:pPr rtl="0" eaLnBrk="1" hangingPunct="1">
              <a:spcBef>
                <a:spcPct val="30000"/>
              </a:spcBef>
            </a:pPr>
            <a:r>
              <a:rPr lang="x-none" dirty="0"/>
              <a:t>Los estudiantes deben completar la "Evaluacion" del Capítulo 7 después de completar el Capítulo 7.</a:t>
            </a:r>
          </a:p>
          <a:p>
            <a:pPr rtl="0" eaLnBrk="1" hangingPunct="1">
              <a:spcBef>
                <a:spcPct val="30000"/>
              </a:spcBef>
            </a:pPr>
            <a:r>
              <a:rPr lang="x-none" dirty="0"/>
              <a:t>Los cuestionarios, las prácticas de laboratorio, los Packet Tracers y otras actividades se pueden utilizar para evaluar informalmente el progreso de los estudiantes.</a:t>
            </a:r>
          </a:p>
        </p:txBody>
      </p:sp>
    </p:spTree>
    <p:custDataLst>
      <p:tags r:id="rId1"/>
    </p:custDataLst>
    <p:extLst>
      <p:ext uri="{BB962C8B-B14F-4D97-AF65-F5344CB8AC3E}">
        <p14:creationId xmlns:p14="http://schemas.microsoft.com/office/powerpoint/2010/main" val="1296080354"/>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rtl="0"/>
            <a:r>
              <a:rPr lang="x-none"/>
              <a:t>Capítulo 7: Prácticas recomendadas</a:t>
            </a:r>
          </a:p>
        </p:txBody>
      </p:sp>
      <p:sp>
        <p:nvSpPr>
          <p:cNvPr id="11266" name="Rectangle 34"/>
          <p:cNvSpPr>
            <a:spLocks noGrp="1" noChangeArrowheads="1"/>
          </p:cNvSpPr>
          <p:nvPr>
            <p:ph idx="1"/>
          </p:nvPr>
        </p:nvSpPr>
        <p:spPr/>
        <p:txBody>
          <a:bodyPr numCol="2"/>
          <a:lstStyle/>
          <a:p>
            <a:pPr marL="0" indent="0" rtl="0">
              <a:lnSpc>
                <a:spcPct val="96000"/>
              </a:lnSpc>
              <a:spcBef>
                <a:spcPct val="30000"/>
              </a:spcBef>
              <a:buNone/>
            </a:pPr>
            <a:r>
              <a:rPr lang="x-none" sz="1300" dirty="0"/>
              <a:t>Antes de enseñar el capítulo 7, el instructor debe:</a:t>
            </a:r>
          </a:p>
          <a:p>
            <a:pPr rtl="0" eaLnBrk="1" hangingPunct="1">
              <a:lnSpc>
                <a:spcPct val="96000"/>
              </a:lnSpc>
              <a:spcBef>
                <a:spcPct val="30000"/>
              </a:spcBef>
            </a:pPr>
            <a:r>
              <a:rPr lang="x-none" sz="1300" dirty="0"/>
              <a:t>Completar la "Evaluación" del Capítulo 7.</a:t>
            </a:r>
          </a:p>
          <a:p>
            <a:pPr rtl="0" eaLnBrk="1" hangingPunct="1">
              <a:lnSpc>
                <a:spcPct val="96000"/>
              </a:lnSpc>
              <a:spcBef>
                <a:spcPct val="30000"/>
              </a:spcBef>
            </a:pPr>
            <a:r>
              <a:rPr lang="x-none" sz="1300" dirty="0"/>
              <a:t>Los objetivos de este capítulo son:</a:t>
            </a:r>
          </a:p>
          <a:p>
            <a:pPr marL="542131" lvl="2" indent="-214313" rtl="0">
              <a:lnSpc>
                <a:spcPct val="96000"/>
              </a:lnSpc>
              <a:buFont typeface="Arial" panose="020B0604020202020204" pitchFamily="34" charset="0"/>
              <a:buChar char="•"/>
            </a:pPr>
            <a:r>
              <a:rPr lang="x-none" sz="1050" dirty="0"/>
              <a:t>Describir las funciones de los dispositivos móviles.</a:t>
            </a:r>
          </a:p>
          <a:p>
            <a:pPr marL="542131" lvl="2" indent="-214313" rtl="0">
              <a:lnSpc>
                <a:spcPct val="96000"/>
              </a:lnSpc>
              <a:buFont typeface="Arial" panose="020B0604020202020204" pitchFamily="34" charset="0"/>
              <a:buChar char="•"/>
            </a:pPr>
            <a:r>
              <a:rPr lang="x-none" sz="1050" dirty="0"/>
              <a:t>Describir las funciones de los componentes de computadoras portátiles.</a:t>
            </a:r>
          </a:p>
          <a:p>
            <a:pPr marL="542131" lvl="2" indent="-214313" rtl="0">
              <a:lnSpc>
                <a:spcPct val="96000"/>
              </a:lnSpc>
              <a:buFont typeface="Arial" panose="020B0604020202020204" pitchFamily="34" charset="0"/>
              <a:buChar char="•"/>
            </a:pPr>
            <a:r>
              <a:rPr lang="x-none" sz="1050" dirty="0"/>
              <a:t>Comparar los tipos de pantallas de computadoras portátiles.</a:t>
            </a:r>
          </a:p>
          <a:p>
            <a:pPr marL="542131" lvl="2" indent="-214313" rtl="0">
              <a:lnSpc>
                <a:spcPct val="96000"/>
              </a:lnSpc>
              <a:buFont typeface="Arial" panose="020B0604020202020204" pitchFamily="34" charset="0"/>
              <a:buChar char="•"/>
            </a:pPr>
            <a:r>
              <a:rPr lang="x-none" sz="1050" dirty="0"/>
              <a:t>Explicar cómo configurar los ajustes de alimentación en las computadoras portátiles.</a:t>
            </a:r>
          </a:p>
          <a:p>
            <a:pPr marL="542131" lvl="2" indent="-214313" rtl="0">
              <a:lnSpc>
                <a:spcPct val="96000"/>
              </a:lnSpc>
              <a:buFont typeface="Arial" panose="020B0604020202020204" pitchFamily="34" charset="0"/>
              <a:buChar char="•"/>
            </a:pPr>
            <a:r>
              <a:rPr lang="x-none" sz="1050" dirty="0"/>
              <a:t>Explicar cómo configurar la comunicación inalámbrica en las computadoras portátiles.</a:t>
            </a:r>
          </a:p>
          <a:p>
            <a:pPr marL="542131" lvl="2" indent="-214313" rtl="0">
              <a:lnSpc>
                <a:spcPct val="96000"/>
              </a:lnSpc>
              <a:buFont typeface="Arial" panose="020B0604020202020204" pitchFamily="34" charset="0"/>
              <a:buChar char="•"/>
            </a:pPr>
            <a:r>
              <a:rPr lang="x-none" sz="1050" dirty="0"/>
              <a:t>Explicar cómo quitar e instalar módulos de memoria y adaptador de la computadora portátil.</a:t>
            </a:r>
          </a:p>
          <a:p>
            <a:pPr marL="542131" lvl="2" indent="-214313" rtl="0">
              <a:lnSpc>
                <a:spcPct val="96000"/>
              </a:lnSpc>
              <a:buFont typeface="Arial" panose="020B0604020202020204" pitchFamily="34" charset="0"/>
              <a:buChar char="•"/>
            </a:pPr>
            <a:r>
              <a:rPr lang="x-none" sz="1050" dirty="0"/>
              <a:t>Explicar cómo quitar e instalar hardware de una computadora portátil.</a:t>
            </a:r>
          </a:p>
          <a:p>
            <a:pPr marL="542131" lvl="2" indent="-214313" rtl="0">
              <a:lnSpc>
                <a:spcPct val="96000"/>
              </a:lnSpc>
              <a:buFont typeface="Arial" panose="020B0604020202020204" pitchFamily="34" charset="0"/>
              <a:buChar char="•"/>
            </a:pPr>
            <a:r>
              <a:rPr lang="x-none" sz="1050" dirty="0"/>
              <a:t>Describir el hardware común de los dispositivos móviles.</a:t>
            </a:r>
          </a:p>
          <a:p>
            <a:pPr marL="542131" lvl="2" indent="-214313" rtl="0">
              <a:lnSpc>
                <a:spcPct val="96000"/>
              </a:lnSpc>
              <a:buFont typeface="Arial" panose="020B0604020202020204" pitchFamily="34" charset="0"/>
              <a:buChar char="•"/>
            </a:pPr>
            <a:r>
              <a:rPr lang="x-none" sz="1050" dirty="0"/>
              <a:t>Describir los componentes de hardware de los dispositivos móviles especializados.</a:t>
            </a:r>
          </a:p>
          <a:p>
            <a:pPr marL="542131" lvl="2" indent="-214313">
              <a:lnSpc>
                <a:spcPct val="96000"/>
              </a:lnSpc>
              <a:buFont typeface="Arial" panose="020B0604020202020204" pitchFamily="34" charset="0"/>
              <a:buChar char="•"/>
            </a:pPr>
            <a:endParaRPr lang="en-US" sz="1050" dirty="0"/>
          </a:p>
          <a:p>
            <a:pPr marL="542131" lvl="2" indent="-214313">
              <a:lnSpc>
                <a:spcPct val="96000"/>
              </a:lnSpc>
              <a:buFont typeface="Arial" panose="020B0604020202020204" pitchFamily="34" charset="0"/>
              <a:buChar char="•"/>
            </a:pPr>
            <a:endParaRPr lang="en-US" sz="1050" dirty="0"/>
          </a:p>
          <a:p>
            <a:pPr marL="542131" lvl="2" indent="-214313">
              <a:lnSpc>
                <a:spcPct val="96000"/>
              </a:lnSpc>
              <a:buFont typeface="Arial" panose="020B0604020202020204" pitchFamily="34" charset="0"/>
              <a:buChar char="•"/>
            </a:pPr>
            <a:endParaRPr lang="en-US" sz="1050" dirty="0"/>
          </a:p>
          <a:p>
            <a:pPr marL="327818" lvl="2" indent="0">
              <a:lnSpc>
                <a:spcPct val="96000"/>
              </a:lnSpc>
              <a:buNone/>
            </a:pPr>
            <a:endParaRPr lang="en-US" sz="1050" dirty="0"/>
          </a:p>
          <a:p>
            <a:pPr marL="542131" lvl="2" indent="-214313" rtl="0">
              <a:lnSpc>
                <a:spcPct val="96000"/>
              </a:lnSpc>
              <a:buFont typeface="Arial" panose="020B0604020202020204" pitchFamily="34" charset="0"/>
              <a:buChar char="•"/>
            </a:pPr>
            <a:r>
              <a:rPr lang="x-none" sz="1050" dirty="0" smtClean="0"/>
              <a:t>Explicar </a:t>
            </a:r>
            <a:r>
              <a:rPr lang="x-none" sz="1050" dirty="0"/>
              <a:t>cómo configurar los ajustes de datos inalámbricos y celulares.</a:t>
            </a:r>
          </a:p>
          <a:p>
            <a:pPr marL="542131" lvl="2" indent="-214313" rtl="0">
              <a:lnSpc>
                <a:spcPct val="96000"/>
              </a:lnSpc>
              <a:buFont typeface="Arial" panose="020B0604020202020204" pitchFamily="34" charset="0"/>
              <a:buChar char="•"/>
            </a:pPr>
            <a:r>
              <a:rPr lang="x-none" sz="1050" dirty="0"/>
              <a:t>Explicar cómo emparejar dispositivos de Bluetooth.</a:t>
            </a:r>
          </a:p>
          <a:p>
            <a:pPr marL="542131" lvl="2" indent="-214313" rtl="0">
              <a:lnSpc>
                <a:spcPct val="96000"/>
              </a:lnSpc>
              <a:buFont typeface="Arial" panose="020B0604020202020204" pitchFamily="34" charset="0"/>
              <a:buChar char="•"/>
            </a:pPr>
            <a:r>
              <a:rPr lang="x-none" sz="1050" dirty="0"/>
              <a:t>Explicar cómo configurar los ajustes de correo electrónico.</a:t>
            </a:r>
          </a:p>
          <a:p>
            <a:pPr marL="542131" lvl="2" indent="-214313" rtl="0">
              <a:lnSpc>
                <a:spcPct val="96000"/>
              </a:lnSpc>
              <a:buFont typeface="Arial" panose="020B0604020202020204" pitchFamily="34" charset="0"/>
              <a:buChar char="•"/>
            </a:pPr>
            <a:r>
              <a:rPr lang="x-none" sz="1050" dirty="0"/>
              <a:t>Explicar cómo sincronizar datos.</a:t>
            </a:r>
          </a:p>
          <a:p>
            <a:pPr marL="542131" lvl="2" indent="-214313" rtl="0">
              <a:lnSpc>
                <a:spcPct val="96000"/>
              </a:lnSpc>
              <a:buFont typeface="Arial" panose="020B0604020202020204" pitchFamily="34" charset="0"/>
              <a:buChar char="•"/>
            </a:pPr>
            <a:r>
              <a:rPr lang="x-none" sz="1050" dirty="0"/>
              <a:t>Explicar cómo planificar y realizar el mantenimiento de dispositivos móviles y portátiles.</a:t>
            </a:r>
          </a:p>
          <a:p>
            <a:pPr marL="542131" lvl="2" indent="-214313" rtl="0">
              <a:lnSpc>
                <a:spcPct val="96000"/>
              </a:lnSpc>
              <a:buFont typeface="Arial" panose="020B0604020202020204" pitchFamily="34" charset="0"/>
              <a:buChar char="•"/>
            </a:pPr>
            <a:r>
              <a:rPr lang="x-none" sz="1050" dirty="0"/>
              <a:t>Explicar los seis pasos de la resolución de problemas de computadoras portátiles y otros dispositivos móviles.</a:t>
            </a:r>
          </a:p>
          <a:p>
            <a:pPr marL="542131" lvl="2" indent="-214313" rtl="0">
              <a:lnSpc>
                <a:spcPct val="96000"/>
              </a:lnSpc>
              <a:buFont typeface="Arial" panose="020B0604020202020204" pitchFamily="34" charset="0"/>
              <a:buChar char="•"/>
            </a:pPr>
            <a:r>
              <a:rPr lang="x-none" sz="1050" dirty="0"/>
              <a:t>Describir los problemas y las soluciones comunes relacionados con las computadoras portátiles y otros dispositivos móviles.</a:t>
            </a:r>
          </a:p>
          <a:p>
            <a:pPr marL="542131" lvl="2" indent="-214313">
              <a:lnSpc>
                <a:spcPct val="96000"/>
              </a:lnSpc>
              <a:buFont typeface="Arial" panose="020B0604020202020204" pitchFamily="34" charset="0"/>
              <a:buChar char="•"/>
            </a:pPr>
            <a:endParaRPr lang="en-CA" sz="1100" dirty="0"/>
          </a:p>
        </p:txBody>
      </p:sp>
    </p:spTree>
    <p:custDataLst>
      <p:tags r:id="rId1"/>
    </p:custDataLst>
    <p:extLst>
      <p:ext uri="{BB962C8B-B14F-4D97-AF65-F5344CB8AC3E}">
        <p14:creationId xmlns:p14="http://schemas.microsoft.com/office/powerpoint/2010/main" val="2379341361"/>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rtl="0"/>
            <a:r>
              <a:rPr lang="x-none"/>
              <a:t>Capítulo 7: Prácticas recomendadas (cont.)</a:t>
            </a:r>
          </a:p>
        </p:txBody>
      </p:sp>
      <p:sp>
        <p:nvSpPr>
          <p:cNvPr id="11266" name="Rectangle 34"/>
          <p:cNvSpPr>
            <a:spLocks noGrp="1" noChangeArrowheads="1"/>
          </p:cNvSpPr>
          <p:nvPr>
            <p:ph idx="1"/>
          </p:nvPr>
        </p:nvSpPr>
        <p:spPr>
          <a:xfrm>
            <a:off x="144065" y="798944"/>
            <a:ext cx="8839916" cy="4155319"/>
          </a:xfrm>
        </p:spPr>
        <p:txBody>
          <a:bodyPr/>
          <a:lstStyle/>
          <a:p>
            <a:pPr rtl="0"/>
            <a:r>
              <a:rPr lang="x-none" sz="1400" dirty="0"/>
              <a:t>Asegúrese de que este capítulo sea lo más práctico posible. </a:t>
            </a:r>
          </a:p>
          <a:p>
            <a:pPr lvl="1" rtl="0"/>
            <a:r>
              <a:rPr lang="x-none" sz="1200" dirty="0"/>
              <a:t>Una idea es conseguir computadoras portátiles usadas y viejas para desarmarlas, incluso si ya no funcionan.</a:t>
            </a:r>
          </a:p>
          <a:p>
            <a:pPr lvl="1" rtl="0"/>
            <a:r>
              <a:rPr lang="x-none" sz="1200" dirty="0"/>
              <a:t>Pídales a los estudiantes que traigan sus propios smartphones o dispositivos móviles y describan algunos de sus desafíos de configuración.</a:t>
            </a:r>
          </a:p>
          <a:p>
            <a:pPr lvl="1" rtl="0"/>
            <a:r>
              <a:rPr lang="x-none" sz="1200" dirty="0"/>
              <a:t>Si tiene una sola computadora portátil, aún puede tener el PDF de desarmado en exposición en el aula. Los estudiantes se turnan para realizar el paso que se demuestra, como eliminar la RAM. Se explica el proceso y la mayoría de los procedimientos de desmontaje de la computadora portátil incluyen gráficos. Cada estudiante realiza un paso del proceso mientras el instructor habla sobre las mejores prácticas.</a:t>
            </a:r>
          </a:p>
          <a:p>
            <a:pPr rtl="0"/>
            <a:r>
              <a:rPr lang="x-none" sz="1400" dirty="0"/>
              <a:t>Demuestre una computadora portátil con un enfoque en los componentes físicos, las funciones, los adaptadores, etc.</a:t>
            </a:r>
          </a:p>
          <a:p>
            <a:pPr rtl="0"/>
            <a:r>
              <a:rPr lang="x-none" sz="1400" dirty="0"/>
              <a:t>Demuestre un smartphone Android e iOS con enfoque en los componentes físicos, las funciones, los conectores, etc.</a:t>
            </a:r>
          </a:p>
          <a:p>
            <a:pPr rtl="0"/>
            <a:r>
              <a:rPr lang="x-none" sz="1400" dirty="0"/>
              <a:t>Explique y demuestre el uso de la pantalla de la computadora portátil. Los videos de reemplazo de pantalla para diferentes modelos son eficaces en esta área.</a:t>
            </a:r>
          </a:p>
        </p:txBody>
      </p:sp>
    </p:spTree>
    <p:custDataLst>
      <p:tags r:id="rId1"/>
    </p:custDataLst>
    <p:extLst>
      <p:ext uri="{BB962C8B-B14F-4D97-AF65-F5344CB8AC3E}">
        <p14:creationId xmlns:p14="http://schemas.microsoft.com/office/powerpoint/2010/main" val="3929071732"/>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rtl="0"/>
            <a:r>
              <a:rPr lang="x-none"/>
              <a:t>Capítulo 7: Prácticas recomendadas (cont.)</a:t>
            </a:r>
          </a:p>
        </p:txBody>
      </p:sp>
      <p:sp>
        <p:nvSpPr>
          <p:cNvPr id="11266" name="Rectangle 34"/>
          <p:cNvSpPr>
            <a:spLocks noGrp="1" noChangeArrowheads="1"/>
          </p:cNvSpPr>
          <p:nvPr>
            <p:ph idx="1"/>
          </p:nvPr>
        </p:nvSpPr>
        <p:spPr>
          <a:xfrm>
            <a:off x="144065" y="798944"/>
            <a:ext cx="8897066" cy="4155319"/>
          </a:xfrm>
        </p:spPr>
        <p:txBody>
          <a:bodyPr/>
          <a:lstStyle/>
          <a:p>
            <a:pPr rtl="0"/>
            <a:r>
              <a:rPr lang="x-none" sz="1400" dirty="0"/>
              <a:t>Demuestre la configuración de los ajustes de alimentación de las computadoras portátiles y los ajustes inalámbricos.</a:t>
            </a:r>
          </a:p>
          <a:p>
            <a:pPr lvl="1" rtl="0"/>
            <a:r>
              <a:rPr lang="x-none" sz="1200" dirty="0"/>
              <a:t>El hecho de que un estudiante realice el proceso de lo que está explicando y que los estudiantes se vayan turnando les brinda práctica concreta, incluso cuando las piezas son limitadas.</a:t>
            </a:r>
          </a:p>
          <a:p>
            <a:pPr lvl="1" rtl="0"/>
            <a:r>
              <a:rPr lang="x-none" sz="1200" dirty="0"/>
              <a:t>Asegúrese de demostrar o mencionar que algunas computadoras portátiles pueden tener un botón para deshabilitar las conexiones inalámbricas y teclas de función. Las teclas de función para enfatizar y demostrar son la conexión inalámbrica, Bluetooth y pantalla externa. También sería conveniente mostrar un par de modelos diferentes. Si los dispositivos reales no están disponibles, tenga direcciones URL listas para mostrar cómo se haría en un par de modelos diferentes.</a:t>
            </a:r>
          </a:p>
          <a:p>
            <a:pPr rtl="0"/>
            <a:r>
              <a:rPr lang="x-none" sz="1400" dirty="0"/>
              <a:t>Demuestre cómo quitar e instalar componentes de computadoras portátiles.</a:t>
            </a:r>
          </a:p>
          <a:p>
            <a:pPr rtl="0"/>
            <a:r>
              <a:rPr lang="x-none" sz="1400" dirty="0"/>
              <a:t>Demuestre la configuración de la conectividad de red y correo electrónico en los dispositivos móviles.</a:t>
            </a:r>
          </a:p>
          <a:p>
            <a:pPr rtl="0"/>
            <a:r>
              <a:rPr lang="x-none" sz="1400" dirty="0"/>
              <a:t>Demuestre cómo emparejar dispositivos de Bluetooth.</a:t>
            </a:r>
          </a:p>
          <a:p>
            <a:pPr rtl="0"/>
            <a:r>
              <a:rPr lang="x-none" sz="1400" dirty="0"/>
              <a:t>Haga hincapié en la importancia del mantenimiento planificado/preventivo para las computadoras portátiles y otros dispositivos móviles.</a:t>
            </a:r>
          </a:p>
        </p:txBody>
      </p:sp>
    </p:spTree>
    <p:custDataLst>
      <p:tags r:id="rId1"/>
    </p:custDataLst>
    <p:extLst>
      <p:ext uri="{BB962C8B-B14F-4D97-AF65-F5344CB8AC3E}">
        <p14:creationId xmlns:p14="http://schemas.microsoft.com/office/powerpoint/2010/main" val="1614870219"/>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33"/>
          <p:cNvSpPr>
            <a:spLocks noGrp="1" noChangeArrowheads="1"/>
          </p:cNvSpPr>
          <p:nvPr>
            <p:ph type="title"/>
          </p:nvPr>
        </p:nvSpPr>
        <p:spPr/>
        <p:txBody>
          <a:bodyPr/>
          <a:lstStyle/>
          <a:p>
            <a:pPr rtl="0" eaLnBrk="1" hangingPunct="1"/>
            <a:r>
              <a:rPr lang="x-none"/>
              <a:t>Capítulo 7: Ayuda adicional</a:t>
            </a:r>
          </a:p>
        </p:txBody>
      </p:sp>
      <p:sp>
        <p:nvSpPr>
          <p:cNvPr id="20483" name="Rectangle 34"/>
          <p:cNvSpPr>
            <a:spLocks noGrp="1" noChangeArrowheads="1"/>
          </p:cNvSpPr>
          <p:nvPr>
            <p:ph idx="1"/>
          </p:nvPr>
        </p:nvSpPr>
        <p:spPr/>
        <p:txBody>
          <a:bodyPr/>
          <a:lstStyle/>
          <a:p>
            <a:pPr rtl="0">
              <a:lnSpc>
                <a:spcPct val="85000"/>
              </a:lnSpc>
              <a:spcBef>
                <a:spcPct val="30000"/>
              </a:spcBef>
              <a:spcAft>
                <a:spcPts val="900"/>
              </a:spcAft>
              <a:defRPr/>
            </a:pPr>
            <a:r>
              <a:rPr lang="x-none"/>
              <a:t>Para obtener ayuda adicional sobre estrategias de enseñanza, incluidos planes de lección, analogías para conceptos difíciles y temas de debate, visite la Comunidad ITE en: </a:t>
            </a:r>
            <a:r>
              <a:rPr lang="x-none">
                <a:hlinkClick r:id="rId4"/>
              </a:rPr>
              <a:t>https://www.netacad.com/group/communities/community-home</a:t>
            </a:r>
            <a:r>
              <a:rPr lang="x-none"/>
              <a:t>.</a:t>
            </a:r>
          </a:p>
          <a:p>
            <a:pPr rtl="0">
              <a:lnSpc>
                <a:spcPct val="85000"/>
              </a:lnSpc>
              <a:spcBef>
                <a:spcPct val="30000"/>
              </a:spcBef>
              <a:spcAft>
                <a:spcPts val="900"/>
              </a:spcAft>
              <a:defRPr/>
            </a:pPr>
            <a:r>
              <a:rPr lang="x-none"/>
              <a:t>Prácticas recomendadas de todo el mundo para enseñar IT Essentials. </a:t>
            </a:r>
            <a:r>
              <a:rPr lang="x-none">
                <a:hlinkClick r:id="rId5"/>
              </a:rPr>
              <a:t>https://www.netacad.com/group/communities/it-essentials</a:t>
            </a:r>
          </a:p>
          <a:p>
            <a:pPr rtl="0">
              <a:lnSpc>
                <a:spcPct val="85000"/>
              </a:lnSpc>
              <a:spcBef>
                <a:spcPct val="30000"/>
              </a:spcBef>
              <a:spcAft>
                <a:spcPts val="900"/>
              </a:spcAft>
              <a:defRPr/>
            </a:pPr>
            <a:r>
              <a:rPr lang="x-none"/>
              <a:t>Si tiene planes o recursos de lección que desee compartir, cárguelos a la Comunidad ITE a fin de ayudar a otros instructores.</a:t>
            </a:r>
          </a:p>
          <a:p>
            <a:pPr rtl="0"/>
            <a:r>
              <a:rPr lang="x-none"/>
              <a:t>Los estudiantes pueden inscribirse en </a:t>
            </a:r>
            <a:r>
              <a:rPr lang="x-none" b="1"/>
              <a:t>Introducción a Packet Tracer</a:t>
            </a:r>
            <a:r>
              <a:rPr lang="x-none"/>
              <a:t> (autodidacta).</a:t>
            </a:r>
          </a:p>
        </p:txBody>
      </p:sp>
    </p:spTree>
    <p:custDataLst>
      <p:tags r:id="rId1"/>
    </p:custDataLst>
    <p:extLst>
      <p:ext uri="{BB962C8B-B14F-4D97-AF65-F5344CB8AC3E}">
        <p14:creationId xmlns:p14="http://schemas.microsoft.com/office/powerpoint/2010/main" val="184930198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25765" y="1804086"/>
            <a:ext cx="6900865" cy="1141394"/>
          </a:xfrm>
        </p:spPr>
        <p:txBody>
          <a:bodyPr/>
          <a:lstStyle/>
          <a:p>
            <a:pPr rtl="0"/>
            <a:r>
              <a:rPr lang="x-none" dirty="0">
                <a:solidFill>
                  <a:schemeClr val="accent5">
                    <a:lumMod val="40000"/>
                    <a:lumOff val="60000"/>
                  </a:schemeClr>
                </a:solidFill>
              </a:rPr>
              <a:t>Capítulo 7: Computadoras portátiles y dispositivos móviles</a:t>
            </a:r>
          </a:p>
        </p:txBody>
      </p:sp>
      <p:sp>
        <p:nvSpPr>
          <p:cNvPr id="7" name="Subtitle 6"/>
          <p:cNvSpPr>
            <a:spLocks noGrp="1"/>
          </p:cNvSpPr>
          <p:nvPr>
            <p:ph type="subTitle" idx="1"/>
          </p:nvPr>
        </p:nvSpPr>
        <p:spPr>
          <a:xfrm>
            <a:off x="469496" y="3809526"/>
            <a:ext cx="3302403" cy="952974"/>
          </a:xfrm>
        </p:spPr>
        <p:txBody>
          <a:bodyPr/>
          <a:lstStyle/>
          <a:p>
            <a:pPr rtl="0"/>
            <a:r>
              <a:rPr lang="x-none">
                <a:solidFill>
                  <a:schemeClr val="accent5">
                    <a:lumMod val="40000"/>
                    <a:lumOff val="60000"/>
                  </a:schemeClr>
                </a:solidFill>
              </a:rPr>
              <a:t>IT Essentials v7.0</a:t>
            </a:r>
          </a:p>
          <a:p>
            <a:endParaRPr lang="en-US" dirty="0"/>
          </a:p>
        </p:txBody>
      </p:sp>
    </p:spTree>
    <p:custDataLst>
      <p:tags r:id="rId1"/>
    </p:custDataLst>
    <p:extLst>
      <p:ext uri="{BB962C8B-B14F-4D97-AF65-F5344CB8AC3E}">
        <p14:creationId xmlns:p14="http://schemas.microsoft.com/office/powerpoint/2010/main" val="1782938014"/>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rtl="0" eaLnBrk="1" hangingPunct="1"/>
            <a:r>
              <a:rPr lang="x-none"/>
              <a:t>Capítulo 7: Secciones y objetivos</a:t>
            </a:r>
          </a:p>
        </p:txBody>
      </p:sp>
      <p:sp>
        <p:nvSpPr>
          <p:cNvPr id="4099" name="Rectangle 34"/>
          <p:cNvSpPr>
            <a:spLocks noGrp="1" noChangeArrowheads="1"/>
          </p:cNvSpPr>
          <p:nvPr>
            <p:ph idx="1"/>
          </p:nvPr>
        </p:nvSpPr>
        <p:spPr>
          <a:xfrm>
            <a:off x="145358" y="697344"/>
            <a:ext cx="8853286" cy="4155319"/>
          </a:xfrm>
        </p:spPr>
        <p:txBody>
          <a:bodyPr/>
          <a:lstStyle/>
          <a:p>
            <a:pPr rtl="0"/>
            <a:r>
              <a:rPr lang="x-none" sz="1600" dirty="0"/>
              <a:t>7.1 Características de las computadoras portátiles y otros dispositivos móviles</a:t>
            </a:r>
          </a:p>
          <a:p>
            <a:pPr marL="542131" lvl="2" indent="-214313" rtl="0">
              <a:buFont typeface="Arial" panose="020B0604020202020204" pitchFamily="34" charset="0"/>
              <a:buChar char="•"/>
            </a:pPr>
            <a:r>
              <a:rPr lang="x-none" dirty="0"/>
              <a:t>Describir las funciones de los dispositivos móviles.</a:t>
            </a:r>
          </a:p>
          <a:p>
            <a:pPr marL="542131" lvl="2" indent="-214313" rtl="0">
              <a:buFont typeface="Arial" panose="020B0604020202020204" pitchFamily="34" charset="0"/>
              <a:buChar char="•"/>
            </a:pPr>
            <a:r>
              <a:rPr lang="x-none" dirty="0"/>
              <a:t>Describir las funciones de los componentes de la computadora portátil.</a:t>
            </a:r>
          </a:p>
          <a:p>
            <a:pPr marL="542131" lvl="2" indent="-214313" rtl="0">
              <a:buFont typeface="Arial" panose="020B0604020202020204" pitchFamily="34" charset="0"/>
              <a:buChar char="•"/>
            </a:pPr>
            <a:r>
              <a:rPr lang="x-none" dirty="0"/>
              <a:t>Comparar los tipos de pantallas de computadoras portátiles.</a:t>
            </a:r>
          </a:p>
          <a:p>
            <a:pPr rtl="0"/>
            <a:r>
              <a:rPr lang="x-none" sz="1600" dirty="0"/>
              <a:t>7.2 Configuración de una computadora portátil</a:t>
            </a:r>
          </a:p>
          <a:p>
            <a:pPr marL="542131" lvl="2" indent="-214313" rtl="0">
              <a:buFont typeface="Arial" panose="020B0604020202020204" pitchFamily="34" charset="0"/>
              <a:buChar char="•"/>
            </a:pPr>
            <a:r>
              <a:rPr lang="x-none" dirty="0"/>
              <a:t>Explicar cómo configurar los ajustes de alimentación en las computadoras portátiles.</a:t>
            </a:r>
          </a:p>
          <a:p>
            <a:pPr marL="542131" lvl="2" indent="-214313" rtl="0">
              <a:buFont typeface="Arial" panose="020B0604020202020204" pitchFamily="34" charset="0"/>
              <a:buChar char="•"/>
            </a:pPr>
            <a:r>
              <a:rPr lang="x-none" dirty="0"/>
              <a:t>Explicar cómo configurar la comunicación inalámbrica en las computadoras portátiles.</a:t>
            </a:r>
          </a:p>
          <a:p>
            <a:pPr rtl="0"/>
            <a:r>
              <a:rPr lang="x-none" sz="1600" dirty="0"/>
              <a:t>7.3 Instalación y configuración de hardware y componentes en computadoras portátiles</a:t>
            </a:r>
          </a:p>
          <a:p>
            <a:pPr marL="543322" lvl="2" indent="-214313" rtl="0">
              <a:buFont typeface="Arial" panose="020B0604020202020204" pitchFamily="34" charset="0"/>
              <a:buChar char="•"/>
            </a:pPr>
            <a:r>
              <a:rPr lang="x-none" dirty="0"/>
              <a:t>Explicar cómo quitar e instalar módulos de memoria y adaptador de la computadora portátil.</a:t>
            </a:r>
          </a:p>
          <a:p>
            <a:pPr marL="543322" lvl="2" indent="-214313" rtl="0">
              <a:buFont typeface="Arial" panose="020B0604020202020204" pitchFamily="34" charset="0"/>
              <a:buChar char="•"/>
            </a:pPr>
            <a:r>
              <a:rPr lang="x-none" dirty="0"/>
              <a:t>Explicar cómo quitar e instalar componentes de una computadora portátil.</a:t>
            </a:r>
          </a:p>
          <a:p>
            <a:pPr rtl="0"/>
            <a:r>
              <a:rPr lang="x-none" sz="1600" dirty="0"/>
              <a:t>7.4 Descripción general del hardware de otros dispositivos móviles</a:t>
            </a:r>
          </a:p>
          <a:p>
            <a:pPr marL="543322" lvl="2" indent="-214313" rtl="0">
              <a:buFont typeface="Arial" panose="020B0604020202020204" pitchFamily="34" charset="0"/>
              <a:buChar char="•"/>
            </a:pPr>
            <a:r>
              <a:rPr lang="x-none" dirty="0"/>
              <a:t>Describir el hardware común de los dispositivos móviles.</a:t>
            </a:r>
          </a:p>
          <a:p>
            <a:pPr marL="543322" lvl="2" indent="-214313" rtl="0">
              <a:buFont typeface="Arial" panose="020B0604020202020204" pitchFamily="34" charset="0"/>
              <a:buChar char="•"/>
            </a:pPr>
            <a:r>
              <a:rPr lang="x-none" dirty="0"/>
              <a:t>Describir los componentes de hardware de los dispositivos móviles especializados.</a:t>
            </a:r>
          </a:p>
          <a:p>
            <a:pPr marL="543322" lvl="2" indent="-214313">
              <a:buFont typeface="Arial" panose="020B0604020202020204" pitchFamily="34" charset="0"/>
              <a:buChar char="•"/>
            </a:pPr>
            <a:endParaRPr lang="en-US" dirty="0"/>
          </a:p>
          <a:p>
            <a:pPr marL="543322" lvl="2" indent="-214313">
              <a:buFont typeface="Arial" panose="020B0604020202020204" pitchFamily="34" charset="0"/>
              <a:buChar char="•"/>
            </a:pPr>
            <a:endParaRPr lang="en-US" dirty="0"/>
          </a:p>
        </p:txBody>
      </p:sp>
    </p:spTree>
    <p:custDataLst>
      <p:tags r:id="rId1"/>
    </p:custDataLst>
    <p:extLst>
      <p:ext uri="{BB962C8B-B14F-4D97-AF65-F5344CB8AC3E}">
        <p14:creationId xmlns:p14="http://schemas.microsoft.com/office/powerpoint/2010/main" val="1758868671"/>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rtl="0" eaLnBrk="1" hangingPunct="1"/>
            <a:r>
              <a:rPr lang="x-none"/>
              <a:t>Capítulo 7: Secciones y objetivos (continuación)</a:t>
            </a:r>
          </a:p>
        </p:txBody>
      </p:sp>
      <p:sp>
        <p:nvSpPr>
          <p:cNvPr id="4099" name="Rectangle 34"/>
          <p:cNvSpPr>
            <a:spLocks noGrp="1" noChangeArrowheads="1"/>
          </p:cNvSpPr>
          <p:nvPr>
            <p:ph idx="1"/>
          </p:nvPr>
        </p:nvSpPr>
        <p:spPr/>
        <p:txBody>
          <a:bodyPr/>
          <a:lstStyle/>
          <a:p>
            <a:pPr rtl="0"/>
            <a:r>
              <a:rPr lang="x-none" sz="1600"/>
              <a:t>7.5. Correo electrónico y conectividad de red</a:t>
            </a:r>
          </a:p>
          <a:p>
            <a:pPr marL="543322" lvl="2" indent="-214313" rtl="0">
              <a:buFont typeface="Arial" panose="020B0604020202020204" pitchFamily="34" charset="0"/>
              <a:buChar char="•"/>
            </a:pPr>
            <a:r>
              <a:rPr lang="x-none"/>
              <a:t>Explicar cómo configurar los ajustes de datos inalámbricos y celulares.</a:t>
            </a:r>
          </a:p>
          <a:p>
            <a:pPr marL="543322" lvl="2" indent="-214313" rtl="0">
              <a:buFont typeface="Arial" panose="020B0604020202020204" pitchFamily="34" charset="0"/>
              <a:buChar char="•"/>
            </a:pPr>
            <a:r>
              <a:rPr lang="x-none"/>
              <a:t>Explicar cómo emparejar dispositivos de Bluetooth.</a:t>
            </a:r>
          </a:p>
          <a:p>
            <a:pPr marL="543322" lvl="2" indent="-214313" rtl="0">
              <a:buFont typeface="Arial" panose="020B0604020202020204" pitchFamily="34" charset="0"/>
              <a:buChar char="•"/>
            </a:pPr>
            <a:r>
              <a:rPr lang="x-none"/>
              <a:t>Explicar cómo configurar los ajustes de correo electrónico.</a:t>
            </a:r>
          </a:p>
          <a:p>
            <a:pPr marL="543322" lvl="2" indent="-214313" rtl="0">
              <a:buFont typeface="Arial" panose="020B0604020202020204" pitchFamily="34" charset="0"/>
              <a:buChar char="•"/>
            </a:pPr>
            <a:r>
              <a:rPr lang="x-none"/>
              <a:t>Explicar cómo sincronizar datos.</a:t>
            </a:r>
          </a:p>
          <a:p>
            <a:pPr rtl="0"/>
            <a:r>
              <a:rPr lang="x-none" sz="1600"/>
              <a:t>7.6 Mantenimiento preventivo para computadoras portátiles y otros dispositivos móviles.</a:t>
            </a:r>
          </a:p>
          <a:p>
            <a:pPr marL="543322" lvl="2" indent="-214313" rtl="0">
              <a:buFont typeface="Arial" panose="020B0604020202020204" pitchFamily="34" charset="0"/>
              <a:buChar char="•"/>
            </a:pPr>
            <a:r>
              <a:rPr lang="x-none"/>
              <a:t>Explicar cómo planificar y realizar el mantenimiento de dispositivos móviles y portátiles.</a:t>
            </a:r>
          </a:p>
          <a:p>
            <a:pPr rtl="0"/>
            <a:r>
              <a:rPr lang="x-none" sz="1600"/>
              <a:t>7.7 Proceso básico de resolución de problemas de computadoras portátiles y otros dispositivos móviles</a:t>
            </a:r>
          </a:p>
          <a:p>
            <a:pPr marL="543322" lvl="2" indent="-214313" rtl="0">
              <a:buFont typeface="Arial" panose="020B0604020202020204" pitchFamily="34" charset="0"/>
              <a:buChar char="•"/>
            </a:pPr>
            <a:r>
              <a:rPr lang="x-none"/>
              <a:t>Explicar los seis pasos de la resolución de problemas de computadoras portátiles y otros dispositivos móviles.</a:t>
            </a:r>
          </a:p>
          <a:p>
            <a:pPr marL="543322" lvl="2" indent="-214313" rtl="0">
              <a:buFont typeface="Arial" panose="020B0604020202020204" pitchFamily="34" charset="0"/>
              <a:buChar char="•"/>
            </a:pPr>
            <a:r>
              <a:rPr lang="x-none"/>
              <a:t>Describir los problemas y las soluciones comunes relacionados con las computadoras portátiles y otros dispositivos móviles.</a:t>
            </a:r>
          </a:p>
          <a:p>
            <a:pPr marL="543322" lvl="2" indent="-214313">
              <a:buFont typeface="Arial" panose="020B0604020202020204" pitchFamily="34" charset="0"/>
              <a:buChar char="•"/>
            </a:pPr>
            <a:endParaRPr lang="en-US" dirty="0"/>
          </a:p>
          <a:p>
            <a:pPr marL="543322" lvl="2" indent="-214313">
              <a:buFont typeface="Arial" panose="020B0604020202020204" pitchFamily="34" charset="0"/>
              <a:buChar char="•"/>
            </a:pPr>
            <a:endParaRPr lang="en-US" dirty="0"/>
          </a:p>
        </p:txBody>
      </p:sp>
    </p:spTree>
    <p:custDataLst>
      <p:tags r:id="rId1"/>
    </p:custDataLst>
    <p:extLst>
      <p:ext uri="{BB962C8B-B14F-4D97-AF65-F5344CB8AC3E}">
        <p14:creationId xmlns:p14="http://schemas.microsoft.com/office/powerpoint/2010/main" val="2607216131"/>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2982823"/>
          </a:xfrm>
        </p:spPr>
        <p:txBody>
          <a:bodyPr/>
          <a:lstStyle/>
          <a:p>
            <a:pPr rtl="0"/>
            <a:r>
              <a:rPr lang="x-none">
                <a:solidFill>
                  <a:schemeClr val="accent5">
                    <a:lumMod val="40000"/>
                    <a:lumOff val="60000"/>
                  </a:schemeClr>
                </a:solidFill>
              </a:rPr>
              <a:t>7.1 Características de las computadoras portátiles y otros dispositivos móviles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rtl="0"/>
            <a:r>
              <a:rPr lang="x-none" sz="1600"/>
              <a:t>Descripción general de los dispositivos móviles</a:t>
            </a:r>
            <a:r>
              <a:rPr lang="en-US" altLang="en-US" sz="1600" dirty="0"/>
              <a:t/>
            </a:r>
            <a:br>
              <a:rPr lang="en-US" altLang="en-US" sz="1600" dirty="0"/>
            </a:br>
            <a:r>
              <a:rPr lang="x-none"/>
              <a:t>Movilidad</a:t>
            </a:r>
            <a:r>
              <a:rPr lang="x-none" sz="1600"/>
              <a:t> </a:t>
            </a:r>
          </a:p>
        </p:txBody>
      </p:sp>
      <p:sp>
        <p:nvSpPr>
          <p:cNvPr id="8195" name="Rectangle 6"/>
          <p:cNvSpPr>
            <a:spLocks noGrp="1" noChangeArrowheads="1"/>
          </p:cNvSpPr>
          <p:nvPr>
            <p:ph idx="1"/>
          </p:nvPr>
        </p:nvSpPr>
        <p:spPr>
          <a:xfrm>
            <a:off x="144064" y="798945"/>
            <a:ext cx="4473534" cy="3765034"/>
          </a:xfrm>
        </p:spPr>
        <p:txBody>
          <a:bodyPr rIns="108000"/>
          <a:lstStyle/>
          <a:p>
            <a:pPr rtl="0"/>
            <a:r>
              <a:rPr lang="x-none" sz="1600" spc="-30" dirty="0"/>
              <a:t>La movilidad en la tecnología de la información implica la capacidad de acceder a la información electrónicamente desde distintas ubicaciones fuera de la casa o la oficina. </a:t>
            </a:r>
          </a:p>
          <a:p>
            <a:pPr rtl="0"/>
            <a:r>
              <a:rPr lang="x-none" sz="1600" dirty="0"/>
              <a:t>La conectividad móvil está limitada solo por la disponibilidad de redes celulares o de datos.</a:t>
            </a:r>
          </a:p>
          <a:p>
            <a:pPr rtl="0"/>
            <a:r>
              <a:rPr lang="x-none" sz="1600" dirty="0"/>
              <a:t>Dispositivos móviles:</a:t>
            </a:r>
          </a:p>
          <a:p>
            <a:pPr lvl="1" rtl="0"/>
            <a:r>
              <a:rPr lang="x-none" sz="1500" dirty="0"/>
              <a:t>tienen alimentación autónoma (baterías recargables)</a:t>
            </a:r>
          </a:p>
          <a:p>
            <a:pPr lvl="1" rtl="0"/>
            <a:r>
              <a:rPr lang="x-none" sz="1500" dirty="0" smtClean="0"/>
              <a:t>generalmente </a:t>
            </a:r>
            <a:r>
              <a:rPr lang="x-none" sz="1500" dirty="0"/>
              <a:t>son pequeños y ligeros</a:t>
            </a:r>
          </a:p>
          <a:p>
            <a:pPr lvl="1" rtl="0"/>
            <a:r>
              <a:rPr lang="x-none" sz="1500" dirty="0"/>
              <a:t>no dependen de otros dispositivos periféricos conectados para funcionar.</a:t>
            </a:r>
          </a:p>
        </p:txBody>
      </p:sp>
      <p:pic>
        <p:nvPicPr>
          <p:cNvPr id="3" name="Picture 2" descr="A group of people in a room.&#10;&#10;This figure shows eight people sitting around a table using mobile devices.">
            <a:extLst>
              <a:ext uri="{FF2B5EF4-FFF2-40B4-BE49-F238E27FC236}">
                <a16:creationId xmlns:a16="http://schemas.microsoft.com/office/drawing/2014/main" xmlns:c15="http://schemas.microsoft.com/office/drawing/2012/chart" xmlns:c="http://schemas.openxmlformats.org/drawingml/2006/chart" xmlns="" id="{121E6738-2584-4A13-8D10-9E0A68826EA9}"/>
              </a:ext>
              <a:ext uri="{C183D7F6-B498-43B3-948B-1728B52AA6E4}">
                <adec:decorative xmlns:adec="http://schemas.microsoft.com/office/drawing/2017/decorative" xmlns:c15="http://schemas.microsoft.com/office/drawing/2012/chart" xmlns:c="http://schemas.openxmlformats.org/drawingml/2006/chart" xmlns="" val="0"/>
              </a:ext>
            </a:extLst>
          </p:cNvPr>
          <p:cNvPicPr>
            <a:picLocks noChangeAspect="1"/>
          </p:cNvPicPr>
          <p:nvPr/>
        </p:nvPicPr>
        <p:blipFill>
          <a:blip r:embed="rId4"/>
          <a:stretch>
            <a:fillRect/>
          </a:stretch>
        </p:blipFill>
        <p:spPr>
          <a:xfrm>
            <a:off x="4617598" y="1038726"/>
            <a:ext cx="4273043" cy="3066047"/>
          </a:xfrm>
          <a:prstGeom prst="rect">
            <a:avLst/>
          </a:prstGeom>
        </p:spPr>
      </p:pic>
    </p:spTree>
    <p:custDataLst>
      <p:tags r:id="rId1"/>
    </p:custDataLst>
    <p:extLst>
      <p:ext uri="{BB962C8B-B14F-4D97-AF65-F5344CB8AC3E}">
        <p14:creationId xmlns:p14="http://schemas.microsoft.com/office/powerpoint/2010/main" val="2342478232"/>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Descripción general de los dispositivos móviles</a:t>
            </a:r>
            <a:r>
              <a:rPr lang="en-US" sz="1600" dirty="0">
                <a:latin typeface="Arial" charset="0"/>
              </a:rPr>
              <a:t/>
            </a:r>
            <a:br>
              <a:rPr lang="en-US" sz="1600" dirty="0">
                <a:latin typeface="Arial" charset="0"/>
              </a:rPr>
            </a:br>
            <a:r>
              <a:rPr lang="x-none"/>
              <a:t>Computadoras portátiles</a:t>
            </a:r>
          </a:p>
        </p:txBody>
      </p:sp>
      <p:sp>
        <p:nvSpPr>
          <p:cNvPr id="13315" name="Content Placeholder 2"/>
          <p:cNvSpPr>
            <a:spLocks noGrp="1"/>
          </p:cNvSpPr>
          <p:nvPr>
            <p:ph idx="1"/>
          </p:nvPr>
        </p:nvSpPr>
        <p:spPr>
          <a:xfrm>
            <a:off x="144064" y="798944"/>
            <a:ext cx="8999936" cy="4155319"/>
          </a:xfrm>
        </p:spPr>
        <p:txBody>
          <a:bodyPr/>
          <a:lstStyle/>
          <a:p>
            <a:pPr rtl="0"/>
            <a:r>
              <a:rPr lang="x-none" dirty="0"/>
              <a:t>Las computadoras portátiles son computadoras móviles que suelen ejecutar versiones completas de los sistemas operativos como Microsoft Windows, iOS o Linux. </a:t>
            </a:r>
          </a:p>
          <a:p>
            <a:pPr rtl="0"/>
            <a:r>
              <a:rPr lang="x-none" dirty="0"/>
              <a:t>Las computadoras portátiles pueden tener los mismos recursos de potencia de cómputo y memoria que las computadoras de escritorio. </a:t>
            </a:r>
          </a:p>
          <a:p>
            <a:pPr rtl="0"/>
            <a:r>
              <a:rPr lang="x-none" dirty="0"/>
              <a:t>Las computadoras portátiles integran una pantalla, un teclado y un dispositivo señalador, como un panel táctil, en un dispositivo portátil. </a:t>
            </a:r>
          </a:p>
          <a:p>
            <a:pPr rtl="0"/>
            <a:r>
              <a:rPr lang="x-none" spc="-30" dirty="0"/>
              <a:t>Las computadoras portátiles se pueden alimentar desde una batería interna o desde una toma eléctrica. </a:t>
            </a:r>
          </a:p>
          <a:p>
            <a:pPr rtl="0"/>
            <a:r>
              <a:rPr lang="x-none" dirty="0"/>
              <a:t>Ofrecen opciones de conectividad como redes Ethernet cableadas o inalámbricas y Bluetooth.</a:t>
            </a:r>
          </a:p>
          <a:p>
            <a:pPr rtl="0"/>
            <a:r>
              <a:rPr lang="x-none" dirty="0"/>
              <a:t>Las computadoras portátiles ofrecen opciones de conexión de dispositivos como USB y HDMI, pero pueden carecer de la capacidad de expansión de las computadoras de escritorio.</a:t>
            </a:r>
          </a:p>
          <a:p>
            <a:pPr lvl="1" rtl="0"/>
            <a:r>
              <a:rPr lang="x-none" dirty="0"/>
              <a:t>Para que las computadoras portátiles sean más portátiles, algunas opciones de conexión de periféricos pueden requerir hardware adicional, como un dock o un duplicador de puertos.</a:t>
            </a:r>
          </a:p>
        </p:txBody>
      </p:sp>
    </p:spTree>
    <p:custDataLst>
      <p:tags r:id="rId1"/>
    </p:custDataLst>
    <p:extLst>
      <p:ext uri="{BB962C8B-B14F-4D97-AF65-F5344CB8AC3E}">
        <p14:creationId xmlns:p14="http://schemas.microsoft.com/office/powerpoint/2010/main" val="400837481"/>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Descripción general de los dispositivos móviles</a:t>
            </a:r>
            <a:r>
              <a:rPr lang="en-US" sz="1600" dirty="0">
                <a:latin typeface="Arial" charset="0"/>
              </a:rPr>
              <a:t/>
            </a:r>
            <a:br>
              <a:rPr lang="en-US" sz="1600" dirty="0">
                <a:latin typeface="Arial" charset="0"/>
              </a:rPr>
            </a:br>
            <a:r>
              <a:rPr lang="x-none"/>
              <a:t>Características de los smartphones</a:t>
            </a:r>
          </a:p>
        </p:txBody>
      </p:sp>
      <p:sp>
        <p:nvSpPr>
          <p:cNvPr id="13315" name="Content Placeholder 2"/>
          <p:cNvSpPr>
            <a:spLocks noGrp="1"/>
          </p:cNvSpPr>
          <p:nvPr>
            <p:ph idx="1"/>
          </p:nvPr>
        </p:nvSpPr>
        <p:spPr>
          <a:xfrm>
            <a:off x="144065" y="798944"/>
            <a:ext cx="5035916" cy="4155319"/>
          </a:xfrm>
        </p:spPr>
        <p:txBody>
          <a:bodyPr/>
          <a:lstStyle/>
          <a:p>
            <a:pPr rtl="0"/>
            <a:r>
              <a:rPr lang="x-none" dirty="0"/>
              <a:t>Los smartphones ejecutan sistemas operativos especiales diseñados para dispositivos móviles. </a:t>
            </a:r>
          </a:p>
          <a:p>
            <a:pPr rtl="0"/>
            <a:r>
              <a:rPr lang="x-none" dirty="0"/>
              <a:t>Los smartphones pueden tener una capacidad de actualización limitada del sistema operativo y pueden requerir la compra de un nuevo modelo para aprovechar las funciones y las aplicaciones más recientes del SO.</a:t>
            </a:r>
          </a:p>
          <a:p>
            <a:pPr rtl="0"/>
            <a:r>
              <a:rPr lang="x-none" dirty="0"/>
              <a:t>El software para smartphones suele limitarse a las aplicaciones que se pueden descargar de tiendas como Google Play o Apple App Store.</a:t>
            </a:r>
          </a:p>
          <a:p>
            <a:pPr rtl="0"/>
            <a:r>
              <a:rPr lang="x-none" dirty="0"/>
              <a:t>Los smartphones usan opciones de conectividad celular para voz, texto y servicios de datos. </a:t>
            </a:r>
          </a:p>
          <a:p>
            <a:pPr rtl="0"/>
            <a:r>
              <a:rPr lang="x-none" dirty="0"/>
              <a:t>Otras conexiones de datos incluyen Bluetooth y Wi-Fi.</a:t>
            </a:r>
          </a:p>
        </p:txBody>
      </p:sp>
      <p:pic>
        <p:nvPicPr>
          <p:cNvPr id="2" name="Picture 1" descr="A group of people looking at a phone&#10;&#10;Description automatically generated">
            <a:extLst>
              <a:ext uri="{FF2B5EF4-FFF2-40B4-BE49-F238E27FC236}">
                <a16:creationId xmlns:a16="http://schemas.microsoft.com/office/drawing/2014/main" xmlns:c15="http://schemas.microsoft.com/office/drawing/2012/chart" xmlns:c="http://schemas.openxmlformats.org/drawingml/2006/chart" xmlns="" id="{E5543639-4460-4B73-9CD5-D7C76EBEABCA}"/>
              </a:ext>
            </a:extLst>
          </p:cNvPr>
          <p:cNvPicPr>
            <a:picLocks noChangeAspect="1"/>
          </p:cNvPicPr>
          <p:nvPr/>
        </p:nvPicPr>
        <p:blipFill>
          <a:blip r:embed="rId4"/>
          <a:stretch>
            <a:fillRect/>
          </a:stretch>
        </p:blipFill>
        <p:spPr>
          <a:xfrm>
            <a:off x="5179981" y="1427746"/>
            <a:ext cx="3652767" cy="2448427"/>
          </a:xfrm>
          <a:prstGeom prst="rect">
            <a:avLst/>
          </a:prstGeom>
        </p:spPr>
      </p:pic>
    </p:spTree>
    <p:custDataLst>
      <p:tags r:id="rId1"/>
    </p:custDataLst>
    <p:extLst>
      <p:ext uri="{BB962C8B-B14F-4D97-AF65-F5344CB8AC3E}">
        <p14:creationId xmlns:p14="http://schemas.microsoft.com/office/powerpoint/2010/main" val="4097001366"/>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Descripción general de los dispositivos móviles</a:t>
            </a:r>
            <a:r>
              <a:rPr lang="en-US" sz="1600" dirty="0">
                <a:latin typeface="Arial" charset="0"/>
              </a:rPr>
              <a:t/>
            </a:r>
            <a:br>
              <a:rPr lang="en-US" sz="1600" dirty="0">
                <a:latin typeface="Arial" charset="0"/>
              </a:rPr>
            </a:br>
            <a:r>
              <a:rPr lang="x-none"/>
              <a:t>Funciones de los smartphones</a:t>
            </a:r>
          </a:p>
        </p:txBody>
      </p:sp>
      <p:sp>
        <p:nvSpPr>
          <p:cNvPr id="13315" name="Content Placeholder 2"/>
          <p:cNvSpPr>
            <a:spLocks noGrp="1"/>
          </p:cNvSpPr>
          <p:nvPr>
            <p:ph idx="1"/>
          </p:nvPr>
        </p:nvSpPr>
        <p:spPr>
          <a:xfrm>
            <a:off x="144065" y="798944"/>
            <a:ext cx="4857021" cy="4155319"/>
          </a:xfrm>
        </p:spPr>
        <p:txBody>
          <a:bodyPr/>
          <a:lstStyle/>
          <a:p>
            <a:pPr rtl="0"/>
            <a:r>
              <a:rPr lang="x-none" dirty="0"/>
              <a:t>La mayoría de los smartphones incluyen la función de sistema de posicionamiento global (GPS). </a:t>
            </a:r>
          </a:p>
          <a:p>
            <a:pPr lvl="1" rtl="0"/>
            <a:r>
              <a:rPr lang="x-none" dirty="0"/>
              <a:t>Un receptor de GPS en el teléfono usa satélites para determinar la ubicación geográfica del dispositivo. </a:t>
            </a:r>
          </a:p>
          <a:p>
            <a:pPr lvl="1" rtl="0"/>
            <a:r>
              <a:rPr lang="x-none" spc="-30" dirty="0"/>
              <a:t>Algunas aplicaciones permiten que un smartphone actúe como GPS de navegación que proporciona orientación para conducir, andar en bicicleta o caminar. </a:t>
            </a:r>
          </a:p>
          <a:p>
            <a:pPr rtl="0"/>
            <a:r>
              <a:rPr lang="x-none" dirty="0"/>
              <a:t>Los dispositivos sin un servicio de GPS aún pueden determinar la ubicación, de manera menos precisa, utilizando la información proveniente de las antenas de servicios móviles cercanos o los puntos de acceso Wi-Fi cercanos.</a:t>
            </a:r>
          </a:p>
          <a:p>
            <a:pPr rtl="0"/>
            <a:r>
              <a:rPr lang="x-none" dirty="0"/>
              <a:t>Otra función de algunos smartphones es la capacidad de "anclaje a red" o de compartir la conexión de datos celulares con otros dispositivos. </a:t>
            </a:r>
          </a:p>
        </p:txBody>
      </p:sp>
      <p:pic>
        <p:nvPicPr>
          <p:cNvPr id="3" name="Picture 2" descr="smartphone and laptop.&#10;This figure shows a smartphone plugged into a laptop.">
            <a:extLst>
              <a:ext uri="{FF2B5EF4-FFF2-40B4-BE49-F238E27FC236}">
                <a16:creationId xmlns:a16="http://schemas.microsoft.com/office/drawing/2014/main" xmlns:c15="http://schemas.microsoft.com/office/drawing/2012/chart" xmlns:c="http://schemas.openxmlformats.org/drawingml/2006/chart" xmlns="" id="{F1E6000E-19DC-4B6D-B16C-12A424D41F85}"/>
              </a:ext>
            </a:extLst>
          </p:cNvPr>
          <p:cNvPicPr>
            <a:picLocks noChangeAspect="1"/>
          </p:cNvPicPr>
          <p:nvPr/>
        </p:nvPicPr>
        <p:blipFill>
          <a:blip r:embed="rId4"/>
          <a:stretch>
            <a:fillRect/>
          </a:stretch>
        </p:blipFill>
        <p:spPr>
          <a:xfrm>
            <a:off x="5001086" y="1147010"/>
            <a:ext cx="3998849" cy="2849479"/>
          </a:xfrm>
          <a:prstGeom prst="rect">
            <a:avLst/>
          </a:prstGeom>
        </p:spPr>
      </p:pic>
    </p:spTree>
    <p:custDataLst>
      <p:tags r:id="rId1"/>
    </p:custDataLst>
    <p:extLst>
      <p:ext uri="{BB962C8B-B14F-4D97-AF65-F5344CB8AC3E}">
        <p14:creationId xmlns:p14="http://schemas.microsoft.com/office/powerpoint/2010/main" val="1294028406"/>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Descripción general de los dispositivos móviles</a:t>
            </a:r>
            <a:r>
              <a:rPr lang="en-US" sz="1600" dirty="0">
                <a:latin typeface="Arial" charset="0"/>
              </a:rPr>
              <a:t/>
            </a:r>
            <a:br>
              <a:rPr lang="en-US" sz="1600" dirty="0">
                <a:latin typeface="Arial" charset="0"/>
              </a:rPr>
            </a:br>
            <a:r>
              <a:rPr lang="x-none"/>
              <a:t>Tablets y lectores electrónicos</a:t>
            </a:r>
          </a:p>
        </p:txBody>
      </p:sp>
      <p:sp>
        <p:nvSpPr>
          <p:cNvPr id="13315" name="Content Placeholder 2"/>
          <p:cNvSpPr>
            <a:spLocks noGrp="1"/>
          </p:cNvSpPr>
          <p:nvPr>
            <p:ph idx="1"/>
          </p:nvPr>
        </p:nvSpPr>
        <p:spPr>
          <a:xfrm>
            <a:off x="144065" y="798944"/>
            <a:ext cx="4405075" cy="4155319"/>
          </a:xfrm>
        </p:spPr>
        <p:txBody>
          <a:bodyPr/>
          <a:lstStyle/>
          <a:p>
            <a:pPr rtl="0"/>
            <a:r>
              <a:rPr lang="x-none" dirty="0"/>
              <a:t>Las tablets son similares a los smartphones porque usan sistemas operativos móviles especiales, como Android o iOS. </a:t>
            </a:r>
          </a:p>
          <a:p>
            <a:pPr rtl="0"/>
            <a:r>
              <a:rPr lang="x-none" dirty="0"/>
              <a:t>Las tabletas suelen ofrecer conectividad de Wi-Fi y Bluetooth, y la mayoría tienen puertos USB y de audio.</a:t>
            </a:r>
          </a:p>
          <a:p>
            <a:pPr rtl="0"/>
            <a:r>
              <a:rPr lang="x-none" dirty="0"/>
              <a:t>La mayoría de las aplicaciones que funcionan en los teléfonos también están disponibles para las tablets.</a:t>
            </a:r>
          </a:p>
          <a:p>
            <a:pPr rtl="0"/>
            <a:r>
              <a:rPr lang="x-none" dirty="0"/>
              <a:t>A diferencia de los smartphones, las tablets suelen tener pantallas táctiles más grandes. </a:t>
            </a:r>
          </a:p>
          <a:p>
            <a:pPr rtl="0"/>
            <a:r>
              <a:rPr lang="x-none" dirty="0"/>
              <a:t>La mayoría de las tablets no tienen la capacidad de acceder a redes celulares ni suelen incluir receptores de GPS</a:t>
            </a:r>
            <a:r>
              <a:rPr lang="x-none" dirty="0" smtClean="0"/>
              <a:t>.</a:t>
            </a:r>
            <a:endParaRPr lang="en-US" dirty="0"/>
          </a:p>
        </p:txBody>
      </p:sp>
      <p:pic>
        <p:nvPicPr>
          <p:cNvPr id="2" name="Picture 1" descr="This figure shows a man working on a tablet.">
            <a:extLst>
              <a:ext uri="{FF2B5EF4-FFF2-40B4-BE49-F238E27FC236}">
                <a16:creationId xmlns:a16="http://schemas.microsoft.com/office/drawing/2014/main" xmlns:c15="http://schemas.microsoft.com/office/drawing/2012/chart" xmlns:c="http://schemas.openxmlformats.org/drawingml/2006/chart" xmlns="" id="{A9F8A8E2-F71B-4C40-A527-707CE02F8419}"/>
              </a:ext>
            </a:extLst>
          </p:cNvPr>
          <p:cNvPicPr>
            <a:picLocks noChangeAspect="1"/>
          </p:cNvPicPr>
          <p:nvPr/>
        </p:nvPicPr>
        <p:blipFill>
          <a:blip r:embed="rId4"/>
          <a:stretch>
            <a:fillRect/>
          </a:stretch>
        </p:blipFill>
        <p:spPr>
          <a:xfrm>
            <a:off x="4676272" y="1270382"/>
            <a:ext cx="4323663" cy="3018027"/>
          </a:xfrm>
          <a:prstGeom prst="rect">
            <a:avLst/>
          </a:prstGeom>
        </p:spPr>
      </p:pic>
    </p:spTree>
    <p:custDataLst>
      <p:tags r:id="rId1"/>
    </p:custDataLst>
    <p:extLst>
      <p:ext uri="{BB962C8B-B14F-4D97-AF65-F5344CB8AC3E}">
        <p14:creationId xmlns:p14="http://schemas.microsoft.com/office/powerpoint/2010/main" val="1621893767"/>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p:cNvSpPr>
            <a:spLocks noGrp="1"/>
          </p:cNvSpPr>
          <p:nvPr>
            <p:ph idx="1"/>
          </p:nvPr>
        </p:nvSpPr>
        <p:spPr>
          <a:xfrm>
            <a:off x="144064" y="798944"/>
            <a:ext cx="4737145" cy="4155319"/>
          </a:xfrm>
        </p:spPr>
        <p:txBody>
          <a:bodyPr rIns="72000"/>
          <a:lstStyle/>
          <a:p>
            <a:r>
              <a:rPr lang="x-none" spc="-30" dirty="0"/>
              <a:t>Los lectores electrónicos, como Amazon Kindle, son dispositivos con fines especiales con pantallas en blanco y negro que se han optimizado para leer texto. </a:t>
            </a:r>
          </a:p>
          <a:p>
            <a:pPr rtl="0"/>
            <a:r>
              <a:rPr lang="x-none" dirty="0"/>
              <a:t>Si bien se asemejan a las tablets, carecen de muchas de las características y funciones que proporcionan las tablets. </a:t>
            </a:r>
          </a:p>
          <a:p>
            <a:pPr rtl="0"/>
            <a:r>
              <a:rPr lang="x-none" dirty="0"/>
              <a:t>Muchos tienen pantallas táctiles que facilitan la tarea de pasar páginas, cambiar la configuración y acceder a los libros electrónicos en línea. </a:t>
            </a:r>
          </a:p>
          <a:p>
            <a:pPr rtl="0"/>
            <a:r>
              <a:rPr lang="x-none" spc="-30" dirty="0"/>
              <a:t>Para la conectividad, algunos ofrecen conexiones de datos móviles gratuitos para descargar libros de una tienda específica, pero la mayoría se basa en Wi-Fi. </a:t>
            </a:r>
          </a:p>
          <a:p>
            <a:pPr rtl="0"/>
            <a:r>
              <a:rPr lang="x-none" dirty="0"/>
              <a:t>La vida útil de la batería del lector electrónico suele ser más larga que la de las tabletas.</a:t>
            </a:r>
          </a:p>
        </p:txBody>
      </p:sp>
      <p:sp>
        <p:nvSpPr>
          <p:cNvPr id="13314" name="Title 1"/>
          <p:cNvSpPr>
            <a:spLocks noGrp="1"/>
          </p:cNvSpPr>
          <p:nvPr>
            <p:ph type="title"/>
          </p:nvPr>
        </p:nvSpPr>
        <p:spPr/>
        <p:txBody>
          <a:bodyPr/>
          <a:lstStyle/>
          <a:p>
            <a:pPr rtl="0"/>
            <a:r>
              <a:rPr lang="x-none" sz="1600">
                <a:latin typeface="Arial" charset="0"/>
              </a:rPr>
              <a:t>Descripción general de los dispositivos móviles</a:t>
            </a:r>
            <a:r>
              <a:rPr lang="en-US" sz="1600" dirty="0">
                <a:latin typeface="Arial" charset="0"/>
              </a:rPr>
              <a:t/>
            </a:r>
            <a:br>
              <a:rPr lang="en-US" sz="1600" dirty="0">
                <a:latin typeface="Arial" charset="0"/>
              </a:rPr>
            </a:br>
            <a:r>
              <a:rPr lang="x-none"/>
              <a:t>Tablets y lectores electrónicos (cont.)</a:t>
            </a:r>
          </a:p>
        </p:txBody>
      </p:sp>
      <p:pic>
        <p:nvPicPr>
          <p:cNvPr id="2" name="Picture 1" descr="Tablet.&#10;This figure shows a man working on a tablet">
            <a:extLst>
              <a:ext uri="{FF2B5EF4-FFF2-40B4-BE49-F238E27FC236}">
                <a16:creationId xmlns:a16="http://schemas.microsoft.com/office/drawing/2014/main" xmlns:c15="http://schemas.microsoft.com/office/drawing/2012/chart" xmlns:c="http://schemas.openxmlformats.org/drawingml/2006/chart" xmlns="" id="{5560B532-F216-42AF-9802-D38C247B1FDB}"/>
              </a:ext>
            </a:extLst>
          </p:cNvPr>
          <p:cNvPicPr>
            <a:picLocks noChangeAspect="1"/>
          </p:cNvPicPr>
          <p:nvPr/>
        </p:nvPicPr>
        <p:blipFill>
          <a:blip r:embed="rId4"/>
          <a:stretch>
            <a:fillRect/>
          </a:stretch>
        </p:blipFill>
        <p:spPr>
          <a:xfrm>
            <a:off x="4881209" y="1235940"/>
            <a:ext cx="3795254" cy="2671620"/>
          </a:xfrm>
          <a:prstGeom prst="rect">
            <a:avLst/>
          </a:prstGeom>
        </p:spPr>
      </p:pic>
    </p:spTree>
    <p:custDataLst>
      <p:tags r:id="rId1"/>
    </p:custDataLst>
    <p:extLst>
      <p:ext uri="{BB962C8B-B14F-4D97-AF65-F5344CB8AC3E}">
        <p14:creationId xmlns:p14="http://schemas.microsoft.com/office/powerpoint/2010/main" val="1997531702"/>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earables. &#10;This figure shows a person holding a smartphone and a smartwatch.">
            <a:extLst>
              <a:ext uri="{FF2B5EF4-FFF2-40B4-BE49-F238E27FC236}">
                <a16:creationId xmlns:a16="http://schemas.microsoft.com/office/drawing/2014/main" xmlns:c15="http://schemas.microsoft.com/office/drawing/2012/chart" xmlns:c="http://schemas.openxmlformats.org/drawingml/2006/chart" xmlns="" id="{4BBD4C11-715F-4C02-9B5A-B9384CDDC814}"/>
              </a:ext>
            </a:extLst>
          </p:cNvPr>
          <p:cNvPicPr>
            <a:picLocks noChangeAspect="1"/>
          </p:cNvPicPr>
          <p:nvPr/>
        </p:nvPicPr>
        <p:blipFill>
          <a:blip r:embed="rId4"/>
          <a:stretch>
            <a:fillRect/>
          </a:stretch>
        </p:blipFill>
        <p:spPr>
          <a:xfrm>
            <a:off x="5734832" y="1337484"/>
            <a:ext cx="3225876" cy="2468532"/>
          </a:xfrm>
          <a:prstGeom prst="rect">
            <a:avLst/>
          </a:prstGeom>
        </p:spPr>
      </p:pic>
      <p:sp>
        <p:nvSpPr>
          <p:cNvPr id="13315" name="Content Placeholder 2"/>
          <p:cNvSpPr>
            <a:spLocks noGrp="1"/>
          </p:cNvSpPr>
          <p:nvPr>
            <p:ph idx="1"/>
          </p:nvPr>
        </p:nvSpPr>
        <p:spPr>
          <a:xfrm>
            <a:off x="144064" y="798944"/>
            <a:ext cx="5570936" cy="4155319"/>
          </a:xfrm>
        </p:spPr>
        <p:txBody>
          <a:bodyPr rIns="72000"/>
          <a:lstStyle/>
          <a:p>
            <a:pPr rtl="0"/>
            <a:r>
              <a:rPr lang="x-none" dirty="0"/>
              <a:t>Los dispositivos de vestir son dispositivos inteligentes que se usan en el cuerpo o se colocan en la ropa. </a:t>
            </a:r>
          </a:p>
          <a:p>
            <a:pPr rtl="0"/>
            <a:r>
              <a:rPr lang="x-none" dirty="0"/>
              <a:t>Los relojes inteligentes son un tipo de dispositivo de vestir que incluye un microprocesador, un sistema operativo especial y aplicaciones. </a:t>
            </a:r>
          </a:p>
          <a:p>
            <a:pPr lvl="1" rtl="0"/>
            <a:r>
              <a:rPr lang="x-none" dirty="0"/>
              <a:t>Los sensores del reloj inteligente pueden recopilar datos sobre diversos aspectos del cuerpo y usar Bluetooth para enviar esta información a otro dispositivo.</a:t>
            </a:r>
          </a:p>
          <a:p>
            <a:pPr lvl="1" rtl="0"/>
            <a:r>
              <a:rPr lang="x-none" spc="-30" dirty="0"/>
              <a:t>Algunos relojes inteligentes pueden conectarse directamente a una red celular, usar los servicios de ubicación de GPS, proporcionar pantallas convenientes para las notificaciones de las aplicaciones, y almacenar y reproducir música y listas de reproducción. </a:t>
            </a:r>
          </a:p>
          <a:p>
            <a:pPr rtl="0"/>
            <a:r>
              <a:rPr lang="x-none" dirty="0"/>
              <a:t>Los rastreadores de estado físico son similares a los relojes inteligentes, pero se limitan a monitorear el cuerpo, como la actividad física, el sueño y el ejercicio. </a:t>
            </a:r>
          </a:p>
          <a:p>
            <a:endParaRPr lang="en-US" dirty="0"/>
          </a:p>
        </p:txBody>
      </p:sp>
      <p:sp>
        <p:nvSpPr>
          <p:cNvPr id="13314" name="Title 1"/>
          <p:cNvSpPr>
            <a:spLocks noGrp="1"/>
          </p:cNvSpPr>
          <p:nvPr>
            <p:ph type="title"/>
          </p:nvPr>
        </p:nvSpPr>
        <p:spPr/>
        <p:txBody>
          <a:bodyPr/>
          <a:lstStyle/>
          <a:p>
            <a:pPr rtl="0"/>
            <a:r>
              <a:rPr lang="x-none" sz="1600" dirty="0">
                <a:latin typeface="Arial" charset="0"/>
              </a:rPr>
              <a:t>Descripción general de los dispositivos móviles</a:t>
            </a:r>
            <a:r>
              <a:rPr lang="en-US" sz="1600" dirty="0">
                <a:latin typeface="Arial" charset="0"/>
              </a:rPr>
              <a:t/>
            </a:r>
            <a:br>
              <a:rPr lang="en-US" sz="1600" dirty="0">
                <a:latin typeface="Arial" charset="0"/>
              </a:rPr>
            </a:br>
            <a:r>
              <a:rPr lang="x-none" sz="2100" dirty="0"/>
              <a:t>Dispositivos de vestir: relojes inteligentes y rastreadores de estado físico</a:t>
            </a:r>
          </a:p>
        </p:txBody>
      </p:sp>
    </p:spTree>
    <p:custDataLst>
      <p:tags r:id="rId1"/>
    </p:custDataLst>
    <p:extLst>
      <p:ext uri="{BB962C8B-B14F-4D97-AF65-F5344CB8AC3E}">
        <p14:creationId xmlns:p14="http://schemas.microsoft.com/office/powerpoint/2010/main" val="2347322279"/>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Descripción general de los dispositivos móviles</a:t>
            </a:r>
            <a:r>
              <a:rPr lang="en-US" sz="1600" dirty="0">
                <a:latin typeface="Arial" charset="0"/>
              </a:rPr>
              <a:t/>
            </a:r>
            <a:br>
              <a:rPr lang="en-US" sz="1600" dirty="0">
                <a:latin typeface="Arial" charset="0"/>
              </a:rPr>
            </a:br>
            <a:r>
              <a:rPr lang="x-none"/>
              <a:t>Dispositivos de vestir: realidad virtual y aumentada</a:t>
            </a:r>
          </a:p>
        </p:txBody>
      </p:sp>
      <p:sp>
        <p:nvSpPr>
          <p:cNvPr id="13315" name="Content Placeholder 2"/>
          <p:cNvSpPr>
            <a:spLocks noGrp="1"/>
          </p:cNvSpPr>
          <p:nvPr>
            <p:ph idx="1"/>
          </p:nvPr>
        </p:nvSpPr>
        <p:spPr>
          <a:xfrm>
            <a:off x="144064" y="855091"/>
            <a:ext cx="5372052" cy="4155319"/>
          </a:xfrm>
        </p:spPr>
        <p:txBody>
          <a:bodyPr/>
          <a:lstStyle/>
          <a:p>
            <a:pPr rtl="0"/>
            <a:r>
              <a:rPr lang="x-none" dirty="0"/>
              <a:t>En la realidad aumentada (AR), los gráficos de la computadora se integran con lo que se ve en el mundo real.</a:t>
            </a:r>
          </a:p>
          <a:p>
            <a:pPr lvl="1" rtl="0"/>
            <a:r>
              <a:rPr lang="x-none" dirty="0"/>
              <a:t>Las superposiciones de gráficos pueden abarcar desde caracteres animados en una aplicación de juegos hasta información para la capacitación de administración de emergencias para los servicios de emergencias. </a:t>
            </a:r>
          </a:p>
          <a:p>
            <a:pPr rtl="0"/>
            <a:r>
              <a:rPr lang="x-none" dirty="0"/>
              <a:t>En la realidad virtual (VR), un usuario lleva un casco especial que muestra gráficos de una computadora independiente. </a:t>
            </a:r>
          </a:p>
          <a:p>
            <a:pPr lvl="1" rtl="0"/>
            <a:r>
              <a:rPr lang="x-none" dirty="0"/>
              <a:t>Los gráficos son envolventes y tridimensionales, y crean mundos muy realistas. </a:t>
            </a:r>
          </a:p>
          <a:p>
            <a:pPr lvl="1" rtl="0"/>
            <a:r>
              <a:rPr lang="x-none" dirty="0"/>
              <a:t>Los sensores detectan los movimientos del usuario de VR y permiten que el usuario interactúe y se desplace por el entorno virtual.</a:t>
            </a:r>
          </a:p>
        </p:txBody>
      </p:sp>
      <p:pic>
        <p:nvPicPr>
          <p:cNvPr id="4" name="Picture 3" descr="This figure shows a woman wearing a virtual reality headset.">
            <a:extLst>
              <a:ext uri="{FF2B5EF4-FFF2-40B4-BE49-F238E27FC236}">
                <a16:creationId xmlns:a16="http://schemas.microsoft.com/office/drawing/2014/main" xmlns:c15="http://schemas.microsoft.com/office/drawing/2012/chart" xmlns:c="http://schemas.openxmlformats.org/drawingml/2006/chart" xmlns="" id="{420C19DF-96BC-4D7A-B9F8-1F9DD178C536}"/>
              </a:ext>
            </a:extLst>
          </p:cNvPr>
          <p:cNvPicPr>
            <a:picLocks noChangeAspect="1"/>
          </p:cNvPicPr>
          <p:nvPr/>
        </p:nvPicPr>
        <p:blipFill>
          <a:blip r:embed="rId4"/>
          <a:stretch>
            <a:fillRect/>
          </a:stretch>
        </p:blipFill>
        <p:spPr>
          <a:xfrm>
            <a:off x="5516116" y="2991546"/>
            <a:ext cx="2737862" cy="1775332"/>
          </a:xfrm>
          <a:prstGeom prst="rect">
            <a:avLst/>
          </a:prstGeom>
        </p:spPr>
      </p:pic>
      <p:pic>
        <p:nvPicPr>
          <p:cNvPr id="3" name="Picture 2" descr="This figure shows a person working on a tablet using virtual reality to service a piece of machinery">
            <a:extLst>
              <a:ext uri="{FF2B5EF4-FFF2-40B4-BE49-F238E27FC236}">
                <a16:creationId xmlns:a16="http://schemas.microsoft.com/office/drawing/2014/main" xmlns:c15="http://schemas.microsoft.com/office/drawing/2012/chart" xmlns:c="http://schemas.openxmlformats.org/drawingml/2006/chart" xmlns="" id="{BEDA1603-CD08-4C40-8248-C6FEBDFEECDF}"/>
              </a:ext>
            </a:extLst>
          </p:cNvPr>
          <p:cNvPicPr>
            <a:picLocks noChangeAspect="1"/>
          </p:cNvPicPr>
          <p:nvPr/>
        </p:nvPicPr>
        <p:blipFill>
          <a:blip r:embed="rId5"/>
          <a:stretch>
            <a:fillRect/>
          </a:stretch>
        </p:blipFill>
        <p:spPr>
          <a:xfrm>
            <a:off x="5516116" y="790923"/>
            <a:ext cx="2737862" cy="2176560"/>
          </a:xfrm>
          <a:prstGeom prst="rect">
            <a:avLst/>
          </a:prstGeom>
        </p:spPr>
      </p:pic>
    </p:spTree>
    <p:custDataLst>
      <p:tags r:id="rId1"/>
    </p:custDataLst>
    <p:extLst>
      <p:ext uri="{BB962C8B-B14F-4D97-AF65-F5344CB8AC3E}">
        <p14:creationId xmlns:p14="http://schemas.microsoft.com/office/powerpoint/2010/main" val="13914073"/>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p:cNvSpPr>
            <a:spLocks noGrp="1"/>
          </p:cNvSpPr>
          <p:nvPr>
            <p:ph idx="1"/>
          </p:nvPr>
        </p:nvSpPr>
        <p:spPr>
          <a:xfrm>
            <a:off x="142444" y="1219199"/>
            <a:ext cx="8614694" cy="1764633"/>
          </a:xfrm>
        </p:spPr>
        <p:txBody>
          <a:bodyPr/>
          <a:lstStyle/>
          <a:p>
            <a:pPr marL="142875" lvl="1" indent="0" rtl="0">
              <a:buNone/>
            </a:pPr>
            <a:r>
              <a:rPr lang="x-none" dirty="0"/>
              <a:t>En esta práctica de laboratorio, usará Internet, un diario técnico o una tienda local para obtener información sobre un dispositivo Android y un dispositivo iOS. Luego, documentará las especificaciones de cada dispositivo iOS y Android sobre esta planilla de trabajo. Esté preparado para justificar sus decisiones con respecto a los dispositivos que elija.</a:t>
            </a:r>
          </a:p>
          <a:p>
            <a:pPr lvl="1"/>
            <a:endParaRPr lang="en-CA" altLang="en-US" dirty="0"/>
          </a:p>
          <a:p>
            <a:pPr marL="142875" lvl="1" indent="0">
              <a:buNone/>
            </a:pPr>
            <a:endParaRPr lang="en-CA" altLang="en-US" dirty="0"/>
          </a:p>
          <a:p>
            <a:pPr lvl="1"/>
            <a:endParaRPr lang="en-CA" altLang="en-US" dirty="0"/>
          </a:p>
          <a:p>
            <a:pPr lvl="1"/>
            <a:endParaRPr lang="en-CA" altLang="en-US" dirty="0"/>
          </a:p>
        </p:txBody>
      </p:sp>
      <p:sp>
        <p:nvSpPr>
          <p:cNvPr id="13314" name="Title 1"/>
          <p:cNvSpPr>
            <a:spLocks noGrp="1"/>
          </p:cNvSpPr>
          <p:nvPr>
            <p:ph type="title"/>
          </p:nvPr>
        </p:nvSpPr>
        <p:spPr>
          <a:xfrm>
            <a:off x="70727" y="167962"/>
            <a:ext cx="9144000" cy="757551"/>
          </a:xfrm>
        </p:spPr>
        <p:txBody>
          <a:bodyPr/>
          <a:lstStyle/>
          <a:p>
            <a:pPr rtl="0"/>
            <a:r>
              <a:rPr lang="x-none" sz="1600"/>
              <a:t>Descripción general de dispositivos móviles</a:t>
            </a:r>
            <a:r>
              <a:rPr lang="en-US" altLang="en-US" dirty="0"/>
              <a:t/>
            </a:r>
            <a:br>
              <a:rPr lang="en-US" altLang="en-US" dirty="0"/>
            </a:br>
            <a:r>
              <a:rPr lang="x-none"/>
              <a:t>Práctica de laboratorio: Información sobre dispositivos móviles</a:t>
            </a:r>
          </a:p>
        </p:txBody>
      </p:sp>
    </p:spTree>
    <p:custDataLst>
      <p:tags r:id="rId1"/>
    </p:custDataLst>
    <p:extLst>
      <p:ext uri="{BB962C8B-B14F-4D97-AF65-F5344CB8AC3E}">
        <p14:creationId xmlns:p14="http://schemas.microsoft.com/office/powerpoint/2010/main" val="2790123654"/>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70727" y="167962"/>
            <a:ext cx="9144000" cy="757551"/>
          </a:xfrm>
        </p:spPr>
        <p:txBody>
          <a:bodyPr/>
          <a:lstStyle/>
          <a:p>
            <a:pPr rtl="0"/>
            <a:r>
              <a:rPr lang="x-none" sz="1600"/>
              <a:t>Componentes de la computadora portátil</a:t>
            </a:r>
            <a:r>
              <a:rPr lang="en-US" altLang="en-US" dirty="0"/>
              <a:t/>
            </a:r>
            <a:br>
              <a:rPr lang="en-US" altLang="en-US" dirty="0"/>
            </a:br>
            <a:r>
              <a:rPr lang="x-none"/>
              <a:t>Explicación en video: características externas exclusivas de las computadoras portátiles</a:t>
            </a:r>
          </a:p>
        </p:txBody>
      </p:sp>
      <p:pic>
        <p:nvPicPr>
          <p:cNvPr id="3" name="Picture 2">
            <a:extLst>
              <a:ext uri="{FF2B5EF4-FFF2-40B4-BE49-F238E27FC236}">
                <a16:creationId xmlns:a16="http://schemas.microsoft.com/office/drawing/2014/main" xmlns:c15="http://schemas.microsoft.com/office/drawing/2012/chart" xmlns:c="http://schemas.openxmlformats.org/drawingml/2006/chart" xmlns="" id="{12E84611-D459-41F3-8BDE-4F9E4E078C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2487" y="1123188"/>
            <a:ext cx="6927277" cy="3480385"/>
          </a:xfrm>
          <a:prstGeom prst="rect">
            <a:avLst/>
          </a:prstGeom>
          <a:ln w="25400">
            <a:solidFill>
              <a:schemeClr val="tx1"/>
            </a:solidFill>
          </a:ln>
        </p:spPr>
      </p:pic>
    </p:spTree>
    <p:custDataLst>
      <p:tags r:id="rId1"/>
    </p:custDataLst>
    <p:extLst>
      <p:ext uri="{BB962C8B-B14F-4D97-AF65-F5344CB8AC3E}">
        <p14:creationId xmlns:p14="http://schemas.microsoft.com/office/powerpoint/2010/main" val="1231020434"/>
      </p:ext>
    </p:extLst>
  </p:cSld>
  <p:clrMapOvr>
    <a:masterClrMapping/>
  </p:clrMapOvr>
  <p:transition spd="slow">
    <p:wip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70727" y="167962"/>
            <a:ext cx="9144000" cy="757551"/>
          </a:xfrm>
        </p:spPr>
        <p:txBody>
          <a:bodyPr/>
          <a:lstStyle/>
          <a:p>
            <a:pPr rtl="0"/>
            <a:r>
              <a:rPr lang="x-none" sz="1600"/>
              <a:t>Componentes de las computadoras portátiles</a:t>
            </a:r>
            <a:r>
              <a:rPr lang="en-US" altLang="en-US" dirty="0"/>
              <a:t/>
            </a:r>
            <a:br>
              <a:rPr lang="en-US" altLang="en-US" dirty="0"/>
            </a:br>
            <a:r>
              <a:rPr lang="x-none"/>
              <a:t>Explicación en video: indicadores LED y dispositivos de entrada comunes de las computadoras portátiles</a:t>
            </a:r>
          </a:p>
        </p:txBody>
      </p:sp>
      <p:sp>
        <p:nvSpPr>
          <p:cNvPr id="13315" name="Content Placeholder 2"/>
          <p:cNvSpPr>
            <a:spLocks noGrp="1"/>
          </p:cNvSpPr>
          <p:nvPr>
            <p:ph idx="1"/>
          </p:nvPr>
        </p:nvSpPr>
        <p:spPr>
          <a:xfrm>
            <a:off x="116194" y="1284622"/>
            <a:ext cx="4219932" cy="3516720"/>
          </a:xfrm>
        </p:spPr>
        <p:txBody>
          <a:bodyPr/>
          <a:lstStyle/>
          <a:p>
            <a:pPr lvl="1"/>
            <a:endParaRPr lang="en-US" altLang="en-US" sz="1500" dirty="0"/>
          </a:p>
          <a:p>
            <a:pPr lvl="1">
              <a:buFont typeface="Wingdings" panose="05000000000000000000" pitchFamily="2" charset="2"/>
              <a:buChar char="§"/>
            </a:pPr>
            <a:endParaRPr lang="en-CA" altLang="en-US" dirty="0"/>
          </a:p>
          <a:p>
            <a:pPr lvl="1"/>
            <a:endParaRPr lang="en-CA" altLang="en-US" dirty="0"/>
          </a:p>
          <a:p>
            <a:pPr lvl="1"/>
            <a:endParaRPr lang="en-CA" altLang="en-US" dirty="0"/>
          </a:p>
          <a:p>
            <a:pPr marL="142875" lvl="1" indent="0">
              <a:buNone/>
            </a:pPr>
            <a:endParaRPr lang="en-CA" altLang="en-US" dirty="0"/>
          </a:p>
          <a:p>
            <a:pPr lvl="1"/>
            <a:endParaRPr lang="en-CA" altLang="en-US" dirty="0"/>
          </a:p>
          <a:p>
            <a:pPr lvl="1"/>
            <a:endParaRPr lang="en-CA" altLang="en-US" dirty="0"/>
          </a:p>
        </p:txBody>
      </p:sp>
      <p:pic>
        <p:nvPicPr>
          <p:cNvPr id="3" name="Picture 2">
            <a:extLst>
              <a:ext uri="{FF2B5EF4-FFF2-40B4-BE49-F238E27FC236}">
                <a16:creationId xmlns:a16="http://schemas.microsoft.com/office/drawing/2014/main" xmlns:c15="http://schemas.microsoft.com/office/drawing/2012/chart" xmlns:c="http://schemas.openxmlformats.org/drawingml/2006/chart" xmlns="" id="{12E84611-D459-41F3-8BDE-4F9E4E078C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5939" y="1051243"/>
            <a:ext cx="7052121" cy="3690631"/>
          </a:xfrm>
          <a:prstGeom prst="rect">
            <a:avLst/>
          </a:prstGeom>
          <a:ln w="25400">
            <a:solidFill>
              <a:schemeClr val="tx1"/>
            </a:solidFill>
          </a:ln>
        </p:spPr>
      </p:pic>
    </p:spTree>
    <p:custDataLst>
      <p:tags r:id="rId1"/>
    </p:custDataLst>
    <p:extLst>
      <p:ext uri="{BB962C8B-B14F-4D97-AF65-F5344CB8AC3E}">
        <p14:creationId xmlns:p14="http://schemas.microsoft.com/office/powerpoint/2010/main" val="2172235856"/>
      </p:ext>
    </p:extLst>
  </p:cSld>
  <p:clrMapOvr>
    <a:masterClrMapping/>
  </p:clrMapOvr>
  <p:transition spd="slow">
    <p:wip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Componentes de una computadora portátil</a:t>
            </a:r>
            <a:r>
              <a:rPr lang="en-US" sz="1600" dirty="0">
                <a:latin typeface="Arial" charset="0"/>
              </a:rPr>
              <a:t/>
            </a:r>
            <a:br>
              <a:rPr lang="en-US" sz="1600" dirty="0">
                <a:latin typeface="Arial" charset="0"/>
              </a:rPr>
            </a:br>
            <a:r>
              <a:rPr lang="x-none"/>
              <a:t>Placas base</a:t>
            </a:r>
          </a:p>
        </p:txBody>
      </p:sp>
      <p:sp>
        <p:nvSpPr>
          <p:cNvPr id="13315" name="Content Placeholder 2"/>
          <p:cNvSpPr>
            <a:spLocks noGrp="1"/>
          </p:cNvSpPr>
          <p:nvPr>
            <p:ph idx="1"/>
          </p:nvPr>
        </p:nvSpPr>
        <p:spPr>
          <a:xfrm>
            <a:off x="144064" y="855091"/>
            <a:ext cx="8831494" cy="4155319"/>
          </a:xfrm>
        </p:spPr>
        <p:txBody>
          <a:bodyPr/>
          <a:lstStyle/>
          <a:p>
            <a:pPr rtl="0"/>
            <a:r>
              <a:rPr lang="x-none"/>
              <a:t>La naturaleza compacta de las computadoras portátiles exige que numerosos componentes internos quepan en un espacio reducido. </a:t>
            </a:r>
          </a:p>
          <a:p>
            <a:pPr lvl="1" rtl="0"/>
            <a:r>
              <a:rPr lang="x-none"/>
              <a:t>Las restricciones de tamaño dan como resultado una variedad de factores de forma de algunos componentes de las computadoras portátiles, como la placa base, la memoria RAM y la CPU. </a:t>
            </a:r>
          </a:p>
          <a:p>
            <a:pPr lvl="1" rtl="0"/>
            <a:r>
              <a:rPr lang="x-none"/>
              <a:t>Algunos componentes de la computadora portátil, como la CPU, pueden estar diseñados para usar menos energía.</a:t>
            </a:r>
          </a:p>
          <a:p>
            <a:pPr rtl="0"/>
            <a:r>
              <a:rPr lang="x-none"/>
              <a:t>Las placas base de las computadoras de escritorio tienen factores de forma estándar. </a:t>
            </a:r>
          </a:p>
          <a:p>
            <a:pPr lvl="1" rtl="0"/>
            <a:r>
              <a:rPr lang="x-none"/>
              <a:t>El tamaño y la forma estándar permiten a las placas base de distintos fabricantes encajar en gabinetes de escritorios comunes. </a:t>
            </a:r>
          </a:p>
          <a:p>
            <a:pPr lvl="1" rtl="0"/>
            <a:r>
              <a:rPr lang="x-none"/>
              <a:t>Las placas base de las computadoras portátiles varían según el fabricante y son exclusivas. </a:t>
            </a:r>
          </a:p>
        </p:txBody>
      </p:sp>
      <p:pic>
        <p:nvPicPr>
          <p:cNvPr id="2" name="Picture 1">
            <a:extLst>
              <a:ext uri="{FF2B5EF4-FFF2-40B4-BE49-F238E27FC236}">
                <a16:creationId xmlns:a16="http://schemas.microsoft.com/office/drawing/2014/main" xmlns:c15="http://schemas.microsoft.com/office/drawing/2012/chart" xmlns:c="http://schemas.openxmlformats.org/drawingml/2006/chart" xmlns="" id="{776FAD2D-34BC-498D-9A19-C8D85EEFCB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31599" y="3630735"/>
            <a:ext cx="4656423" cy="1008841"/>
          </a:xfrm>
          <a:prstGeom prst="rect">
            <a:avLst/>
          </a:prstGeom>
          <a:ln w="25400">
            <a:solidFill>
              <a:schemeClr val="tx1"/>
            </a:solidFill>
          </a:ln>
        </p:spPr>
      </p:pic>
    </p:spTree>
    <p:custDataLst>
      <p:tags r:id="rId1"/>
    </p:custDataLst>
    <p:extLst>
      <p:ext uri="{BB962C8B-B14F-4D97-AF65-F5344CB8AC3E}">
        <p14:creationId xmlns:p14="http://schemas.microsoft.com/office/powerpoint/2010/main" val="230911584"/>
      </p:ext>
    </p:extLst>
  </p:cSld>
  <p:clrMapOvr>
    <a:masterClrMapping/>
  </p:clrMapOvr>
  <p:transition spd="slow">
    <p:wip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Componentes de las computadoras portátiles</a:t>
            </a:r>
            <a:r>
              <a:rPr lang="en-US" sz="1600" dirty="0">
                <a:latin typeface="Arial" charset="0"/>
              </a:rPr>
              <a:t/>
            </a:r>
            <a:br>
              <a:rPr lang="en-US" sz="1600" dirty="0">
                <a:latin typeface="Arial" charset="0"/>
              </a:rPr>
            </a:br>
            <a:r>
              <a:rPr lang="x-none"/>
              <a:t>Componentes internos</a:t>
            </a:r>
          </a:p>
        </p:txBody>
      </p:sp>
      <p:sp>
        <p:nvSpPr>
          <p:cNvPr id="13315" name="Content Placeholder 2"/>
          <p:cNvSpPr>
            <a:spLocks noGrp="1"/>
          </p:cNvSpPr>
          <p:nvPr>
            <p:ph idx="1"/>
          </p:nvPr>
        </p:nvSpPr>
        <p:spPr>
          <a:xfrm>
            <a:off x="144064" y="855091"/>
            <a:ext cx="8999936" cy="4155319"/>
          </a:xfrm>
        </p:spPr>
        <p:txBody>
          <a:bodyPr/>
          <a:lstStyle/>
          <a:p>
            <a:pPr rtl="0"/>
            <a:r>
              <a:rPr lang="x-none" sz="1400" dirty="0"/>
              <a:t>Los componentes internos de las computadoras portátiles están diseñados para adaptarse a los espacios reducidos del factor de forma de la computadora portátil:</a:t>
            </a:r>
          </a:p>
          <a:p>
            <a:pPr lvl="1" rtl="0"/>
            <a:r>
              <a:rPr lang="x-none" sz="1300" b="1" dirty="0"/>
              <a:t>RAM</a:t>
            </a:r>
            <a:r>
              <a:rPr lang="x-none" sz="1300" dirty="0"/>
              <a:t> – Las computadoras portátiles usan Módulos de memoria en línea dual de perfil pequeño (SODIMM)</a:t>
            </a:r>
          </a:p>
          <a:p>
            <a:pPr lvl="1" rtl="0"/>
            <a:r>
              <a:rPr lang="x-none" sz="1300" b="1" dirty="0"/>
              <a:t>CPU</a:t>
            </a:r>
            <a:r>
              <a:rPr lang="x-none" sz="1300" dirty="0"/>
              <a:t> – Los procesadores de las computadoras portátiles están diseñados para consumir menos energía y generar menos calor que las CPU de las computadoras de escritorio.</a:t>
            </a:r>
          </a:p>
          <a:p>
            <a:pPr lvl="1" rtl="0"/>
            <a:r>
              <a:rPr lang="x-none" sz="1300" b="1" spc="-30" dirty="0"/>
              <a:t>Unidades SATA</a:t>
            </a:r>
            <a:r>
              <a:rPr lang="x-none" sz="1300" spc="-30" dirty="0"/>
              <a:t>: los dispositivos de almacenamiento de computadoras portátiles suelen ser de 1,8 in o 2,5 in de ancho.</a:t>
            </a:r>
            <a:r>
              <a:rPr lang="x-none" sz="1300" b="1" spc="-30" dirty="0"/>
              <a:t> </a:t>
            </a:r>
          </a:p>
          <a:p>
            <a:pPr lvl="1" rtl="0"/>
            <a:r>
              <a:rPr lang="x-none" sz="1300" b="1" dirty="0"/>
              <a:t>Unidades de estado sólido</a:t>
            </a:r>
            <a:r>
              <a:rPr lang="x-none" sz="1300" dirty="0"/>
              <a:t>: las computadoras portátiles usan unidades SSD por su alto rendimiento, tamaño pequeño y bajo consumo de energía.</a:t>
            </a:r>
          </a:p>
        </p:txBody>
      </p:sp>
      <p:pic>
        <p:nvPicPr>
          <p:cNvPr id="3" name="Picture 2" descr="This is an image of RAM ">
            <a:extLst>
              <a:ext uri="{FF2B5EF4-FFF2-40B4-BE49-F238E27FC236}">
                <a16:creationId xmlns:a16="http://schemas.microsoft.com/office/drawing/2014/main" xmlns:c15="http://schemas.microsoft.com/office/drawing/2012/chart" xmlns:c="http://schemas.openxmlformats.org/drawingml/2006/chart" xmlns="" id="{0D0D4B76-96DF-42A6-9F0B-C5D4C0F06011}"/>
              </a:ext>
            </a:extLst>
          </p:cNvPr>
          <p:cNvPicPr>
            <a:picLocks noChangeAspect="1"/>
          </p:cNvPicPr>
          <p:nvPr/>
        </p:nvPicPr>
        <p:blipFill>
          <a:blip r:embed="rId4"/>
          <a:stretch>
            <a:fillRect/>
          </a:stretch>
        </p:blipFill>
        <p:spPr>
          <a:xfrm>
            <a:off x="439029" y="2932750"/>
            <a:ext cx="1875964" cy="1465345"/>
          </a:xfrm>
          <a:prstGeom prst="rect">
            <a:avLst/>
          </a:prstGeom>
        </p:spPr>
      </p:pic>
      <p:pic>
        <p:nvPicPr>
          <p:cNvPr id="5" name="Picture 4" descr="This is an image of a CPU. ">
            <a:extLst>
              <a:ext uri="{FF2B5EF4-FFF2-40B4-BE49-F238E27FC236}">
                <a16:creationId xmlns:a16="http://schemas.microsoft.com/office/drawing/2014/main" xmlns:c15="http://schemas.microsoft.com/office/drawing/2012/chart" xmlns:c="http://schemas.openxmlformats.org/drawingml/2006/chart" xmlns="" id="{B1AAD83C-1421-488D-A73E-750F875F237B}"/>
              </a:ext>
            </a:extLst>
          </p:cNvPr>
          <p:cNvPicPr>
            <a:picLocks noChangeAspect="1"/>
          </p:cNvPicPr>
          <p:nvPr/>
        </p:nvPicPr>
        <p:blipFill>
          <a:blip r:embed="rId5"/>
          <a:stretch>
            <a:fillRect/>
          </a:stretch>
        </p:blipFill>
        <p:spPr>
          <a:xfrm>
            <a:off x="2421941" y="2932750"/>
            <a:ext cx="1863156" cy="1382811"/>
          </a:xfrm>
          <a:prstGeom prst="rect">
            <a:avLst/>
          </a:prstGeom>
        </p:spPr>
      </p:pic>
      <p:pic>
        <p:nvPicPr>
          <p:cNvPr id="6" name="Picture 5" descr="This is an image of a SATA drives. ">
            <a:extLst>
              <a:ext uri="{FF2B5EF4-FFF2-40B4-BE49-F238E27FC236}">
                <a16:creationId xmlns:a16="http://schemas.microsoft.com/office/drawing/2014/main" xmlns:c15="http://schemas.microsoft.com/office/drawing/2012/chart" xmlns:c="http://schemas.openxmlformats.org/drawingml/2006/chart" xmlns="" id="{CD22D0C9-7282-4866-80FA-EEE3758A723D}"/>
              </a:ext>
            </a:extLst>
          </p:cNvPr>
          <p:cNvPicPr>
            <a:picLocks noChangeAspect="1"/>
          </p:cNvPicPr>
          <p:nvPr/>
        </p:nvPicPr>
        <p:blipFill>
          <a:blip r:embed="rId6"/>
          <a:stretch>
            <a:fillRect/>
          </a:stretch>
        </p:blipFill>
        <p:spPr>
          <a:xfrm>
            <a:off x="4368267" y="2932749"/>
            <a:ext cx="2092040" cy="1562667"/>
          </a:xfrm>
          <a:prstGeom prst="rect">
            <a:avLst/>
          </a:prstGeom>
        </p:spPr>
      </p:pic>
      <p:pic>
        <p:nvPicPr>
          <p:cNvPr id="7" name="Picture 6" descr="This is an image of a Solid-state drive.">
            <a:extLst>
              <a:ext uri="{FF2B5EF4-FFF2-40B4-BE49-F238E27FC236}">
                <a16:creationId xmlns:a16="http://schemas.microsoft.com/office/drawing/2014/main" xmlns:c15="http://schemas.microsoft.com/office/drawing/2012/chart" xmlns:c="http://schemas.openxmlformats.org/drawingml/2006/chart" xmlns="" id="{0CC50F06-DDE9-42CE-AE1F-8CD01D6404B6}"/>
              </a:ext>
            </a:extLst>
          </p:cNvPr>
          <p:cNvPicPr>
            <a:picLocks noChangeAspect="1"/>
          </p:cNvPicPr>
          <p:nvPr/>
        </p:nvPicPr>
        <p:blipFill>
          <a:blip r:embed="rId7"/>
          <a:stretch>
            <a:fillRect/>
          </a:stretch>
        </p:blipFill>
        <p:spPr>
          <a:xfrm>
            <a:off x="6539196" y="2835428"/>
            <a:ext cx="2113862" cy="1562667"/>
          </a:xfrm>
          <a:prstGeom prst="rect">
            <a:avLst/>
          </a:prstGeom>
        </p:spPr>
      </p:pic>
    </p:spTree>
    <p:custDataLst>
      <p:tags r:id="rId1"/>
    </p:custDataLst>
    <p:extLst>
      <p:ext uri="{BB962C8B-B14F-4D97-AF65-F5344CB8AC3E}">
        <p14:creationId xmlns:p14="http://schemas.microsoft.com/office/powerpoint/2010/main" val="4193185024"/>
      </p:ext>
    </p:extLst>
  </p:cSld>
  <p:clrMapOvr>
    <a:masterClrMapping/>
  </p:clrMapOvr>
  <p:transition spd="slow">
    <p:wip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Componentes de la computadora portátil</a:t>
            </a:r>
            <a:r>
              <a:rPr lang="en-US" sz="1600" dirty="0">
                <a:latin typeface="Arial" charset="0"/>
              </a:rPr>
              <a:t/>
            </a:r>
            <a:br>
              <a:rPr lang="en-US" sz="1600" dirty="0">
                <a:latin typeface="Arial" charset="0"/>
              </a:rPr>
            </a:br>
            <a:r>
              <a:rPr lang="x-none"/>
              <a:t>Teclas de función especiales</a:t>
            </a:r>
          </a:p>
        </p:txBody>
      </p:sp>
      <p:sp>
        <p:nvSpPr>
          <p:cNvPr id="13315" name="Content Placeholder 2"/>
          <p:cNvSpPr>
            <a:spLocks noGrp="1"/>
          </p:cNvSpPr>
          <p:nvPr>
            <p:ph idx="1"/>
          </p:nvPr>
        </p:nvSpPr>
        <p:spPr>
          <a:xfrm>
            <a:off x="144064" y="839049"/>
            <a:ext cx="9000000" cy="1886565"/>
          </a:xfrm>
        </p:spPr>
        <p:txBody>
          <a:bodyPr rIns="72000" numCol="2"/>
          <a:lstStyle/>
          <a:p>
            <a:pPr rtl="0">
              <a:lnSpc>
                <a:spcPct val="98000"/>
              </a:lnSpc>
            </a:pPr>
            <a:r>
              <a:rPr lang="x-none" spc="-30" dirty="0"/>
              <a:t>El propósito de la tecla Función (Fn) es activar una segunda función en las teclas de doble propósito. </a:t>
            </a:r>
          </a:p>
          <a:p>
            <a:pPr rtl="0">
              <a:lnSpc>
                <a:spcPct val="98000"/>
              </a:lnSpc>
            </a:pPr>
            <a:r>
              <a:rPr lang="x-none" spc="-30" dirty="0"/>
              <a:t>La función a la que se accede al presionar la tecla Fn junto con otra tecla está impresa en la tecla en una fuente más pequeña o de otro color o con un icono. </a:t>
            </a:r>
          </a:p>
          <a:p>
            <a:pPr>
              <a:lnSpc>
                <a:spcPct val="98000"/>
              </a:lnSpc>
            </a:pPr>
            <a:endParaRPr lang="en-US" spc="-30" dirty="0"/>
          </a:p>
          <a:p>
            <a:pPr marL="0" indent="0">
              <a:lnSpc>
                <a:spcPct val="98000"/>
              </a:lnSpc>
              <a:buNone/>
            </a:pPr>
            <a:endParaRPr lang="en-US" spc="-30" dirty="0"/>
          </a:p>
          <a:p>
            <a:pPr>
              <a:lnSpc>
                <a:spcPct val="98000"/>
              </a:lnSpc>
            </a:pPr>
            <a:endParaRPr lang="en-US" spc="-30" dirty="0"/>
          </a:p>
          <a:p>
            <a:pPr marL="0" indent="0">
              <a:lnSpc>
                <a:spcPct val="98000"/>
              </a:lnSpc>
              <a:buNone/>
            </a:pPr>
            <a:endParaRPr lang="en-US" spc="-30" dirty="0"/>
          </a:p>
          <a:p>
            <a:pPr>
              <a:lnSpc>
                <a:spcPct val="98000"/>
              </a:lnSpc>
            </a:pPr>
            <a:endParaRPr lang="en-US" spc="-30" dirty="0"/>
          </a:p>
          <a:p>
            <a:pPr marL="0" indent="0">
              <a:lnSpc>
                <a:spcPct val="98000"/>
              </a:lnSpc>
              <a:buNone/>
            </a:pPr>
            <a:endParaRPr lang="en-US" spc="-30" dirty="0"/>
          </a:p>
          <a:p>
            <a:pPr rtl="0">
              <a:lnSpc>
                <a:spcPct val="98000"/>
              </a:lnSpc>
            </a:pPr>
            <a:r>
              <a:rPr lang="x-none" spc="-30" dirty="0"/>
              <a:t>Algunos ejemplos de funciones a las que se puede acceder:</a:t>
            </a:r>
          </a:p>
          <a:p>
            <a:pPr lvl="1" rtl="0">
              <a:lnSpc>
                <a:spcPct val="98000"/>
              </a:lnSpc>
            </a:pPr>
            <a:r>
              <a:rPr lang="x-none" spc="-30" dirty="0"/>
              <a:t>Pantallas dobles</a:t>
            </a:r>
          </a:p>
          <a:p>
            <a:pPr lvl="1" rtl="0">
              <a:lnSpc>
                <a:spcPct val="98000"/>
              </a:lnSpc>
            </a:pPr>
            <a:r>
              <a:rPr lang="x-none" spc="-30" dirty="0"/>
              <a:t>Configuración de volumen</a:t>
            </a:r>
          </a:p>
          <a:p>
            <a:pPr lvl="1" rtl="0">
              <a:lnSpc>
                <a:spcPct val="98000"/>
              </a:lnSpc>
            </a:pPr>
            <a:r>
              <a:rPr lang="x-none" spc="-30" dirty="0"/>
              <a:t>Opciones de medios como avance rápido o retroceso</a:t>
            </a:r>
          </a:p>
          <a:p>
            <a:pPr lvl="1" rtl="0">
              <a:lnSpc>
                <a:spcPct val="98000"/>
              </a:lnSpc>
            </a:pPr>
            <a:r>
              <a:rPr lang="x-none" spc="-30" dirty="0"/>
              <a:t>Retroiluminación del teclado</a:t>
            </a:r>
          </a:p>
          <a:p>
            <a:pPr lvl="1" rtl="0">
              <a:lnSpc>
                <a:spcPct val="98000"/>
              </a:lnSpc>
            </a:pPr>
            <a:r>
              <a:rPr lang="x-none" spc="-30" dirty="0"/>
              <a:t>Orientación de la pantalla</a:t>
            </a:r>
          </a:p>
          <a:p>
            <a:pPr lvl="1" rtl="0">
              <a:lnSpc>
                <a:spcPct val="98000"/>
              </a:lnSpc>
            </a:pPr>
            <a:r>
              <a:rPr lang="x-none" spc="-30" dirty="0"/>
              <a:t>Brillo de la pantalla</a:t>
            </a:r>
          </a:p>
          <a:p>
            <a:pPr lvl="1" rtl="0">
              <a:lnSpc>
                <a:spcPct val="98000"/>
              </a:lnSpc>
            </a:pPr>
            <a:r>
              <a:rPr lang="x-none" spc="-30" dirty="0"/>
              <a:t>Encendido o apagado de Wi-Fi, red celular y Bluetooth</a:t>
            </a:r>
          </a:p>
          <a:p>
            <a:pPr lvl="1" rtl="0">
              <a:lnSpc>
                <a:spcPct val="98000"/>
              </a:lnSpc>
            </a:pPr>
            <a:r>
              <a:rPr lang="x-none" spc="-30" dirty="0"/>
              <a:t>Opciones de medios como reproducción o retroceso</a:t>
            </a:r>
          </a:p>
          <a:p>
            <a:pPr lvl="1" rtl="0">
              <a:lnSpc>
                <a:spcPct val="98000"/>
              </a:lnSpc>
            </a:pPr>
            <a:r>
              <a:rPr lang="x-none" spc="-30" dirty="0"/>
              <a:t>Activar o desactivar el panel táctil</a:t>
            </a:r>
          </a:p>
          <a:p>
            <a:pPr lvl="1" rtl="0">
              <a:lnSpc>
                <a:spcPct val="98000"/>
              </a:lnSpc>
            </a:pPr>
            <a:r>
              <a:rPr lang="x-none" spc="-30" dirty="0"/>
              <a:t>Activar o desactivar el GPS</a:t>
            </a:r>
          </a:p>
          <a:p>
            <a:pPr lvl="1" rtl="0">
              <a:lnSpc>
                <a:spcPct val="98000"/>
              </a:lnSpc>
            </a:pPr>
            <a:r>
              <a:rPr lang="x-none" spc="-30" dirty="0"/>
              <a:t>Modo avión</a:t>
            </a:r>
          </a:p>
        </p:txBody>
      </p:sp>
      <p:pic>
        <p:nvPicPr>
          <p:cNvPr id="3" name="Picture 2">
            <a:extLst>
              <a:ext uri="{FF2B5EF4-FFF2-40B4-BE49-F238E27FC236}">
                <a16:creationId xmlns:a16="http://schemas.microsoft.com/office/drawing/2014/main" xmlns:c15="http://schemas.microsoft.com/office/drawing/2012/chart" xmlns:c="http://schemas.openxmlformats.org/drawingml/2006/chart" xmlns="" id="{FA7AB65F-225D-4E8F-BF01-3D5947264C33}"/>
              </a:ext>
            </a:extLst>
          </p:cNvPr>
          <p:cNvPicPr>
            <a:picLocks noChangeAspect="1"/>
          </p:cNvPicPr>
          <p:nvPr/>
        </p:nvPicPr>
        <p:blipFill>
          <a:blip r:embed="rId4"/>
          <a:stretch>
            <a:fillRect/>
          </a:stretch>
        </p:blipFill>
        <p:spPr>
          <a:xfrm>
            <a:off x="892803" y="2725614"/>
            <a:ext cx="2815773" cy="1949655"/>
          </a:xfrm>
          <a:prstGeom prst="rect">
            <a:avLst/>
          </a:prstGeom>
        </p:spPr>
      </p:pic>
    </p:spTree>
    <p:custDataLst>
      <p:tags r:id="rId1"/>
    </p:custDataLst>
    <p:extLst>
      <p:ext uri="{BB962C8B-B14F-4D97-AF65-F5344CB8AC3E}">
        <p14:creationId xmlns:p14="http://schemas.microsoft.com/office/powerpoint/2010/main" val="498576844"/>
      </p:ext>
    </p:extLst>
  </p:cSld>
  <p:clrMapOvr>
    <a:masterClrMapping/>
  </p:clrMapOvr>
  <p:transition spd="slow">
    <p:wip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70727" y="167962"/>
            <a:ext cx="9144000" cy="757551"/>
          </a:xfrm>
        </p:spPr>
        <p:txBody>
          <a:bodyPr/>
          <a:lstStyle/>
          <a:p>
            <a:pPr rtl="0"/>
            <a:r>
              <a:rPr lang="x-none" sz="1600"/>
              <a:t>Componentes de la computadora portátil</a:t>
            </a:r>
            <a:r>
              <a:rPr lang="en-US" altLang="en-US" dirty="0"/>
              <a:t/>
            </a:r>
            <a:br>
              <a:rPr lang="en-US" altLang="en-US" dirty="0"/>
            </a:br>
            <a:r>
              <a:rPr lang="x-none"/>
              <a:t>Explicación en video: Estación de acoplamiento frente a duplicador de puertos</a:t>
            </a:r>
          </a:p>
        </p:txBody>
      </p:sp>
      <p:sp>
        <p:nvSpPr>
          <p:cNvPr id="13315" name="Content Placeholder 2"/>
          <p:cNvSpPr>
            <a:spLocks noGrp="1"/>
          </p:cNvSpPr>
          <p:nvPr>
            <p:ph idx="1"/>
          </p:nvPr>
        </p:nvSpPr>
        <p:spPr>
          <a:xfrm>
            <a:off x="116194" y="1238902"/>
            <a:ext cx="4219932" cy="3516720"/>
          </a:xfrm>
        </p:spPr>
        <p:txBody>
          <a:bodyPr/>
          <a:lstStyle/>
          <a:p>
            <a:pPr lvl="1"/>
            <a:endParaRPr lang="en-US" altLang="en-US" sz="1500" dirty="0"/>
          </a:p>
          <a:p>
            <a:pPr lvl="1">
              <a:buFont typeface="Wingdings" panose="05000000000000000000" pitchFamily="2" charset="2"/>
              <a:buChar char="§"/>
            </a:pPr>
            <a:endParaRPr lang="en-CA" altLang="en-US" dirty="0"/>
          </a:p>
          <a:p>
            <a:pPr lvl="1"/>
            <a:endParaRPr lang="en-CA" altLang="en-US" dirty="0"/>
          </a:p>
          <a:p>
            <a:pPr lvl="1"/>
            <a:endParaRPr lang="en-CA" altLang="en-US" dirty="0"/>
          </a:p>
          <a:p>
            <a:pPr marL="142875" lvl="1" indent="0">
              <a:buNone/>
            </a:pPr>
            <a:endParaRPr lang="en-CA" altLang="en-US" dirty="0"/>
          </a:p>
          <a:p>
            <a:pPr lvl="1"/>
            <a:endParaRPr lang="en-CA" altLang="en-US" dirty="0"/>
          </a:p>
          <a:p>
            <a:pPr lvl="1"/>
            <a:endParaRPr lang="en-CA" altLang="en-US" dirty="0"/>
          </a:p>
        </p:txBody>
      </p:sp>
      <p:pic>
        <p:nvPicPr>
          <p:cNvPr id="3" name="Picture 2">
            <a:extLst>
              <a:ext uri="{FF2B5EF4-FFF2-40B4-BE49-F238E27FC236}">
                <a16:creationId xmlns:a16="http://schemas.microsoft.com/office/drawing/2014/main" xmlns:c15="http://schemas.microsoft.com/office/drawing/2012/chart" xmlns:c="http://schemas.openxmlformats.org/drawingml/2006/chart" xmlns="" id="{12E84611-D459-41F3-8BDE-4F9E4E078C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3941" y="1082916"/>
            <a:ext cx="6757570" cy="3412299"/>
          </a:xfrm>
          <a:prstGeom prst="rect">
            <a:avLst/>
          </a:prstGeom>
          <a:ln w="25400">
            <a:solidFill>
              <a:schemeClr val="tx1"/>
            </a:solidFill>
          </a:ln>
        </p:spPr>
      </p:pic>
    </p:spTree>
    <p:custDataLst>
      <p:tags r:id="rId1"/>
    </p:custDataLst>
    <p:extLst>
      <p:ext uri="{BB962C8B-B14F-4D97-AF65-F5344CB8AC3E}">
        <p14:creationId xmlns:p14="http://schemas.microsoft.com/office/powerpoint/2010/main" val="1002732624"/>
      </p:ext>
    </p:extLst>
  </p:cSld>
  <p:clrMapOvr>
    <a:masterClrMapping/>
  </p:clrMapOvr>
  <p:transition spd="slow">
    <p:wip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70727" y="167962"/>
            <a:ext cx="9144000" cy="757551"/>
          </a:xfrm>
        </p:spPr>
        <p:txBody>
          <a:bodyPr/>
          <a:lstStyle/>
          <a:p>
            <a:pPr rtl="0"/>
            <a:r>
              <a:rPr lang="x-none" sz="1600"/>
              <a:t>Componentes de la computadora portátil</a:t>
            </a:r>
            <a:r>
              <a:rPr lang="en-US" altLang="en-US" dirty="0"/>
              <a:t/>
            </a:r>
            <a:br>
              <a:rPr lang="en-US" altLang="en-US" dirty="0"/>
            </a:br>
            <a:r>
              <a:rPr lang="x-none"/>
              <a:t>Práctica de laboratorio: investigación de estaciones de acoplamiento y replicadores de puertos</a:t>
            </a:r>
          </a:p>
        </p:txBody>
      </p:sp>
      <p:sp>
        <p:nvSpPr>
          <p:cNvPr id="6" name="Content Placeholder 2">
            <a:extLst>
              <a:ext uri="{FF2B5EF4-FFF2-40B4-BE49-F238E27FC236}">
                <a16:creationId xmlns:a16="http://schemas.microsoft.com/office/drawing/2014/main" xmlns:c15="http://schemas.microsoft.com/office/drawing/2012/chart" xmlns:c="http://schemas.openxmlformats.org/drawingml/2006/chart" xmlns="" id="{18A1EF8B-9DA0-462D-9972-D126CE1309FE}"/>
              </a:ext>
            </a:extLst>
          </p:cNvPr>
          <p:cNvSpPr txBox="1">
            <a:spLocks/>
          </p:cNvSpPr>
          <p:nvPr/>
        </p:nvSpPr>
        <p:spPr bwMode="auto">
          <a:xfrm>
            <a:off x="156252" y="1092626"/>
            <a:ext cx="8987747" cy="2059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rtl="0">
              <a:buNone/>
            </a:pPr>
            <a:r>
              <a:rPr lang="x-none" dirty="0"/>
              <a:t>Una estación de acoplamiento usa conectores patentados para convertir a las computadoras portátiles en sistemas de escritorio mediante la conexión a otros dispositivos periféricos, como mouse, teclado y monitor externo. Un replicador de puertos puede proporcionar algunas o todas las funciones de las estaciones de acoplamiento; sin embargo, suele conectarse a las computadoras portátiles por conexión USB o Thunderbolt. </a:t>
            </a:r>
          </a:p>
          <a:p>
            <a:pPr marL="0" indent="0" rtl="0">
              <a:buNone/>
            </a:pPr>
            <a:r>
              <a:rPr lang="x-none" dirty="0"/>
              <a:t>En esta práctica de laboratorio, investigará las especificaciones para una estación de acomplamiento de computadoras portátiles patentada y un replicador de puertos genérico para un modelo específico de computadora portátil. Esté preparado para justificar sus decisiones con respecto a sus elecciones. </a:t>
            </a:r>
          </a:p>
        </p:txBody>
      </p:sp>
    </p:spTree>
    <p:custDataLst>
      <p:tags r:id="rId1"/>
    </p:custDataLst>
    <p:extLst>
      <p:ext uri="{BB962C8B-B14F-4D97-AF65-F5344CB8AC3E}">
        <p14:creationId xmlns:p14="http://schemas.microsoft.com/office/powerpoint/2010/main" val="2572271825"/>
      </p:ext>
    </p:extLst>
  </p:cSld>
  <p:clrMapOvr>
    <a:masterClrMapping/>
  </p:clrMapOvr>
  <p:transition spd="slow">
    <p:wip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Componentes de la pantalla de la computadora portátil </a:t>
            </a:r>
            <a:r>
              <a:rPr lang="en-US" sz="1600" dirty="0">
                <a:latin typeface="Arial" charset="0"/>
              </a:rPr>
              <a:t/>
            </a:r>
            <a:br>
              <a:rPr lang="en-US" sz="1600" dirty="0">
                <a:latin typeface="Arial" charset="0"/>
              </a:rPr>
            </a:br>
            <a:r>
              <a:rPr lang="x-none"/>
              <a:t>Pantallas LCD, LED y OLED</a:t>
            </a:r>
          </a:p>
        </p:txBody>
      </p:sp>
      <p:sp>
        <p:nvSpPr>
          <p:cNvPr id="10" name="Content Placeholder 2">
            <a:extLst>
              <a:ext uri="{FF2B5EF4-FFF2-40B4-BE49-F238E27FC236}">
                <a16:creationId xmlns:a16="http://schemas.microsoft.com/office/drawing/2014/main" xmlns:c15="http://schemas.microsoft.com/office/drawing/2012/chart" xmlns:c="http://schemas.openxmlformats.org/drawingml/2006/chart" xmlns="" id="{FDFF07A7-1444-45A3-8E24-9D6626C257E6}"/>
              </a:ext>
            </a:extLst>
          </p:cNvPr>
          <p:cNvSpPr txBox="1">
            <a:spLocks/>
          </p:cNvSpPr>
          <p:nvPr/>
        </p:nvSpPr>
        <p:spPr bwMode="auto">
          <a:xfrm>
            <a:off x="156252" y="946788"/>
            <a:ext cx="8987747" cy="1408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rtl="0"/>
            <a:r>
              <a:rPr lang="x-none" dirty="0"/>
              <a:t>Existen tres tipos de pantallas de computadoras portátiles:</a:t>
            </a:r>
          </a:p>
          <a:p>
            <a:pPr lvl="1" rtl="0"/>
            <a:r>
              <a:rPr lang="x-none" b="1" dirty="0"/>
              <a:t>Pantalla de cristal líquido (LCD)</a:t>
            </a:r>
            <a:r>
              <a:rPr lang="x-none" dirty="0"/>
              <a:t>: suele usar nemático trenzado (TN) o switching In-Plane (IPS).</a:t>
            </a:r>
          </a:p>
          <a:p>
            <a:pPr lvl="1" rtl="0"/>
            <a:r>
              <a:rPr lang="x-none" b="1" dirty="0"/>
              <a:t>Diodo emisor de luz (LED)</a:t>
            </a:r>
            <a:r>
              <a:rPr lang="x-none" dirty="0"/>
              <a:t>: usa menos energía y tiene una vida útil más larga que las pantallas de LCD.</a:t>
            </a:r>
          </a:p>
          <a:p>
            <a:pPr lvl="1" rtl="0"/>
            <a:r>
              <a:rPr lang="x-none" b="1" dirty="0"/>
              <a:t>Diodo emisor de luz orgánico (OLED)</a:t>
            </a:r>
            <a:r>
              <a:rPr lang="x-none" dirty="0"/>
              <a:t>: suelen usarse para dispositivos móviles y cámaras digitales.</a:t>
            </a:r>
          </a:p>
        </p:txBody>
      </p:sp>
      <p:pic>
        <p:nvPicPr>
          <p:cNvPr id="2" name="Picture 1">
            <a:extLst>
              <a:ext uri="{FF2B5EF4-FFF2-40B4-BE49-F238E27FC236}">
                <a16:creationId xmlns:a16="http://schemas.microsoft.com/office/drawing/2014/main" xmlns:c15="http://schemas.microsoft.com/office/drawing/2012/chart" xmlns:c="http://schemas.openxmlformats.org/drawingml/2006/chart" xmlns="" id="{77B017CE-F969-418B-A84F-68FF16F080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3686" y="2885058"/>
            <a:ext cx="2463975" cy="1539223"/>
          </a:xfrm>
          <a:prstGeom prst="rect">
            <a:avLst/>
          </a:prstGeom>
        </p:spPr>
      </p:pic>
      <p:pic>
        <p:nvPicPr>
          <p:cNvPr id="4" name="Picture 3">
            <a:extLst>
              <a:ext uri="{FF2B5EF4-FFF2-40B4-BE49-F238E27FC236}">
                <a16:creationId xmlns:a16="http://schemas.microsoft.com/office/drawing/2014/main" xmlns:c15="http://schemas.microsoft.com/office/drawing/2012/chart" xmlns:c="http://schemas.openxmlformats.org/drawingml/2006/chart" xmlns="" id="{A0F39812-D937-4684-A96D-EEE4A4928E2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84259" y="2571750"/>
            <a:ext cx="2930230" cy="2033531"/>
          </a:xfrm>
          <a:prstGeom prst="rect">
            <a:avLst/>
          </a:prstGeom>
        </p:spPr>
      </p:pic>
      <p:pic>
        <p:nvPicPr>
          <p:cNvPr id="6" name="Picture 5">
            <a:extLst>
              <a:ext uri="{FF2B5EF4-FFF2-40B4-BE49-F238E27FC236}">
                <a16:creationId xmlns:a16="http://schemas.microsoft.com/office/drawing/2014/main" xmlns:c15="http://schemas.microsoft.com/office/drawing/2012/chart" xmlns:c="http://schemas.openxmlformats.org/drawingml/2006/chart" xmlns="" id="{A2F1F5FA-6031-4DC8-9730-E3A840A9419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23872" y="2789780"/>
            <a:ext cx="2671790" cy="1829993"/>
          </a:xfrm>
          <a:prstGeom prst="rect">
            <a:avLst/>
          </a:prstGeom>
        </p:spPr>
      </p:pic>
    </p:spTree>
    <p:custDataLst>
      <p:tags r:id="rId1"/>
    </p:custDataLst>
    <p:extLst>
      <p:ext uri="{BB962C8B-B14F-4D97-AF65-F5344CB8AC3E}">
        <p14:creationId xmlns:p14="http://schemas.microsoft.com/office/powerpoint/2010/main" val="2402134946"/>
      </p:ext>
    </p:extLst>
  </p:cSld>
  <p:clrMapOvr>
    <a:masterClrMapping/>
  </p:clrMapOvr>
  <p:transition spd="slow">
    <p:wip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Componentes de pantalla de la computadora portátil</a:t>
            </a:r>
            <a:r>
              <a:rPr lang="en-US" sz="1600" dirty="0">
                <a:latin typeface="Arial" charset="0"/>
              </a:rPr>
              <a:t/>
            </a:r>
            <a:br>
              <a:rPr lang="en-US" sz="1600" dirty="0">
                <a:latin typeface="Arial" charset="0"/>
              </a:rPr>
            </a:br>
            <a:r>
              <a:rPr lang="x-none"/>
              <a:t>Características de la pantalla de la computadora portátil</a:t>
            </a:r>
          </a:p>
        </p:txBody>
      </p:sp>
      <p:sp>
        <p:nvSpPr>
          <p:cNvPr id="9" name="Content Placeholder 2">
            <a:extLst>
              <a:ext uri="{FF2B5EF4-FFF2-40B4-BE49-F238E27FC236}">
                <a16:creationId xmlns:a16="http://schemas.microsoft.com/office/drawing/2014/main" xmlns:c15="http://schemas.microsoft.com/office/drawing/2012/chart" xmlns:c="http://schemas.openxmlformats.org/drawingml/2006/chart" xmlns="" id="{FE1C9CE6-6AD9-451B-B3BB-1BBFAD7CD4D1}"/>
              </a:ext>
            </a:extLst>
          </p:cNvPr>
          <p:cNvSpPr txBox="1">
            <a:spLocks/>
          </p:cNvSpPr>
          <p:nvPr/>
        </p:nvSpPr>
        <p:spPr bwMode="auto">
          <a:xfrm>
            <a:off x="80210" y="874089"/>
            <a:ext cx="8831494" cy="1820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rtl="0"/>
            <a:r>
              <a:rPr lang="x-none" dirty="0"/>
              <a:t>Algunas características comunes de las pantallas de las computadoras portátiles incluyen:</a:t>
            </a:r>
          </a:p>
          <a:p>
            <a:pPr lvl="1" rtl="0"/>
            <a:r>
              <a:rPr lang="x-none" b="1" dirty="0"/>
              <a:t>Pantallas desmontables:</a:t>
            </a:r>
            <a:r>
              <a:rPr lang="x-none" dirty="0"/>
              <a:t> algunas computadoras portátiles permiten que la pantalla táctil se use como una tablet cuando la pantalla se desmonta.</a:t>
            </a:r>
          </a:p>
          <a:p>
            <a:pPr lvl="1" rtl="0"/>
            <a:r>
              <a:rPr lang="x-none" b="1" dirty="0"/>
              <a:t>Pantallas táctiles:</a:t>
            </a:r>
            <a:r>
              <a:rPr lang="x-none" dirty="0"/>
              <a:t> Las computadoras portátiles con pantallas táctiles tienen una pieza de vidrio especial conectada al frente de la pantalla, conocida como digitalizador.</a:t>
            </a:r>
          </a:p>
          <a:p>
            <a:pPr lvl="1" rtl="0"/>
            <a:r>
              <a:rPr lang="x-none" b="1" dirty="0"/>
              <a:t>Interruptores de apagado:</a:t>
            </a:r>
            <a:r>
              <a:rPr lang="x-none" dirty="0"/>
              <a:t> El interruptor de apagado ayuda a conservar la energía al cerrar la pantalla.</a:t>
            </a:r>
          </a:p>
        </p:txBody>
      </p:sp>
      <p:pic>
        <p:nvPicPr>
          <p:cNvPr id="6" name="Picture 5" descr="This image is of a person closing the laptop.">
            <a:extLst>
              <a:ext uri="{FF2B5EF4-FFF2-40B4-BE49-F238E27FC236}">
                <a16:creationId xmlns:a16="http://schemas.microsoft.com/office/drawing/2014/main" xmlns:c15="http://schemas.microsoft.com/office/drawing/2012/chart" xmlns:c="http://schemas.openxmlformats.org/drawingml/2006/chart" xmlns="" id="{C7A17E25-5C13-45E0-8318-EB439275F9AB}"/>
              </a:ext>
            </a:extLst>
          </p:cNvPr>
          <p:cNvPicPr>
            <a:picLocks noChangeAspect="1"/>
          </p:cNvPicPr>
          <p:nvPr/>
        </p:nvPicPr>
        <p:blipFill>
          <a:blip r:embed="rId4"/>
          <a:stretch>
            <a:fillRect/>
          </a:stretch>
        </p:blipFill>
        <p:spPr>
          <a:xfrm>
            <a:off x="5737463" y="2951748"/>
            <a:ext cx="3061946" cy="1609484"/>
          </a:xfrm>
          <a:prstGeom prst="rect">
            <a:avLst/>
          </a:prstGeom>
        </p:spPr>
      </p:pic>
      <p:pic>
        <p:nvPicPr>
          <p:cNvPr id="4" name="Picture 3" descr=" Touchscreens. Laptops with touchscreens have a special glass piece attached to the front of the screen, known as a digitizer. The digitizer converts the touch actions (press, swipe, etc.) into a digital signal that is processed by the laptop. Cutoff Switch. On many laptops, a small pin on the laptop cover contacts a switch when the case is closed, called a cutoff switch. The cutoff switch helps conserve power by turning off the display. If this switch breaks or is dirty, the display remains dark while the laptop is open. Carefully clean this switch to restore normal operation.">
            <a:extLst>
              <a:ext uri="{FF2B5EF4-FFF2-40B4-BE49-F238E27FC236}">
                <a16:creationId xmlns:a16="http://schemas.microsoft.com/office/drawing/2014/main" xmlns:c15="http://schemas.microsoft.com/office/drawing/2012/chart" xmlns:c="http://schemas.openxmlformats.org/drawingml/2006/chart" xmlns="" id="{2229D74B-0067-4108-9868-ACDAD06662D7}"/>
              </a:ext>
            </a:extLst>
          </p:cNvPr>
          <p:cNvPicPr>
            <a:picLocks noChangeAspect="1"/>
          </p:cNvPicPr>
          <p:nvPr/>
        </p:nvPicPr>
        <p:blipFill>
          <a:blip r:embed="rId5"/>
          <a:stretch>
            <a:fillRect/>
          </a:stretch>
        </p:blipFill>
        <p:spPr>
          <a:xfrm>
            <a:off x="2739284" y="2951748"/>
            <a:ext cx="2571627" cy="1609484"/>
          </a:xfrm>
          <a:prstGeom prst="rect">
            <a:avLst/>
          </a:prstGeom>
        </p:spPr>
      </p:pic>
      <p:pic>
        <p:nvPicPr>
          <p:cNvPr id="2" name="Picture 1" descr="Detachable screens. Some laptops now come with detachable touch screens that can be used like a tablet when the display is detached. Other laptops permit the keyboard to fold back behind the display to allow the laptop to function like a tablet. To accommodate these types of laptops, Windows will rotate the display 90, 180, or 270 degrees automatically or by pressing the Control + Alt keys simultaneously with the arrow key for which way you want the laptop to face. ">
            <a:extLst>
              <a:ext uri="{FF2B5EF4-FFF2-40B4-BE49-F238E27FC236}">
                <a16:creationId xmlns:a16="http://schemas.microsoft.com/office/drawing/2014/main" xmlns:c15="http://schemas.microsoft.com/office/drawing/2012/chart" xmlns:c="http://schemas.openxmlformats.org/drawingml/2006/chart" xmlns="" id="{907C0CA3-2CE3-41A9-ACFC-C7DC82F4A3B2}"/>
              </a:ext>
            </a:extLst>
          </p:cNvPr>
          <p:cNvPicPr>
            <a:picLocks noChangeAspect="1"/>
          </p:cNvPicPr>
          <p:nvPr/>
        </p:nvPicPr>
        <p:blipFill>
          <a:blip r:embed="rId6"/>
          <a:stretch>
            <a:fillRect/>
          </a:stretch>
        </p:blipFill>
        <p:spPr>
          <a:xfrm>
            <a:off x="326946" y="2951748"/>
            <a:ext cx="1985786" cy="1609484"/>
          </a:xfrm>
          <a:prstGeom prst="rect">
            <a:avLst/>
          </a:prstGeom>
        </p:spPr>
      </p:pic>
    </p:spTree>
    <p:custDataLst>
      <p:tags r:id="rId1"/>
    </p:custDataLst>
    <p:extLst>
      <p:ext uri="{BB962C8B-B14F-4D97-AF65-F5344CB8AC3E}">
        <p14:creationId xmlns:p14="http://schemas.microsoft.com/office/powerpoint/2010/main" val="3891073354"/>
      </p:ext>
    </p:extLst>
  </p:cSld>
  <p:clrMapOvr>
    <a:masterClrMapping/>
  </p:clrMapOvr>
  <p:transition spd="slow">
    <p:wip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4"/>
            <a:ext cx="9144000" cy="579460"/>
          </a:xfrm>
        </p:spPr>
        <p:txBody>
          <a:bodyPr/>
          <a:lstStyle/>
          <a:p>
            <a:pPr rtl="0"/>
            <a:r>
              <a:rPr lang="x-none" sz="1600">
                <a:latin typeface="Arial" charset="0"/>
              </a:rPr>
              <a:t>Componentes de la pantalla de las computadoras portátiles</a:t>
            </a:r>
            <a:r>
              <a:rPr lang="en-US" sz="1600" dirty="0">
                <a:latin typeface="Arial" charset="0"/>
              </a:rPr>
              <a:t/>
            </a:r>
            <a:br>
              <a:rPr lang="en-US" sz="1600" dirty="0">
                <a:latin typeface="Arial" charset="0"/>
              </a:rPr>
            </a:br>
            <a:r>
              <a:rPr lang="x-none"/>
              <a:t>Luces de fondo y convertidores</a:t>
            </a:r>
          </a:p>
        </p:txBody>
      </p:sp>
      <p:sp>
        <p:nvSpPr>
          <p:cNvPr id="6" name="Content Placeholder 2">
            <a:extLst>
              <a:ext uri="{FF2B5EF4-FFF2-40B4-BE49-F238E27FC236}">
                <a16:creationId xmlns:a16="http://schemas.microsoft.com/office/drawing/2014/main" xmlns:c15="http://schemas.microsoft.com/office/drawing/2012/chart" xmlns:c="http://schemas.openxmlformats.org/drawingml/2006/chart" xmlns="" id="{3FEC0C21-AFD6-42FF-A57D-833488E089C0}"/>
              </a:ext>
            </a:extLst>
          </p:cNvPr>
          <p:cNvSpPr txBox="1">
            <a:spLocks/>
          </p:cNvSpPr>
          <p:nvPr/>
        </p:nvSpPr>
        <p:spPr bwMode="auto">
          <a:xfrm>
            <a:off x="87808" y="696004"/>
            <a:ext cx="8831494" cy="2305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rtl="0"/>
            <a:r>
              <a:rPr lang="x-none" dirty="0"/>
              <a:t>Dos tipos comunes de luces de fondo son:</a:t>
            </a:r>
          </a:p>
          <a:p>
            <a:pPr lvl="1" rtl="0"/>
            <a:r>
              <a:rPr lang="x-none" dirty="0"/>
              <a:t>lámpara fluorescente de cátodo frío (CCFL)</a:t>
            </a:r>
          </a:p>
          <a:p>
            <a:pPr lvl="1" rtl="0"/>
            <a:r>
              <a:rPr lang="x-none" dirty="0"/>
              <a:t>diodo emisor de luz (LED)</a:t>
            </a:r>
          </a:p>
          <a:p>
            <a:pPr rtl="0"/>
            <a:r>
              <a:rPr lang="x-none" dirty="0"/>
              <a:t>Los componentes de la pantalla incluyen:</a:t>
            </a:r>
          </a:p>
          <a:p>
            <a:pPr lvl="1" rtl="0"/>
            <a:r>
              <a:rPr lang="x-none" dirty="0"/>
              <a:t>Luces de fondo y convertidores</a:t>
            </a:r>
          </a:p>
          <a:p>
            <a:pPr lvl="1" rtl="0"/>
            <a:r>
              <a:rPr lang="x-none" dirty="0"/>
              <a:t>Retroiluminación fluorescente</a:t>
            </a:r>
          </a:p>
          <a:p>
            <a:pPr lvl="1" rtl="0"/>
            <a:r>
              <a:rPr lang="x-none" dirty="0"/>
              <a:t>Convertidor</a:t>
            </a:r>
          </a:p>
          <a:p>
            <a:pPr lvl="1" rtl="0"/>
            <a:r>
              <a:rPr lang="x-none" dirty="0"/>
              <a:t>Retroiluminación LED</a:t>
            </a:r>
          </a:p>
          <a:p>
            <a:endParaRPr lang="en-US" dirty="0"/>
          </a:p>
        </p:txBody>
      </p:sp>
      <p:pic>
        <p:nvPicPr>
          <p:cNvPr id="2" name="Picture 1" descr="Image of backlights and inverters.">
            <a:extLst>
              <a:ext uri="{FF2B5EF4-FFF2-40B4-BE49-F238E27FC236}">
                <a16:creationId xmlns:a16="http://schemas.microsoft.com/office/drawing/2014/main" xmlns:c15="http://schemas.microsoft.com/office/drawing/2012/chart" xmlns:c="http://schemas.openxmlformats.org/drawingml/2006/chart" xmlns="" id="{182953F3-DA52-42BA-A0E9-51F2BF81B786}"/>
              </a:ext>
            </a:extLst>
          </p:cNvPr>
          <p:cNvPicPr>
            <a:picLocks noChangeAspect="1"/>
          </p:cNvPicPr>
          <p:nvPr/>
        </p:nvPicPr>
        <p:blipFill>
          <a:blip r:embed="rId4"/>
          <a:stretch>
            <a:fillRect/>
          </a:stretch>
        </p:blipFill>
        <p:spPr>
          <a:xfrm>
            <a:off x="421802" y="3302610"/>
            <a:ext cx="2019686" cy="1338261"/>
          </a:xfrm>
          <a:prstGeom prst="rect">
            <a:avLst/>
          </a:prstGeom>
        </p:spPr>
      </p:pic>
      <p:pic>
        <p:nvPicPr>
          <p:cNvPr id="4" name="Picture 3" descr="This is an image of a fluorescent backlight.">
            <a:extLst>
              <a:ext uri="{FF2B5EF4-FFF2-40B4-BE49-F238E27FC236}">
                <a16:creationId xmlns:a16="http://schemas.microsoft.com/office/drawing/2014/main" xmlns:c15="http://schemas.microsoft.com/office/drawing/2012/chart" xmlns:c="http://schemas.openxmlformats.org/drawingml/2006/chart" xmlns="" id="{8AEDBB0D-F11F-4EF1-BD16-00CFEBDC01F5}"/>
              </a:ext>
            </a:extLst>
          </p:cNvPr>
          <p:cNvPicPr>
            <a:picLocks noChangeAspect="1"/>
          </p:cNvPicPr>
          <p:nvPr/>
        </p:nvPicPr>
        <p:blipFill>
          <a:blip r:embed="rId5"/>
          <a:stretch>
            <a:fillRect/>
          </a:stretch>
        </p:blipFill>
        <p:spPr>
          <a:xfrm>
            <a:off x="3405810" y="3076872"/>
            <a:ext cx="2332380" cy="1445775"/>
          </a:xfrm>
          <a:prstGeom prst="rect">
            <a:avLst/>
          </a:prstGeom>
        </p:spPr>
      </p:pic>
      <p:pic>
        <p:nvPicPr>
          <p:cNvPr id="7" name="Picture 6">
            <a:extLst>
              <a:ext uri="{FF2B5EF4-FFF2-40B4-BE49-F238E27FC236}">
                <a16:creationId xmlns:a16="http://schemas.microsoft.com/office/drawing/2014/main" xmlns:c15="http://schemas.microsoft.com/office/drawing/2012/chart" xmlns:c="http://schemas.openxmlformats.org/drawingml/2006/chart" xmlns="" id="{62B02460-F535-4E54-B7DC-2AD2C772D5BE}"/>
              </a:ext>
            </a:extLst>
          </p:cNvPr>
          <p:cNvPicPr>
            <a:picLocks noChangeAspect="1"/>
          </p:cNvPicPr>
          <p:nvPr/>
        </p:nvPicPr>
        <p:blipFill>
          <a:blip r:embed="rId6"/>
          <a:stretch>
            <a:fillRect/>
          </a:stretch>
        </p:blipFill>
        <p:spPr>
          <a:xfrm>
            <a:off x="2888423" y="4090754"/>
            <a:ext cx="3526912" cy="942565"/>
          </a:xfrm>
          <a:prstGeom prst="rect">
            <a:avLst/>
          </a:prstGeom>
        </p:spPr>
      </p:pic>
      <p:pic>
        <p:nvPicPr>
          <p:cNvPr id="8" name="Picture 7" descr="This image is of a LED backlights.">
            <a:extLst>
              <a:ext uri="{FF2B5EF4-FFF2-40B4-BE49-F238E27FC236}">
                <a16:creationId xmlns:a16="http://schemas.microsoft.com/office/drawing/2014/main" xmlns:c15="http://schemas.microsoft.com/office/drawing/2012/chart" xmlns:c="http://schemas.openxmlformats.org/drawingml/2006/chart" xmlns="" id="{3A59404D-E009-4ED5-B3DD-A9FD246DF44D}"/>
              </a:ext>
            </a:extLst>
          </p:cNvPr>
          <p:cNvPicPr>
            <a:picLocks noChangeAspect="1"/>
          </p:cNvPicPr>
          <p:nvPr/>
        </p:nvPicPr>
        <p:blipFill>
          <a:blip r:embed="rId7"/>
          <a:stretch>
            <a:fillRect/>
          </a:stretch>
        </p:blipFill>
        <p:spPr>
          <a:xfrm>
            <a:off x="6532670" y="3274781"/>
            <a:ext cx="2088732" cy="1445775"/>
          </a:xfrm>
          <a:prstGeom prst="rect">
            <a:avLst/>
          </a:prstGeom>
        </p:spPr>
      </p:pic>
    </p:spTree>
    <p:custDataLst>
      <p:tags r:id="rId1"/>
    </p:custDataLst>
    <p:extLst>
      <p:ext uri="{BB962C8B-B14F-4D97-AF65-F5344CB8AC3E}">
        <p14:creationId xmlns:p14="http://schemas.microsoft.com/office/powerpoint/2010/main" val="2509750878"/>
      </p:ext>
    </p:extLst>
  </p:cSld>
  <p:clrMapOvr>
    <a:masterClrMapping/>
  </p:clrMapOvr>
  <p:transition spd="slow">
    <p:wip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dirty="0">
                <a:latin typeface="Arial" charset="0"/>
              </a:rPr>
              <a:t>Componentes de la pantalla de las computadoras portátiles</a:t>
            </a:r>
            <a:r>
              <a:rPr lang="en-US" sz="1600" dirty="0">
                <a:latin typeface="Arial" charset="0"/>
              </a:rPr>
              <a:t/>
            </a:r>
            <a:br>
              <a:rPr lang="en-US" sz="1600" dirty="0">
                <a:latin typeface="Arial" charset="0"/>
              </a:rPr>
            </a:br>
            <a:r>
              <a:rPr lang="x-none" sz="1600" dirty="0">
                <a:latin typeface="Arial" charset="0"/>
              </a:rPr>
              <a:t>Conectores de antena de Wi-Fi</a:t>
            </a:r>
          </a:p>
        </p:txBody>
      </p:sp>
      <p:sp>
        <p:nvSpPr>
          <p:cNvPr id="7" name="Rectangle 6">
            <a:extLst>
              <a:ext uri="{FF2B5EF4-FFF2-40B4-BE49-F238E27FC236}">
                <a16:creationId xmlns:a16="http://schemas.microsoft.com/office/drawing/2014/main" xmlns:c15="http://schemas.microsoft.com/office/drawing/2012/chart" xmlns:c="http://schemas.openxmlformats.org/drawingml/2006/chart" xmlns="" id="{EBAB1D70-3F63-43B7-8AF8-2848E5D6645B}"/>
              </a:ext>
            </a:extLst>
          </p:cNvPr>
          <p:cNvSpPr txBox="1">
            <a:spLocks noChangeArrowheads="1"/>
          </p:cNvSpPr>
          <p:nvPr/>
        </p:nvSpPr>
        <p:spPr bwMode="auto">
          <a:xfrm>
            <a:off x="144064" y="798945"/>
            <a:ext cx="8771335" cy="1970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rtl="0"/>
            <a:r>
              <a:rPr lang="x-none" sz="1600" dirty="0"/>
              <a:t>Los componentes de Wi-Fi incluyen:</a:t>
            </a:r>
          </a:p>
          <a:p>
            <a:pPr lvl="1" rtl="0"/>
            <a:r>
              <a:rPr lang="x-none" sz="1500" b="1" dirty="0"/>
              <a:t>Conectores de antena de Wi-Fi:</a:t>
            </a:r>
            <a:r>
              <a:rPr lang="x-none" sz="1500" dirty="0"/>
              <a:t> Las antenas de Wi-Fi de las computadoras portátiles generalmente se ubican sobre la pantalla.</a:t>
            </a:r>
          </a:p>
          <a:p>
            <a:pPr lvl="1" rtl="0"/>
            <a:r>
              <a:rPr lang="x-none" sz="1500" b="1" dirty="0"/>
              <a:t>Conectores de la antena de Wi-Fi:</a:t>
            </a:r>
            <a:r>
              <a:rPr lang="x-none" sz="1500" dirty="0"/>
              <a:t> la antena de Wi-Fi está conectada a una tarjeta inalámbrica por un cable de antena y conectores de antena.</a:t>
            </a:r>
          </a:p>
          <a:p>
            <a:pPr lvl="1" rtl="0"/>
            <a:r>
              <a:rPr lang="x-none" sz="1500" b="1" dirty="0"/>
              <a:t>Guías de cables de antena de Wi-Fi:</a:t>
            </a:r>
            <a:r>
              <a:rPr lang="x-none" sz="1500" dirty="0"/>
              <a:t> Los cables se sujetan a la unidad de pantalla por las guías de cable que se encuentran en los lados de la pantalla.</a:t>
            </a:r>
          </a:p>
        </p:txBody>
      </p:sp>
      <p:pic>
        <p:nvPicPr>
          <p:cNvPr id="4" name="Picture 3" descr="This image is of Wi- Fi connectors.">
            <a:extLst>
              <a:ext uri="{FF2B5EF4-FFF2-40B4-BE49-F238E27FC236}">
                <a16:creationId xmlns:a16="http://schemas.microsoft.com/office/drawing/2014/main" xmlns:c15="http://schemas.microsoft.com/office/drawing/2012/chart" xmlns:c="http://schemas.openxmlformats.org/drawingml/2006/chart" xmlns="" id="{AA8894E4-5A4F-4550-A8E1-F4D1A968922B}"/>
              </a:ext>
            </a:extLst>
          </p:cNvPr>
          <p:cNvPicPr>
            <a:picLocks noChangeAspect="1"/>
          </p:cNvPicPr>
          <p:nvPr/>
        </p:nvPicPr>
        <p:blipFill>
          <a:blip r:embed="rId4"/>
          <a:stretch>
            <a:fillRect/>
          </a:stretch>
        </p:blipFill>
        <p:spPr>
          <a:xfrm>
            <a:off x="569495" y="2769576"/>
            <a:ext cx="1977909" cy="1727977"/>
          </a:xfrm>
          <a:prstGeom prst="rect">
            <a:avLst/>
          </a:prstGeom>
        </p:spPr>
      </p:pic>
      <p:pic>
        <p:nvPicPr>
          <p:cNvPr id="6" name="Picture 5" descr="This image is of wi-fi antenna leads.">
            <a:extLst>
              <a:ext uri="{FF2B5EF4-FFF2-40B4-BE49-F238E27FC236}">
                <a16:creationId xmlns:a16="http://schemas.microsoft.com/office/drawing/2014/main" xmlns:c15="http://schemas.microsoft.com/office/drawing/2012/chart" xmlns:c="http://schemas.openxmlformats.org/drawingml/2006/chart" xmlns="" id="{64CFAD68-0D3B-4E75-A84D-483D42AF54A2}"/>
              </a:ext>
            </a:extLst>
          </p:cNvPr>
          <p:cNvPicPr>
            <a:picLocks noChangeAspect="1"/>
          </p:cNvPicPr>
          <p:nvPr/>
        </p:nvPicPr>
        <p:blipFill>
          <a:blip r:embed="rId5"/>
          <a:stretch>
            <a:fillRect/>
          </a:stretch>
        </p:blipFill>
        <p:spPr>
          <a:xfrm>
            <a:off x="3335347" y="2769576"/>
            <a:ext cx="2258206" cy="1727978"/>
          </a:xfrm>
          <a:prstGeom prst="rect">
            <a:avLst/>
          </a:prstGeom>
        </p:spPr>
      </p:pic>
      <p:pic>
        <p:nvPicPr>
          <p:cNvPr id="8" name="Picture 7" descr="This image is of wi-fi antenna wire guides.">
            <a:extLst>
              <a:ext uri="{FF2B5EF4-FFF2-40B4-BE49-F238E27FC236}">
                <a16:creationId xmlns:a16="http://schemas.microsoft.com/office/drawing/2014/main" xmlns:c15="http://schemas.microsoft.com/office/drawing/2012/chart" xmlns:c="http://schemas.openxmlformats.org/drawingml/2006/chart" xmlns="" id="{F7FF987D-8EAE-4057-97A0-C2F705652DF4}"/>
              </a:ext>
            </a:extLst>
          </p:cNvPr>
          <p:cNvPicPr>
            <a:picLocks noChangeAspect="1"/>
          </p:cNvPicPr>
          <p:nvPr/>
        </p:nvPicPr>
        <p:blipFill>
          <a:blip r:embed="rId6"/>
          <a:stretch>
            <a:fillRect/>
          </a:stretch>
        </p:blipFill>
        <p:spPr>
          <a:xfrm>
            <a:off x="6409762" y="2769576"/>
            <a:ext cx="2136889" cy="1727978"/>
          </a:xfrm>
          <a:prstGeom prst="rect">
            <a:avLst/>
          </a:prstGeom>
        </p:spPr>
      </p:pic>
    </p:spTree>
    <p:custDataLst>
      <p:tags r:id="rId1"/>
    </p:custDataLst>
    <p:extLst>
      <p:ext uri="{BB962C8B-B14F-4D97-AF65-F5344CB8AC3E}">
        <p14:creationId xmlns:p14="http://schemas.microsoft.com/office/powerpoint/2010/main" val="2874592319"/>
      </p:ext>
    </p:extLst>
  </p:cSld>
  <p:clrMapOvr>
    <a:masterClrMapping/>
  </p:clrMapOvr>
  <p:transition spd="slow">
    <p:wip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Componentes de la pantalla de las computadoras portátiles</a:t>
            </a:r>
            <a:r>
              <a:rPr lang="en-US" sz="1600" dirty="0">
                <a:latin typeface="Arial" charset="0"/>
              </a:rPr>
              <a:t/>
            </a:r>
            <a:br>
              <a:rPr lang="en-US" sz="1600" dirty="0">
                <a:latin typeface="Arial" charset="0"/>
              </a:rPr>
            </a:br>
            <a:r>
              <a:rPr lang="x-none"/>
              <a:t>Cámara web y micrófono</a:t>
            </a:r>
          </a:p>
        </p:txBody>
      </p:sp>
      <p:sp>
        <p:nvSpPr>
          <p:cNvPr id="7" name="Rectangle 6">
            <a:extLst>
              <a:ext uri="{FF2B5EF4-FFF2-40B4-BE49-F238E27FC236}">
                <a16:creationId xmlns:a16="http://schemas.microsoft.com/office/drawing/2014/main" xmlns:c15="http://schemas.microsoft.com/office/drawing/2012/chart" xmlns:c="http://schemas.openxmlformats.org/drawingml/2006/chart" xmlns="" id="{C1A76E0A-7D09-4DDF-B3D1-2243045683A4}"/>
              </a:ext>
            </a:extLst>
          </p:cNvPr>
          <p:cNvSpPr>
            <a:spLocks noGrp="1" noChangeArrowheads="1"/>
          </p:cNvSpPr>
          <p:nvPr>
            <p:ph idx="1"/>
          </p:nvPr>
        </p:nvSpPr>
        <p:spPr>
          <a:xfrm>
            <a:off x="144065" y="798945"/>
            <a:ext cx="4573712" cy="3765034"/>
          </a:xfrm>
        </p:spPr>
        <p:txBody>
          <a:bodyPr/>
          <a:lstStyle/>
          <a:p>
            <a:pPr rtl="0"/>
            <a:r>
              <a:rPr lang="x-none" sz="1600" dirty="0"/>
              <a:t>La mayoría de las computadoras portátiles actuales tienen una cámara web y un micrófono incorporados. </a:t>
            </a:r>
          </a:p>
          <a:p>
            <a:pPr rtl="0"/>
            <a:r>
              <a:rPr lang="x-none" sz="1600" dirty="0"/>
              <a:t>Por lo general, la cámara web se encuentra en la parte central superior de la pantalla.</a:t>
            </a:r>
          </a:p>
          <a:p>
            <a:pPr rtl="0"/>
            <a:r>
              <a:rPr lang="x-none" sz="1600" dirty="0"/>
              <a:t>El micrófono interno se encuentra al lado de la cámara web. </a:t>
            </a:r>
          </a:p>
          <a:p>
            <a:pPr lvl="1" rtl="0"/>
            <a:r>
              <a:rPr lang="x-none" sz="1500" dirty="0"/>
              <a:t>Algunos fabricantes pueden colocar el micrófono junto al teclado o en los costados de la computadora portátil.</a:t>
            </a:r>
          </a:p>
        </p:txBody>
      </p:sp>
      <p:pic>
        <p:nvPicPr>
          <p:cNvPr id="4" name="Picture 3" descr="This figure shows a man using a laptop with a built-in webcam and microphone to conduct a video chat session with another person.">
            <a:extLst>
              <a:ext uri="{FF2B5EF4-FFF2-40B4-BE49-F238E27FC236}">
                <a16:creationId xmlns:a16="http://schemas.microsoft.com/office/drawing/2014/main" xmlns:c15="http://schemas.microsoft.com/office/drawing/2012/chart" xmlns:c="http://schemas.openxmlformats.org/drawingml/2006/chart" xmlns="" id="{EE91FCD7-83AC-4AE5-8270-6F6CE1353F0D}"/>
              </a:ext>
            </a:extLst>
          </p:cNvPr>
          <p:cNvPicPr>
            <a:picLocks noChangeAspect="1"/>
          </p:cNvPicPr>
          <p:nvPr/>
        </p:nvPicPr>
        <p:blipFill>
          <a:blip r:embed="rId4"/>
          <a:stretch>
            <a:fillRect/>
          </a:stretch>
        </p:blipFill>
        <p:spPr>
          <a:xfrm>
            <a:off x="4717777" y="1378117"/>
            <a:ext cx="4282158" cy="2387266"/>
          </a:xfrm>
          <a:prstGeom prst="rect">
            <a:avLst/>
          </a:prstGeom>
        </p:spPr>
      </p:pic>
    </p:spTree>
    <p:custDataLst>
      <p:tags r:id="rId1"/>
    </p:custDataLst>
    <p:extLst>
      <p:ext uri="{BB962C8B-B14F-4D97-AF65-F5344CB8AC3E}">
        <p14:creationId xmlns:p14="http://schemas.microsoft.com/office/powerpoint/2010/main" val="2941734986"/>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2982823"/>
          </a:xfrm>
        </p:spPr>
        <p:txBody>
          <a:bodyPr anchor="ctr"/>
          <a:lstStyle/>
          <a:p>
            <a:pPr rtl="0"/>
            <a:r>
              <a:rPr lang="x-none">
                <a:solidFill>
                  <a:schemeClr val="accent5">
                    <a:lumMod val="40000"/>
                    <a:lumOff val="60000"/>
                  </a:schemeClr>
                </a:solidFill>
              </a:rPr>
              <a:t>7.2 Configuración de una computadora portátil</a:t>
            </a:r>
          </a:p>
        </p:txBody>
      </p:sp>
    </p:spTree>
    <p:custDataLst>
      <p:tags r:id="rId1"/>
    </p:custDataLst>
    <p:extLst>
      <p:ext uri="{BB962C8B-B14F-4D97-AF65-F5344CB8AC3E}">
        <p14:creationId xmlns:p14="http://schemas.microsoft.com/office/powerpoint/2010/main" val="4189126544"/>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Configuración de los ajustes de energía</a:t>
            </a:r>
            <a:r>
              <a:rPr lang="en-US" sz="1600" dirty="0">
                <a:latin typeface="Arial" charset="0"/>
              </a:rPr>
              <a:t/>
            </a:r>
            <a:br>
              <a:rPr lang="en-US" sz="1600" dirty="0">
                <a:latin typeface="Arial" charset="0"/>
              </a:rPr>
            </a:br>
            <a:r>
              <a:rPr lang="x-none"/>
              <a:t>Administración de energía</a:t>
            </a:r>
          </a:p>
        </p:txBody>
      </p:sp>
      <p:sp>
        <p:nvSpPr>
          <p:cNvPr id="7" name="Rectangle 6" descr="This figure shows a table describing the six ACPI power states which are S0, S1, S2, S3, S4, and S5. Descriptions of each ACPI power state follows: S0. The computer is on and the CPU is running. S1. The CPU and RAM are still receiving power, but unused devices are powered down. S2. The CPU is off, but the RAM is refreshed. The system is in a lower mode than S1. S3. The CPU is off, and the RAM is set to a slow refresh rate. This mode is often called “save to RAM”. This state is known as suspend mode. S4. The CPU and RAM are off. The contents of RAM have been saved to a temporary file on the hard disk. This mode is also called “save to disk”. This state is known as hibernate mode. S5. The computer is off">
            <a:extLst>
              <a:ext uri="{FF2B5EF4-FFF2-40B4-BE49-F238E27FC236}">
                <a16:creationId xmlns:a16="http://schemas.microsoft.com/office/drawing/2014/main" xmlns:c15="http://schemas.microsoft.com/office/drawing/2012/chart" xmlns:c="http://schemas.openxmlformats.org/drawingml/2006/chart" xmlns="" id="{C1A76E0A-7D09-4DDF-B3D1-2243045683A4}"/>
              </a:ext>
            </a:extLst>
          </p:cNvPr>
          <p:cNvSpPr>
            <a:spLocks noGrp="1" noChangeArrowheads="1"/>
          </p:cNvSpPr>
          <p:nvPr>
            <p:ph idx="1"/>
          </p:nvPr>
        </p:nvSpPr>
        <p:spPr>
          <a:xfrm>
            <a:off x="144064" y="798945"/>
            <a:ext cx="8999935" cy="1772805"/>
          </a:xfrm>
        </p:spPr>
        <p:txBody>
          <a:bodyPr/>
          <a:lstStyle/>
          <a:p>
            <a:pPr rtl="0"/>
            <a:r>
              <a:rPr lang="x-none" dirty="0"/>
              <a:t>Configurar los parámetros de energía de la computadora portátil para que administre mejor el consumo de la energía garantiza que la batería se use de forma eficiente. </a:t>
            </a:r>
          </a:p>
          <a:p>
            <a:pPr rtl="0"/>
            <a:r>
              <a:rPr lang="x-none" spc="-30" dirty="0"/>
              <a:t>La administración de energía controla el flujo de electricidad que llega a los componentes de una PC. </a:t>
            </a:r>
          </a:p>
          <a:p>
            <a:pPr rtl="0"/>
            <a:r>
              <a:rPr lang="x-none" dirty="0"/>
              <a:t>La Interfaz avanzada de configuración y energía (ACPI) crea un puente entre el hardware y el sistema operativo y permite a los técnicos crear esquemas de administración de energía para obtener el mejor rendimiento de la computadora portátil. </a:t>
            </a:r>
          </a:p>
        </p:txBody>
      </p:sp>
      <p:pic>
        <p:nvPicPr>
          <p:cNvPr id="4" name="Picture 3">
            <a:extLst>
              <a:ext uri="{FF2B5EF4-FFF2-40B4-BE49-F238E27FC236}">
                <a16:creationId xmlns:a16="http://schemas.microsoft.com/office/drawing/2014/main" xmlns:c15="http://schemas.microsoft.com/office/drawing/2012/chart" xmlns:c="http://schemas.openxmlformats.org/drawingml/2006/chart" xmlns="" id="{EE91FCD7-83AC-4AE5-8270-6F6CE1353F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63071" y="2715006"/>
            <a:ext cx="5417858" cy="2062930"/>
          </a:xfrm>
          <a:prstGeom prst="rect">
            <a:avLst/>
          </a:prstGeom>
          <a:ln w="25400">
            <a:solidFill>
              <a:schemeClr val="tx1"/>
            </a:solidFill>
          </a:ln>
        </p:spPr>
      </p:pic>
    </p:spTree>
    <p:custDataLst>
      <p:tags r:id="rId1"/>
    </p:custDataLst>
    <p:extLst>
      <p:ext uri="{BB962C8B-B14F-4D97-AF65-F5344CB8AC3E}">
        <p14:creationId xmlns:p14="http://schemas.microsoft.com/office/powerpoint/2010/main" val="1932077407"/>
      </p:ext>
    </p:extLst>
  </p:cSld>
  <p:clrMapOvr>
    <a:masterClrMapping/>
  </p:clrMapOvr>
  <p:transition spd="slow">
    <p:wip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rtl="0"/>
            <a:r>
              <a:rPr lang="x-none" sz="1600">
                <a:latin typeface="Arial" charset="0"/>
              </a:rPr>
              <a:t>Configuración de ajustes de energía</a:t>
            </a:r>
            <a:r>
              <a:rPr lang="en-US" sz="1600" dirty="0">
                <a:latin typeface="Arial" charset="0"/>
              </a:rPr>
              <a:t/>
            </a:r>
            <a:br>
              <a:rPr lang="en-US" sz="1600" dirty="0">
                <a:latin typeface="Arial" charset="0"/>
              </a:rPr>
            </a:br>
            <a:r>
              <a:rPr lang="x-none"/>
              <a:t>Administración de la configuración de ACPI en el BIOS</a:t>
            </a:r>
          </a:p>
        </p:txBody>
      </p:sp>
      <p:sp>
        <p:nvSpPr>
          <p:cNvPr id="5" name="Rectangle 6">
            <a:extLst>
              <a:ext uri="{FF2B5EF4-FFF2-40B4-BE49-F238E27FC236}">
                <a16:creationId xmlns:a16="http://schemas.microsoft.com/office/drawing/2014/main" xmlns:c15="http://schemas.microsoft.com/office/drawing/2012/chart" xmlns:c="http://schemas.openxmlformats.org/drawingml/2006/chart" xmlns="" id="{2975FDFA-EB20-4A5B-953B-C25F20115297}"/>
              </a:ext>
            </a:extLst>
          </p:cNvPr>
          <p:cNvSpPr txBox="1">
            <a:spLocks noChangeArrowheads="1"/>
          </p:cNvSpPr>
          <p:nvPr/>
        </p:nvSpPr>
        <p:spPr bwMode="auto">
          <a:xfrm>
            <a:off x="144064" y="798944"/>
            <a:ext cx="4908229" cy="3896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rtl="0"/>
            <a:r>
              <a:rPr lang="x-none" sz="1400" dirty="0"/>
              <a:t>Con frecuencia, los técnicos deben ajustar los parámetros de energía modificando los parámetros de la configuración del BIOS o UEFI. </a:t>
            </a:r>
          </a:p>
          <a:p>
            <a:pPr rtl="0"/>
            <a:r>
              <a:rPr lang="x-none" sz="1400" dirty="0"/>
              <a:t>La configuracion de los parámetros de energía afecta a lo siguiente: </a:t>
            </a:r>
          </a:p>
          <a:p>
            <a:pPr lvl="1" rtl="0"/>
            <a:r>
              <a:rPr lang="x-none" sz="1300" dirty="0"/>
              <a:t>Los estados del sistema </a:t>
            </a:r>
          </a:p>
          <a:p>
            <a:pPr lvl="1" rtl="0"/>
            <a:r>
              <a:rPr lang="x-none" sz="1300" dirty="0"/>
              <a:t>Los modos de batería y CA </a:t>
            </a:r>
          </a:p>
          <a:p>
            <a:pPr lvl="1" rtl="0"/>
            <a:r>
              <a:rPr lang="x-none" sz="1300" dirty="0"/>
              <a:t>La administración térmica </a:t>
            </a:r>
          </a:p>
          <a:p>
            <a:pPr lvl="1" rtl="0"/>
            <a:r>
              <a:rPr lang="x-none" sz="1300" dirty="0"/>
              <a:t>La administración de energía del bus PCI de la CPU </a:t>
            </a:r>
          </a:p>
          <a:p>
            <a:pPr lvl="1" rtl="0"/>
            <a:r>
              <a:rPr lang="x-none" sz="1300" dirty="0"/>
              <a:t>Wake on LAN (WOL) </a:t>
            </a:r>
          </a:p>
          <a:p>
            <a:pPr rtl="0"/>
            <a:r>
              <a:rPr lang="x-none" sz="1400" dirty="0"/>
              <a:t>El modo de administración de energía ACPI debe estar habilitado en la configuración del BIOS o de UEFI para que el SO pueda configurar los estados de administración de energía.</a:t>
            </a:r>
          </a:p>
        </p:txBody>
      </p:sp>
      <p:pic>
        <p:nvPicPr>
          <p:cNvPr id="4" name="Picture 3" descr="This figure shows a picture of the power settings in a PC BIOS utility.">
            <a:extLst>
              <a:ext uri="{FF2B5EF4-FFF2-40B4-BE49-F238E27FC236}">
                <a16:creationId xmlns:a16="http://schemas.microsoft.com/office/drawing/2014/main" xmlns:c15="http://schemas.microsoft.com/office/drawing/2012/chart" xmlns:c="http://schemas.openxmlformats.org/drawingml/2006/chart" xmlns="" id="{EE91FCD7-83AC-4AE5-8270-6F6CE1353F0D}"/>
              </a:ext>
            </a:extLst>
          </p:cNvPr>
          <p:cNvPicPr>
            <a:picLocks noChangeAspect="1"/>
          </p:cNvPicPr>
          <p:nvPr/>
        </p:nvPicPr>
        <p:blipFill>
          <a:blip r:embed="rId4"/>
          <a:srcRect/>
          <a:stretch/>
        </p:blipFill>
        <p:spPr>
          <a:xfrm>
            <a:off x="5052293" y="1093935"/>
            <a:ext cx="3947642" cy="2669173"/>
          </a:xfrm>
          <a:prstGeom prst="rect">
            <a:avLst/>
          </a:prstGeom>
          <a:ln w="25400">
            <a:solidFill>
              <a:schemeClr val="tx1"/>
            </a:solidFill>
          </a:ln>
        </p:spPr>
      </p:pic>
    </p:spTree>
    <p:custDataLst>
      <p:tags r:id="rId1"/>
    </p:custDataLst>
    <p:extLst>
      <p:ext uri="{BB962C8B-B14F-4D97-AF65-F5344CB8AC3E}">
        <p14:creationId xmlns:p14="http://schemas.microsoft.com/office/powerpoint/2010/main" val="1824389361"/>
      </p:ext>
    </p:extLst>
  </p:cSld>
  <p:clrMapOvr>
    <a:masterClrMapping/>
  </p:clrMapOvr>
  <p:transition spd="slow">
    <p:wipe/>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70727" y="167962"/>
            <a:ext cx="9144000" cy="757551"/>
          </a:xfrm>
        </p:spPr>
        <p:txBody>
          <a:bodyPr/>
          <a:lstStyle/>
          <a:p>
            <a:pPr rtl="0"/>
            <a:r>
              <a:rPr lang="x-none" sz="1600"/>
              <a:t>Configuración de los ajustes de energía</a:t>
            </a:r>
            <a:r>
              <a:rPr lang="en-US" altLang="en-US" dirty="0"/>
              <a:t/>
            </a:r>
            <a:br>
              <a:rPr lang="en-US" altLang="en-US" dirty="0"/>
            </a:br>
            <a:r>
              <a:rPr lang="x-none"/>
              <a:t>Demostración en vídeo: Administración de las opciones de energía de la computadora portátil</a:t>
            </a:r>
          </a:p>
        </p:txBody>
      </p:sp>
      <p:pic>
        <p:nvPicPr>
          <p:cNvPr id="3" name="Picture 2">
            <a:extLst>
              <a:ext uri="{FF2B5EF4-FFF2-40B4-BE49-F238E27FC236}">
                <a16:creationId xmlns:a16="http://schemas.microsoft.com/office/drawing/2014/main" xmlns:c15="http://schemas.microsoft.com/office/drawing/2012/chart" xmlns:c="http://schemas.openxmlformats.org/drawingml/2006/chart" xmlns="" id="{12E84611-D459-41F3-8BDE-4F9E4E078C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19242" y="1108966"/>
            <a:ext cx="6246970" cy="3476972"/>
          </a:xfrm>
          <a:prstGeom prst="rect">
            <a:avLst/>
          </a:prstGeom>
          <a:ln w="25400">
            <a:solidFill>
              <a:schemeClr val="tx1"/>
            </a:solidFill>
          </a:ln>
        </p:spPr>
      </p:pic>
    </p:spTree>
    <p:custDataLst>
      <p:tags r:id="rId1"/>
    </p:custDataLst>
    <p:extLst>
      <p:ext uri="{BB962C8B-B14F-4D97-AF65-F5344CB8AC3E}">
        <p14:creationId xmlns:p14="http://schemas.microsoft.com/office/powerpoint/2010/main" val="993681864"/>
      </p:ext>
    </p:extLst>
  </p:cSld>
  <p:clrMapOvr>
    <a:masterClrMapping/>
  </p:clrMapOvr>
  <p:transition spd="slow">
    <p:wipe/>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rtl="0"/>
            <a:r>
              <a:rPr lang="x-none" sz="1600">
                <a:latin typeface="Arial" charset="0"/>
              </a:rPr>
              <a:t>Configuración inalámbrica</a:t>
            </a:r>
            <a:r>
              <a:rPr lang="en-US" sz="1600" dirty="0">
                <a:latin typeface="Arial" charset="0"/>
              </a:rPr>
              <a:t/>
            </a:r>
            <a:br>
              <a:rPr lang="en-US" sz="1600" dirty="0">
                <a:latin typeface="Arial" charset="0"/>
              </a:rPr>
            </a:br>
            <a:r>
              <a:rPr lang="x-none"/>
              <a:t>Bluetooth</a:t>
            </a:r>
          </a:p>
        </p:txBody>
      </p:sp>
      <p:sp>
        <p:nvSpPr>
          <p:cNvPr id="3" name="TextBox 2"/>
          <p:cNvSpPr txBox="1"/>
          <p:nvPr/>
        </p:nvSpPr>
        <p:spPr>
          <a:xfrm>
            <a:off x="0" y="798944"/>
            <a:ext cx="9144000" cy="3293209"/>
          </a:xfrm>
          <a:prstGeom prst="rect">
            <a:avLst/>
          </a:prstGeom>
          <a:noFill/>
        </p:spPr>
        <p:txBody>
          <a:bodyPr wrap="square" rtlCol="0">
            <a:spAutoFit/>
          </a:bodyPr>
          <a:lstStyle/>
          <a:p>
            <a:pPr marL="285750" indent="-285750" rtl="0">
              <a:buFont typeface="Arial" panose="020B0604020202020204" pitchFamily="34" charset="0"/>
              <a:buChar char="•"/>
            </a:pPr>
            <a:r>
              <a:rPr lang="x-none" sz="1600" dirty="0"/>
              <a:t>El estándar 802.15 del Instituto de Ingenieros Eléctricos y Electrónicos (IEEE) describe la especificación técnica de Bluetooth. </a:t>
            </a:r>
          </a:p>
          <a:p>
            <a:pPr marL="285750" indent="-285750">
              <a:buFont typeface="Arial" panose="020B0604020202020204" pitchFamily="34" charset="0"/>
              <a:buChar char="•"/>
            </a:pPr>
            <a:endParaRPr lang="en-US" sz="1600" dirty="0"/>
          </a:p>
          <a:p>
            <a:pPr marL="285750" indent="-285750" rtl="0">
              <a:buFont typeface="Arial" panose="020B0604020202020204" pitchFamily="34" charset="0"/>
              <a:buChar char="•"/>
            </a:pPr>
            <a:r>
              <a:rPr lang="x-none" sz="1600" dirty="0"/>
              <a:t>Los dispositivos Bluetooth admiten voz, música, video y datos.</a:t>
            </a:r>
          </a:p>
          <a:p>
            <a:pPr marL="285750" indent="-285750">
              <a:buFont typeface="Arial" panose="020B0604020202020204" pitchFamily="34" charset="0"/>
              <a:buChar char="•"/>
            </a:pPr>
            <a:endParaRPr lang="en-US" sz="1600" dirty="0"/>
          </a:p>
          <a:p>
            <a:pPr marL="285750" indent="-285750" rtl="0">
              <a:buFont typeface="Arial" panose="020B0604020202020204" pitchFamily="34" charset="0"/>
              <a:buChar char="•"/>
            </a:pPr>
            <a:r>
              <a:rPr lang="x-none" sz="1600" dirty="0"/>
              <a:t>La distancia de una red de área personal Bluetooth (PAN) está dada por la cantidad de energía consumida por los dispositivos de dicha red.</a:t>
            </a:r>
          </a:p>
          <a:p>
            <a:pPr marL="742950" lvl="1" indent="-285750" rtl="0">
              <a:buFont typeface="Arial" panose="020B0604020202020204" pitchFamily="34" charset="0"/>
              <a:buChar char="•"/>
            </a:pPr>
            <a:r>
              <a:rPr lang="x-none" sz="1600" dirty="0"/>
              <a:t>La tecnología Bluetooth más común tiene un alcance de aproximadamente 33 pies (10 m).</a:t>
            </a:r>
          </a:p>
          <a:p>
            <a:pPr marL="285750" indent="-285750">
              <a:buFont typeface="Arial" panose="020B0604020202020204" pitchFamily="34" charset="0"/>
              <a:buChar char="•"/>
            </a:pPr>
            <a:endParaRPr lang="en-US" sz="1600" dirty="0"/>
          </a:p>
          <a:p>
            <a:pPr marL="285750" indent="-285750" rtl="0">
              <a:buFont typeface="Arial" panose="020B0604020202020204" pitchFamily="34" charset="0"/>
              <a:buChar char="•"/>
            </a:pPr>
            <a:r>
              <a:rPr lang="x-none" sz="1600" dirty="0"/>
              <a:t>El estándar Bluetooth incluye medidas de seguridad. </a:t>
            </a:r>
          </a:p>
          <a:p>
            <a:pPr marL="742950" lvl="1" indent="-285750" rtl="0">
              <a:buFont typeface="Arial" panose="020B0604020202020204" pitchFamily="34" charset="0"/>
              <a:buChar char="•"/>
            </a:pPr>
            <a:r>
              <a:rPr lang="x-none" sz="1600" dirty="0"/>
              <a:t>La primera vez que se conecta un dispositivo Bluetooth, se lo autentica mediante un PIN. </a:t>
            </a:r>
          </a:p>
          <a:p>
            <a:pPr marL="742950" lvl="1" indent="-285750" rtl="0">
              <a:buFont typeface="Arial" panose="020B0604020202020204" pitchFamily="34" charset="0"/>
              <a:buChar char="•"/>
            </a:pPr>
            <a:r>
              <a:rPr lang="x-none" sz="1600" dirty="0"/>
              <a:t>Esto se conoce como emparejamiento. Bluetooth admite cifrado de 128 bits y autenticación mediante PIN.</a:t>
            </a:r>
          </a:p>
        </p:txBody>
      </p:sp>
    </p:spTree>
    <p:custDataLst>
      <p:tags r:id="rId1"/>
    </p:custDataLst>
    <p:extLst>
      <p:ext uri="{BB962C8B-B14F-4D97-AF65-F5344CB8AC3E}">
        <p14:creationId xmlns:p14="http://schemas.microsoft.com/office/powerpoint/2010/main" val="2736946885"/>
      </p:ext>
    </p:extLst>
  </p:cSld>
  <p:clrMapOvr>
    <a:masterClrMapping/>
  </p:clrMapOvr>
  <p:transition spd="slow">
    <p:wipe/>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rtl="0"/>
            <a:r>
              <a:rPr lang="x-none" sz="1600">
                <a:latin typeface="Arial" charset="0"/>
              </a:rPr>
              <a:t>Configuración inalámbrica</a:t>
            </a:r>
            <a:r>
              <a:rPr lang="en-US" sz="1600" dirty="0">
                <a:latin typeface="Arial" charset="0"/>
              </a:rPr>
              <a:t/>
            </a:r>
            <a:br>
              <a:rPr lang="en-US" sz="1600" dirty="0">
                <a:latin typeface="Arial" charset="0"/>
              </a:rPr>
            </a:br>
            <a:r>
              <a:rPr lang="x-none"/>
              <a:t>Conexiones Bluetooth de computadoras portátiles</a:t>
            </a:r>
          </a:p>
        </p:txBody>
      </p:sp>
      <p:sp>
        <p:nvSpPr>
          <p:cNvPr id="4" name="Rectangle 6">
            <a:extLst>
              <a:ext uri="{FF2B5EF4-FFF2-40B4-BE49-F238E27FC236}">
                <a16:creationId xmlns:a16="http://schemas.microsoft.com/office/drawing/2014/main" xmlns:c15="http://schemas.microsoft.com/office/drawing/2012/chart" xmlns:c="http://schemas.openxmlformats.org/drawingml/2006/chart" xmlns="" id="{C9522B6D-6310-46E3-9285-2A5B42A23056}"/>
              </a:ext>
            </a:extLst>
          </p:cNvPr>
          <p:cNvSpPr txBox="1">
            <a:spLocks noChangeArrowheads="1"/>
          </p:cNvSpPr>
          <p:nvPr/>
        </p:nvSpPr>
        <p:spPr bwMode="auto">
          <a:xfrm>
            <a:off x="144065" y="798944"/>
            <a:ext cx="5706402" cy="37650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rtl="0"/>
            <a:r>
              <a:rPr lang="x-none" sz="1400" dirty="0"/>
              <a:t>Windows activa las conexiones a dispositivos Bluetooth de manera predeterminada. </a:t>
            </a:r>
          </a:p>
          <a:p>
            <a:pPr lvl="1" rtl="0"/>
            <a:r>
              <a:rPr lang="x-none" sz="1200" dirty="0"/>
              <a:t>Si la conexión no está activa, busque un interruptor en el frente o en los costados de la computadora portátil. </a:t>
            </a:r>
          </a:p>
          <a:p>
            <a:pPr lvl="1" rtl="0"/>
            <a:r>
              <a:rPr lang="x-none" sz="1200" dirty="0"/>
              <a:t>Algunas computadoras portátiles pueden tener una tecla de función especial en el teclado para habilitar la conexión. </a:t>
            </a:r>
          </a:p>
          <a:p>
            <a:pPr rtl="0"/>
            <a:r>
              <a:rPr lang="x-none" sz="1400" dirty="0"/>
              <a:t>Si la computadora portátil no cuenta con tecnología Bluetooth, puede adquirir un adaptador Bluetooth que se conecta a un puerto USB.</a:t>
            </a:r>
          </a:p>
          <a:p>
            <a:pPr rtl="0"/>
            <a:r>
              <a:rPr lang="x-none" sz="1400" dirty="0"/>
              <a:t>Antes de instalar y configurar un dispositivo:</a:t>
            </a:r>
          </a:p>
          <a:p>
            <a:pPr marL="485775" lvl="1" indent="-342900" rtl="0">
              <a:buFont typeface="+mj-lt"/>
              <a:buAutoNum type="arabicPeriod"/>
            </a:pPr>
            <a:r>
              <a:rPr lang="x-none" sz="1200" dirty="0"/>
              <a:t>Asegúrese de que Bluetooth esté habilitado en el BIOS.</a:t>
            </a:r>
          </a:p>
          <a:p>
            <a:pPr marL="485775" lvl="1" indent="-342900" rtl="0">
              <a:buFont typeface="+mj-lt"/>
              <a:buAutoNum type="arabicPeriod"/>
            </a:pPr>
            <a:r>
              <a:rPr lang="x-none" sz="1200" dirty="0"/>
              <a:t>Encienda el dispositivo y colóquelo en el modo visible. </a:t>
            </a:r>
          </a:p>
          <a:p>
            <a:pPr marL="485775" lvl="1" indent="-342900" rtl="0">
              <a:buFont typeface="+mj-lt"/>
              <a:buAutoNum type="arabicPeriod"/>
            </a:pPr>
            <a:r>
              <a:rPr lang="x-none" sz="1200" dirty="0"/>
              <a:t>Utilice el Asistente para Bluetooth para buscar y detectar los dispositivos Bluetooth que se encuentran en el modo visible.</a:t>
            </a:r>
          </a:p>
        </p:txBody>
      </p:sp>
      <p:pic>
        <p:nvPicPr>
          <p:cNvPr id="2" name="Picture 1" descr="This figure shows a woman typing on a laptop and holding a smartphone.">
            <a:extLst>
              <a:ext uri="{FF2B5EF4-FFF2-40B4-BE49-F238E27FC236}">
                <a16:creationId xmlns:a16="http://schemas.microsoft.com/office/drawing/2014/main" xmlns:c15="http://schemas.microsoft.com/office/drawing/2012/chart" xmlns:c="http://schemas.openxmlformats.org/drawingml/2006/chart" xmlns="" id="{B6BABC56-9025-44DC-84B7-33198AE786A0}"/>
              </a:ext>
            </a:extLst>
          </p:cNvPr>
          <p:cNvPicPr>
            <a:picLocks noChangeAspect="1"/>
          </p:cNvPicPr>
          <p:nvPr/>
        </p:nvPicPr>
        <p:blipFill>
          <a:blip r:embed="rId4"/>
          <a:stretch>
            <a:fillRect/>
          </a:stretch>
        </p:blipFill>
        <p:spPr>
          <a:xfrm>
            <a:off x="5911515" y="1285840"/>
            <a:ext cx="3088419" cy="2791242"/>
          </a:xfrm>
          <a:prstGeom prst="rect">
            <a:avLst/>
          </a:prstGeom>
        </p:spPr>
      </p:pic>
    </p:spTree>
    <p:custDataLst>
      <p:tags r:id="rId1"/>
    </p:custDataLst>
    <p:extLst>
      <p:ext uri="{BB962C8B-B14F-4D97-AF65-F5344CB8AC3E}">
        <p14:creationId xmlns:p14="http://schemas.microsoft.com/office/powerpoint/2010/main" val="2754902869"/>
      </p:ext>
    </p:extLst>
  </p:cSld>
  <p:clrMapOvr>
    <a:masterClrMapping/>
  </p:clrMapOvr>
  <p:transition spd="slow">
    <p:wipe/>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70727" y="167962"/>
            <a:ext cx="9144000" cy="757551"/>
          </a:xfrm>
        </p:spPr>
        <p:txBody>
          <a:bodyPr/>
          <a:lstStyle/>
          <a:p>
            <a:pPr rtl="0"/>
            <a:r>
              <a:rPr lang="x-none" sz="1600"/>
              <a:t>Configuración inalámbrica</a:t>
            </a:r>
            <a:r>
              <a:rPr lang="en-US" altLang="en-US" dirty="0"/>
              <a:t/>
            </a:r>
            <a:br>
              <a:rPr lang="en-US" altLang="en-US" dirty="0"/>
            </a:br>
            <a:r>
              <a:rPr lang="x-none"/>
              <a:t>Demostración en video: Configuración de Bluetooth</a:t>
            </a:r>
          </a:p>
        </p:txBody>
      </p:sp>
      <p:pic>
        <p:nvPicPr>
          <p:cNvPr id="3" name="Picture 2">
            <a:extLst>
              <a:ext uri="{FF2B5EF4-FFF2-40B4-BE49-F238E27FC236}">
                <a16:creationId xmlns:a16="http://schemas.microsoft.com/office/drawing/2014/main" xmlns:c15="http://schemas.microsoft.com/office/drawing/2012/chart" xmlns:c="http://schemas.openxmlformats.org/drawingml/2006/chart" xmlns="" id="{12E84611-D459-41F3-8BDE-4F9E4E078C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53126" y="929655"/>
            <a:ext cx="6237746" cy="3590968"/>
          </a:xfrm>
          <a:prstGeom prst="rect">
            <a:avLst/>
          </a:prstGeom>
          <a:ln w="25400">
            <a:solidFill>
              <a:schemeClr val="tx1"/>
            </a:solidFill>
          </a:ln>
        </p:spPr>
      </p:pic>
    </p:spTree>
    <p:custDataLst>
      <p:tags r:id="rId1"/>
    </p:custDataLst>
    <p:extLst>
      <p:ext uri="{BB962C8B-B14F-4D97-AF65-F5344CB8AC3E}">
        <p14:creationId xmlns:p14="http://schemas.microsoft.com/office/powerpoint/2010/main" val="3277962546"/>
      </p:ext>
    </p:extLst>
  </p:cSld>
  <p:clrMapOvr>
    <a:masterClrMapping/>
  </p:clrMapOvr>
  <p:transition spd="slow">
    <p:wipe/>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rtl="0"/>
            <a:r>
              <a:rPr lang="x-none" sz="1600">
                <a:latin typeface="Arial" charset="0"/>
              </a:rPr>
              <a:t>Configuración inalámbrica</a:t>
            </a:r>
            <a:r>
              <a:rPr lang="en-US" sz="1600">
                <a:latin typeface="Arial" charset="0"/>
              </a:rPr>
              <a:t/>
            </a:r>
            <a:br>
              <a:rPr lang="en-US" sz="1600">
                <a:latin typeface="Arial" charset="0"/>
              </a:rPr>
            </a:br>
            <a:r>
              <a:rPr lang="x-none"/>
              <a:t>WAN celular</a:t>
            </a:r>
          </a:p>
        </p:txBody>
      </p:sp>
      <p:sp>
        <p:nvSpPr>
          <p:cNvPr id="4" name="Rectangle 6">
            <a:extLst>
              <a:ext uri="{FF2B5EF4-FFF2-40B4-BE49-F238E27FC236}">
                <a16:creationId xmlns:a16="http://schemas.microsoft.com/office/drawing/2014/main" xmlns:c15="http://schemas.microsoft.com/office/drawing/2012/chart" xmlns:c="http://schemas.openxmlformats.org/drawingml/2006/chart" xmlns="" id="{C9522B6D-6310-46E3-9285-2A5B42A23056}"/>
              </a:ext>
            </a:extLst>
          </p:cNvPr>
          <p:cNvSpPr txBox="1">
            <a:spLocks noChangeArrowheads="1"/>
          </p:cNvSpPr>
          <p:nvPr/>
        </p:nvSpPr>
        <p:spPr bwMode="auto">
          <a:xfrm>
            <a:off x="144064" y="798944"/>
            <a:ext cx="6759656" cy="37650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7200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rtl="0">
              <a:lnSpc>
                <a:spcPct val="96000"/>
              </a:lnSpc>
            </a:pPr>
            <a:r>
              <a:rPr lang="x-none" sz="1600" dirty="0"/>
              <a:t>Las computadoras portátiles que poseen capacidades de WAN de datos móviles integradas no requieren software de instalación ni antenas o accesorios adicionales. </a:t>
            </a:r>
          </a:p>
          <a:p>
            <a:pPr lvl="1" rtl="0">
              <a:lnSpc>
                <a:spcPct val="96000"/>
              </a:lnSpc>
            </a:pPr>
            <a:r>
              <a:rPr lang="x-none" sz="1500" dirty="0"/>
              <a:t>Algunas computadoras portátiles pueden usar una tecla de función especial en el teclado para habilitar la conexión o un interruptor físico en la parte delantera o lateral de la computadora portátil.</a:t>
            </a:r>
          </a:p>
          <a:p>
            <a:pPr rtl="0">
              <a:lnSpc>
                <a:spcPct val="96000"/>
              </a:lnSpc>
            </a:pPr>
            <a:r>
              <a:rPr lang="x-none" sz="1600" dirty="0"/>
              <a:t>Muchos teléfonos celulares proporcionan la capacidad de conectar a otros dispositivos a Internet. </a:t>
            </a:r>
          </a:p>
          <a:p>
            <a:pPr lvl="1" rtl="0">
              <a:lnSpc>
                <a:spcPct val="96000"/>
              </a:lnSpc>
            </a:pPr>
            <a:r>
              <a:rPr lang="x-none" sz="1500" dirty="0"/>
              <a:t>Esta conexión, conocida como anclaje a red, se puede realizar mediante Wi-Fi, Bluetooth o mediante un cable USB. </a:t>
            </a:r>
          </a:p>
          <a:p>
            <a:pPr rtl="0">
              <a:lnSpc>
                <a:spcPct val="96000"/>
              </a:lnSpc>
            </a:pPr>
            <a:r>
              <a:rPr lang="x-none" sz="1600" spc="-30" dirty="0"/>
              <a:t>Cuando un teléfono celular permite que los dispositivos wifi se conecten y utilicen la red de datos móviles, esto se denomina una zona Wi-Fi portatil.</a:t>
            </a:r>
          </a:p>
          <a:p>
            <a:pPr lvl="1" rtl="0">
              <a:lnSpc>
                <a:spcPct val="96000"/>
              </a:lnSpc>
            </a:pPr>
            <a:r>
              <a:rPr lang="x-none" sz="1500" dirty="0"/>
              <a:t>También puede acceder a una red celular mediante un punto de acceso celular.</a:t>
            </a:r>
          </a:p>
        </p:txBody>
      </p:sp>
      <p:pic>
        <p:nvPicPr>
          <p:cNvPr id="3" name="Picture 2" descr="This figure shows a smartphone personal hotspot screen and a cellular hotspot device">
            <a:extLst>
              <a:ext uri="{FF2B5EF4-FFF2-40B4-BE49-F238E27FC236}">
                <a16:creationId xmlns:a16="http://schemas.microsoft.com/office/drawing/2014/main" xmlns:c15="http://schemas.microsoft.com/office/drawing/2012/chart" xmlns:c="http://schemas.openxmlformats.org/drawingml/2006/chart" xmlns="" id="{DAF32F39-37B2-4B5F-990B-2629E8FE073B}"/>
              </a:ext>
            </a:extLst>
          </p:cNvPr>
          <p:cNvPicPr>
            <a:picLocks noChangeAspect="1"/>
          </p:cNvPicPr>
          <p:nvPr/>
        </p:nvPicPr>
        <p:blipFill>
          <a:blip r:embed="rId4"/>
          <a:stretch>
            <a:fillRect/>
          </a:stretch>
        </p:blipFill>
        <p:spPr>
          <a:xfrm>
            <a:off x="6977803" y="476062"/>
            <a:ext cx="1927937" cy="3830727"/>
          </a:xfrm>
          <a:prstGeom prst="rect">
            <a:avLst/>
          </a:prstGeom>
        </p:spPr>
      </p:pic>
    </p:spTree>
    <p:custDataLst>
      <p:tags r:id="rId1"/>
    </p:custDataLst>
    <p:extLst>
      <p:ext uri="{BB962C8B-B14F-4D97-AF65-F5344CB8AC3E}">
        <p14:creationId xmlns:p14="http://schemas.microsoft.com/office/powerpoint/2010/main" val="3345663144"/>
      </p:ext>
    </p:extLst>
  </p:cSld>
  <p:clrMapOvr>
    <a:masterClrMapping/>
  </p:clrMapOvr>
  <p:transition spd="slow">
    <p:wipe/>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rtl="0"/>
            <a:r>
              <a:rPr lang="x-none" sz="1600">
                <a:latin typeface="Arial" charset="0"/>
              </a:rPr>
              <a:t>Configuración inalámbrica</a:t>
            </a:r>
            <a:r>
              <a:rPr lang="en-US" sz="1600" dirty="0">
                <a:latin typeface="Arial" charset="0"/>
              </a:rPr>
              <a:t/>
            </a:r>
            <a:br>
              <a:rPr lang="en-US" sz="1600" dirty="0">
                <a:latin typeface="Arial" charset="0"/>
              </a:rPr>
            </a:br>
            <a:r>
              <a:rPr lang="x-none"/>
              <a:t>Wi-Fi</a:t>
            </a:r>
          </a:p>
        </p:txBody>
      </p:sp>
      <p:sp>
        <p:nvSpPr>
          <p:cNvPr id="4" name="Rectangle 6">
            <a:extLst>
              <a:ext uri="{FF2B5EF4-FFF2-40B4-BE49-F238E27FC236}">
                <a16:creationId xmlns:a16="http://schemas.microsoft.com/office/drawing/2014/main" xmlns:c15="http://schemas.microsoft.com/office/drawing/2012/chart" xmlns:c="http://schemas.openxmlformats.org/drawingml/2006/chart" xmlns="" id="{C9522B6D-6310-46E3-9285-2A5B42A23056}"/>
              </a:ext>
            </a:extLst>
          </p:cNvPr>
          <p:cNvSpPr txBox="1">
            <a:spLocks noChangeArrowheads="1"/>
          </p:cNvSpPr>
          <p:nvPr/>
        </p:nvSpPr>
        <p:spPr bwMode="auto">
          <a:xfrm>
            <a:off x="144064" y="798944"/>
            <a:ext cx="8999935" cy="1389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7200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rtl="0"/>
            <a:r>
              <a:rPr lang="x-none" sz="1600" spc="-30" dirty="0"/>
              <a:t>Las computadoras portátiles generalmente acceden a Internet mediante adaptadores inalámbricos.</a:t>
            </a:r>
          </a:p>
          <a:p>
            <a:pPr rtl="0"/>
            <a:r>
              <a:rPr lang="x-none" sz="1600" dirty="0"/>
              <a:t>Los adaptadores inalámbricos pueden estar incorporados o conectarse a través de un puerto USB o de expansión.</a:t>
            </a:r>
          </a:p>
          <a:p>
            <a:pPr lvl="1" rtl="0"/>
            <a:r>
              <a:rPr lang="x-none" sz="1500" dirty="0"/>
              <a:t>Las tarjetas mini-PCI admiten conexiones LAN inalámbricas 802.11a, 802.11b y 802.11g.</a:t>
            </a:r>
          </a:p>
          <a:p>
            <a:pPr lvl="1" rtl="0"/>
            <a:r>
              <a:rPr lang="x-none" sz="1500" spc="-30" dirty="0"/>
              <a:t>Las tarjetas Mini-PCIe y PCI Express Micro admiten los estándares anteriores y 802.11n y 802.11ac.</a:t>
            </a:r>
          </a:p>
          <a:p>
            <a:pPr lvl="1"/>
            <a:endParaRPr lang="en-US" dirty="0"/>
          </a:p>
        </p:txBody>
      </p:sp>
      <p:pic>
        <p:nvPicPr>
          <p:cNvPr id="6" name="Picture 5" descr="This image is of a mini-pci.">
            <a:extLst>
              <a:ext uri="{FF2B5EF4-FFF2-40B4-BE49-F238E27FC236}">
                <a16:creationId xmlns:a16="http://schemas.microsoft.com/office/drawing/2014/main" xmlns:c15="http://schemas.microsoft.com/office/drawing/2012/chart" xmlns:c="http://schemas.openxmlformats.org/drawingml/2006/chart" xmlns="" id="{223DE2DB-99FF-41AF-A22C-8CC9CFD2A8F8}"/>
              </a:ext>
            </a:extLst>
          </p:cNvPr>
          <p:cNvPicPr>
            <a:picLocks noChangeAspect="1"/>
          </p:cNvPicPr>
          <p:nvPr/>
        </p:nvPicPr>
        <p:blipFill>
          <a:blip r:embed="rId4"/>
          <a:stretch>
            <a:fillRect/>
          </a:stretch>
        </p:blipFill>
        <p:spPr>
          <a:xfrm>
            <a:off x="398620" y="2613248"/>
            <a:ext cx="1866994" cy="1667205"/>
          </a:xfrm>
          <a:prstGeom prst="rect">
            <a:avLst/>
          </a:prstGeom>
        </p:spPr>
      </p:pic>
      <p:sp>
        <p:nvSpPr>
          <p:cNvPr id="9" name="TextBox 8">
            <a:extLst>
              <a:ext uri="{FF2B5EF4-FFF2-40B4-BE49-F238E27FC236}">
                <a16:creationId xmlns:a16="http://schemas.microsoft.com/office/drawing/2014/main" xmlns:c15="http://schemas.microsoft.com/office/drawing/2012/chart" xmlns:c="http://schemas.openxmlformats.org/drawingml/2006/chart" xmlns="" id="{421DE5FD-89A2-4AF7-BBED-95B3F4E62BC5}"/>
              </a:ext>
            </a:extLst>
          </p:cNvPr>
          <p:cNvSpPr txBox="1"/>
          <p:nvPr/>
        </p:nvSpPr>
        <p:spPr>
          <a:xfrm>
            <a:off x="865592" y="4218550"/>
            <a:ext cx="1699794" cy="338554"/>
          </a:xfrm>
          <a:prstGeom prst="rect">
            <a:avLst/>
          </a:prstGeom>
          <a:noFill/>
        </p:spPr>
        <p:txBody>
          <a:bodyPr wrap="square" rtlCol="0">
            <a:spAutoFit/>
          </a:bodyPr>
          <a:lstStyle/>
          <a:p>
            <a:pPr rtl="0"/>
            <a:r>
              <a:rPr lang="x-none" sz="1600"/>
              <a:t>Mini-PCI</a:t>
            </a:r>
          </a:p>
        </p:txBody>
      </p:sp>
      <p:pic>
        <p:nvPicPr>
          <p:cNvPr id="7" name="Picture 6" descr="This image is of a mini pcie.">
            <a:extLst>
              <a:ext uri="{FF2B5EF4-FFF2-40B4-BE49-F238E27FC236}">
                <a16:creationId xmlns:a16="http://schemas.microsoft.com/office/drawing/2014/main" xmlns:c15="http://schemas.microsoft.com/office/drawing/2012/chart" xmlns:c="http://schemas.openxmlformats.org/drawingml/2006/chart" xmlns="" id="{130C5E98-2271-4150-826A-CA51C07FB6EF}"/>
              </a:ext>
            </a:extLst>
          </p:cNvPr>
          <p:cNvPicPr>
            <a:picLocks noChangeAspect="1"/>
          </p:cNvPicPr>
          <p:nvPr/>
        </p:nvPicPr>
        <p:blipFill>
          <a:blip r:embed="rId5"/>
          <a:stretch>
            <a:fillRect/>
          </a:stretch>
        </p:blipFill>
        <p:spPr>
          <a:xfrm>
            <a:off x="3696570" y="2431900"/>
            <a:ext cx="1219545" cy="2029900"/>
          </a:xfrm>
          <a:prstGeom prst="rect">
            <a:avLst/>
          </a:prstGeom>
        </p:spPr>
      </p:pic>
      <p:sp>
        <p:nvSpPr>
          <p:cNvPr id="12" name="TextBox 11">
            <a:extLst>
              <a:ext uri="{FF2B5EF4-FFF2-40B4-BE49-F238E27FC236}">
                <a16:creationId xmlns:a16="http://schemas.microsoft.com/office/drawing/2014/main" xmlns:c15="http://schemas.microsoft.com/office/drawing/2012/chart" xmlns:c="http://schemas.openxmlformats.org/drawingml/2006/chart" xmlns="" id="{C3DC7004-F5C0-45F2-BEF6-25DD81080DCB}"/>
              </a:ext>
            </a:extLst>
          </p:cNvPr>
          <p:cNvSpPr txBox="1"/>
          <p:nvPr/>
        </p:nvSpPr>
        <p:spPr>
          <a:xfrm>
            <a:off x="3814352" y="4417907"/>
            <a:ext cx="1699794" cy="338554"/>
          </a:xfrm>
          <a:prstGeom prst="rect">
            <a:avLst/>
          </a:prstGeom>
          <a:noFill/>
        </p:spPr>
        <p:txBody>
          <a:bodyPr wrap="square" rtlCol="0">
            <a:spAutoFit/>
          </a:bodyPr>
          <a:lstStyle/>
          <a:p>
            <a:pPr rtl="0"/>
            <a:r>
              <a:rPr lang="x-none" sz="1600"/>
              <a:t>Mini-PCIe</a:t>
            </a:r>
          </a:p>
        </p:txBody>
      </p:sp>
      <p:pic>
        <p:nvPicPr>
          <p:cNvPr id="8" name="Picture 7" descr="This image is of a PCI Express micro.">
            <a:extLst>
              <a:ext uri="{FF2B5EF4-FFF2-40B4-BE49-F238E27FC236}">
                <a16:creationId xmlns:a16="http://schemas.microsoft.com/office/drawing/2014/main" xmlns:c15="http://schemas.microsoft.com/office/drawing/2012/chart" xmlns:c="http://schemas.openxmlformats.org/drawingml/2006/chart" xmlns="" id="{0FC32DE8-FE06-41EB-A8AD-DDC26EBD8890}"/>
              </a:ext>
            </a:extLst>
          </p:cNvPr>
          <p:cNvPicPr>
            <a:picLocks noChangeAspect="1"/>
          </p:cNvPicPr>
          <p:nvPr/>
        </p:nvPicPr>
        <p:blipFill>
          <a:blip r:embed="rId6"/>
          <a:stretch>
            <a:fillRect/>
          </a:stretch>
        </p:blipFill>
        <p:spPr>
          <a:xfrm>
            <a:off x="6347073" y="2613248"/>
            <a:ext cx="1830270" cy="1675995"/>
          </a:xfrm>
          <a:prstGeom prst="rect">
            <a:avLst/>
          </a:prstGeom>
        </p:spPr>
      </p:pic>
      <p:sp>
        <p:nvSpPr>
          <p:cNvPr id="11" name="TextBox 10">
            <a:extLst>
              <a:ext uri="{FF2B5EF4-FFF2-40B4-BE49-F238E27FC236}">
                <a16:creationId xmlns:a16="http://schemas.microsoft.com/office/drawing/2014/main" xmlns:c15="http://schemas.microsoft.com/office/drawing/2012/chart" xmlns:c="http://schemas.openxmlformats.org/drawingml/2006/chart" xmlns="" id="{B9B23E65-25B3-4C2F-90A1-EB025287036F}"/>
              </a:ext>
            </a:extLst>
          </p:cNvPr>
          <p:cNvSpPr txBox="1"/>
          <p:nvPr/>
        </p:nvSpPr>
        <p:spPr>
          <a:xfrm>
            <a:off x="6165081" y="4223952"/>
            <a:ext cx="2194254" cy="338554"/>
          </a:xfrm>
          <a:prstGeom prst="rect">
            <a:avLst/>
          </a:prstGeom>
          <a:noFill/>
        </p:spPr>
        <p:txBody>
          <a:bodyPr wrap="square" rtlCol="0">
            <a:spAutoFit/>
          </a:bodyPr>
          <a:lstStyle/>
          <a:p>
            <a:pPr algn="ctr" rtl="0"/>
            <a:r>
              <a:rPr lang="x-none" sz="1600" dirty="0"/>
              <a:t>PCI Express Micro</a:t>
            </a:r>
          </a:p>
        </p:txBody>
      </p:sp>
    </p:spTree>
    <p:custDataLst>
      <p:tags r:id="rId1"/>
    </p:custDataLst>
    <p:extLst>
      <p:ext uri="{BB962C8B-B14F-4D97-AF65-F5344CB8AC3E}">
        <p14:creationId xmlns:p14="http://schemas.microsoft.com/office/powerpoint/2010/main" val="3766586408"/>
      </p:ext>
    </p:extLst>
  </p:cSld>
  <p:clrMapOvr>
    <a:masterClrMapping/>
  </p:clrMapOvr>
  <p:transition spd="slow">
    <p:wipe/>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70727" y="167962"/>
            <a:ext cx="9144000" cy="757551"/>
          </a:xfrm>
        </p:spPr>
        <p:txBody>
          <a:bodyPr/>
          <a:lstStyle/>
          <a:p>
            <a:pPr rtl="0"/>
            <a:r>
              <a:rPr lang="x-none" sz="1600"/>
              <a:t>Configuración inalámbrica</a:t>
            </a:r>
            <a:r>
              <a:rPr lang="en-US" altLang="en-US" dirty="0"/>
              <a:t/>
            </a:r>
            <a:br>
              <a:rPr lang="en-US" altLang="en-US" dirty="0"/>
            </a:br>
            <a:r>
              <a:rPr lang="x-none"/>
              <a:t>Demostración en video: Configuración de Wi-Fi</a:t>
            </a:r>
          </a:p>
        </p:txBody>
      </p:sp>
      <p:pic>
        <p:nvPicPr>
          <p:cNvPr id="3" name="Picture 2">
            <a:extLst>
              <a:ext uri="{FF2B5EF4-FFF2-40B4-BE49-F238E27FC236}">
                <a16:creationId xmlns:a16="http://schemas.microsoft.com/office/drawing/2014/main" xmlns:c15="http://schemas.microsoft.com/office/drawing/2012/chart" xmlns:c="http://schemas.openxmlformats.org/drawingml/2006/chart" xmlns="" id="{12E84611-D459-41F3-8BDE-4F9E4E078C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92124" y="925513"/>
            <a:ext cx="6101205" cy="3401072"/>
          </a:xfrm>
          <a:prstGeom prst="rect">
            <a:avLst/>
          </a:prstGeom>
          <a:ln w="25400">
            <a:solidFill>
              <a:schemeClr val="tx1"/>
            </a:solidFill>
          </a:ln>
        </p:spPr>
      </p:pic>
    </p:spTree>
    <p:custDataLst>
      <p:tags r:id="rId1"/>
    </p:custDataLst>
    <p:extLst>
      <p:ext uri="{BB962C8B-B14F-4D97-AF65-F5344CB8AC3E}">
        <p14:creationId xmlns:p14="http://schemas.microsoft.com/office/powerpoint/2010/main" val="1970635804"/>
      </p:ext>
    </p:extLst>
  </p:cSld>
  <p:clrMapOvr>
    <a:masterClrMapping/>
  </p:clrMapOvr>
  <p:transition spd="slow">
    <p:wipe/>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4" y="915409"/>
            <a:ext cx="8464685" cy="2982823"/>
          </a:xfrm>
        </p:spPr>
        <p:txBody>
          <a:bodyPr anchor="ctr"/>
          <a:lstStyle/>
          <a:p>
            <a:pPr rtl="0"/>
            <a:r>
              <a:rPr lang="x-none" dirty="0">
                <a:solidFill>
                  <a:schemeClr val="accent5">
                    <a:lumMod val="40000"/>
                    <a:lumOff val="60000"/>
                  </a:schemeClr>
                </a:solidFill>
              </a:rPr>
              <a:t>7.3 Instalación y configuración de hardware y componentes en computadoras portátiles</a:t>
            </a:r>
          </a:p>
        </p:txBody>
      </p:sp>
    </p:spTree>
    <p:custDataLst>
      <p:tags r:id="rId1"/>
    </p:custDataLst>
    <p:extLst>
      <p:ext uri="{BB962C8B-B14F-4D97-AF65-F5344CB8AC3E}">
        <p14:creationId xmlns:p14="http://schemas.microsoft.com/office/powerpoint/2010/main" val="2342590887"/>
      </p:ext>
    </p:extLst>
  </p:cSld>
  <p:clrMapOvr>
    <a:masterClrMapping/>
  </p:clrMapOvr>
  <p:transition spd="slow">
    <p:wipe/>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Ranuras de expansión</a:t>
            </a:r>
            <a:r>
              <a:rPr lang="en-US" altLang="en-US" sz="1600" dirty="0"/>
              <a:t/>
            </a:r>
            <a:br>
              <a:rPr lang="en-US" altLang="en-US" sz="1600" dirty="0"/>
            </a:br>
            <a:r>
              <a:rPr lang="x-none"/>
              <a:t>ExpressCard</a:t>
            </a:r>
          </a:p>
        </p:txBody>
      </p:sp>
      <p:graphicFrame>
        <p:nvGraphicFramePr>
          <p:cNvPr id="5" name="Table 4">
            <a:extLst>
              <a:ext uri="{FF2B5EF4-FFF2-40B4-BE49-F238E27FC236}">
                <a16:creationId xmlns:a16="http://schemas.microsoft.com/office/drawing/2014/main" xmlns:c15="http://schemas.microsoft.com/office/drawing/2012/chart" xmlns:c="http://schemas.openxmlformats.org/drawingml/2006/chart" xmlns="" id="{DD674ACC-92DE-4365-AE53-572673DEFDE0}"/>
              </a:ext>
            </a:extLst>
          </p:cNvPr>
          <p:cNvGraphicFramePr>
            <a:graphicFrameLocks noGrp="1"/>
          </p:cNvGraphicFramePr>
          <p:nvPr>
            <p:extLst>
              <p:ext uri="{D42A27DB-BD31-4B8C-83A1-F6EECF244321}">
                <p14:modId xmlns:p14="http://schemas.microsoft.com/office/powerpoint/2010/main" val="1915190620"/>
              </p:ext>
            </p:extLst>
          </p:nvPr>
        </p:nvGraphicFramePr>
        <p:xfrm>
          <a:off x="1004835" y="799070"/>
          <a:ext cx="6755208" cy="4143633"/>
        </p:xfrm>
        <a:graphic>
          <a:graphicData uri="http://schemas.openxmlformats.org/drawingml/2006/table">
            <a:tbl>
              <a:tblPr firstRow="1" bandRow="1">
                <a:tableStyleId>{5C22544A-7EE6-4342-B048-85BDC9FD1C3A}</a:tableStyleId>
              </a:tblPr>
              <a:tblGrid>
                <a:gridCol w="3377604">
                  <a:extLst>
                    <a:ext uri="{9D8B030D-6E8A-4147-A177-3AD203B41FA5}">
                      <a16:colId xmlns:a16="http://schemas.microsoft.com/office/drawing/2014/main" xmlns:c15="http://schemas.microsoft.com/office/drawing/2012/chart" xmlns:c="http://schemas.openxmlformats.org/drawingml/2006/chart" xmlns="" val="123258588"/>
                    </a:ext>
                  </a:extLst>
                </a:gridCol>
                <a:gridCol w="3377604">
                  <a:extLst>
                    <a:ext uri="{9D8B030D-6E8A-4147-A177-3AD203B41FA5}">
                      <a16:colId xmlns:a16="http://schemas.microsoft.com/office/drawing/2014/main" xmlns:c15="http://schemas.microsoft.com/office/drawing/2012/chart" xmlns:c="http://schemas.openxmlformats.org/drawingml/2006/chart" xmlns="" val="3082970091"/>
                    </a:ext>
                  </a:extLst>
                </a:gridCol>
              </a:tblGrid>
              <a:tr h="2245568">
                <a:tc>
                  <a:txBody>
                    <a:bodyPr/>
                    <a:lstStyle/>
                    <a:p>
                      <a:pPr marL="285750" lvl="0" indent="-285750" rtl="0">
                        <a:buFont typeface="Arial" panose="020B0604020202020204" pitchFamily="34" charset="0"/>
                        <a:buChar char="•"/>
                      </a:pPr>
                      <a:r>
                        <a:rPr lang="x-none" sz="1400" b="0" kern="1200">
                          <a:solidFill>
                            <a:schemeClr val="lt1"/>
                          </a:solidFill>
                          <a:effectLst/>
                          <a:latin typeface="+mn-lt"/>
                          <a:ea typeface="+mn-ea"/>
                          <a:cs typeface="+mn-cs"/>
                        </a:rPr>
                        <a:t>Bus Express: ExpressCard/54</a:t>
                      </a:r>
                    </a:p>
                    <a:p>
                      <a:pPr marL="285750" lvl="0" indent="-285750" rtl="0">
                        <a:buFont typeface="Arial" panose="020B0604020202020204" pitchFamily="34" charset="0"/>
                        <a:buChar char="•"/>
                      </a:pPr>
                      <a:r>
                        <a:rPr lang="x-none" sz="1400" b="0" kern="1200">
                          <a:solidFill>
                            <a:schemeClr val="lt1"/>
                          </a:solidFill>
                          <a:effectLst/>
                          <a:latin typeface="+mn-lt"/>
                          <a:ea typeface="+mn-ea"/>
                          <a:cs typeface="+mn-cs"/>
                        </a:rPr>
                        <a:t>Tamaño: 75 mm x 54 mm</a:t>
                      </a:r>
                    </a:p>
                    <a:p>
                      <a:pPr marL="285750" lvl="0" indent="-285750" rtl="0">
                        <a:buFont typeface="Arial" panose="020B0604020202020204" pitchFamily="34" charset="0"/>
                        <a:buChar char="•"/>
                      </a:pPr>
                      <a:r>
                        <a:rPr lang="x-none" sz="1400" b="0" kern="1200">
                          <a:solidFill>
                            <a:schemeClr val="lt1"/>
                          </a:solidFill>
                          <a:effectLst/>
                          <a:latin typeface="+mn-lt"/>
                          <a:ea typeface="+mn-ea"/>
                          <a:cs typeface="+mn-cs"/>
                        </a:rPr>
                        <a:t>Grosor: 5 mm</a:t>
                      </a:r>
                    </a:p>
                    <a:p>
                      <a:pPr marL="285750" lvl="0" indent="-285750" rtl="0">
                        <a:buFont typeface="Arial" panose="020B0604020202020204" pitchFamily="34" charset="0"/>
                        <a:buChar char="•"/>
                      </a:pPr>
                      <a:r>
                        <a:rPr lang="x-none" sz="1400" b="0" kern="1200">
                          <a:solidFill>
                            <a:schemeClr val="lt1"/>
                          </a:solidFill>
                          <a:effectLst/>
                          <a:latin typeface="+mn-lt"/>
                          <a:ea typeface="+mn-ea"/>
                          <a:cs typeface="+mn-cs"/>
                        </a:rPr>
                        <a:t>Interfaz: PCI Express, USB 2.0 o USB 3.0</a:t>
                      </a:r>
                    </a:p>
                    <a:p>
                      <a:pPr marL="285750" lvl="0" indent="-285750" rtl="0">
                        <a:buFont typeface="Arial" panose="020B0604020202020204" pitchFamily="34" charset="0"/>
                        <a:buChar char="•"/>
                      </a:pPr>
                      <a:r>
                        <a:rPr lang="x-none" sz="1400" b="0" kern="1200">
                          <a:solidFill>
                            <a:schemeClr val="lt1"/>
                          </a:solidFill>
                          <a:effectLst/>
                          <a:latin typeface="+mn-lt"/>
                          <a:ea typeface="+mn-ea"/>
                          <a:cs typeface="+mn-cs"/>
                        </a:rPr>
                        <a:t>Ejemplos: lector de tarjetas inteligentes, lector de Compact Flash, unidad de disco de 1,8 in</a:t>
                      </a:r>
                    </a:p>
                    <a:p>
                      <a:pPr marL="285750" indent="-285750">
                        <a:buFont typeface="Arial" panose="020B0604020202020204" pitchFamily="34" charset="0"/>
                        <a:buChar char="•"/>
                      </a:pPr>
                      <a:endParaRPr lang="en-US" dirty="0"/>
                    </a:p>
                  </a:txBody>
                  <a:tcPr/>
                </a:tc>
                <a:tc>
                  <a:txBody>
                    <a:bodyPr/>
                    <a:lstStyle/>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xmlns:c15="http://schemas.microsoft.com/office/drawing/2012/chart" xmlns:c="http://schemas.openxmlformats.org/drawingml/2006/chart" xmlns="" val="1869428051"/>
                  </a:ext>
                </a:extLst>
              </a:tr>
              <a:tr h="1898065">
                <a:tc>
                  <a:txBody>
                    <a:bodyPr/>
                    <a:lstStyle/>
                    <a:p>
                      <a:pPr marL="285750" lvl="0" indent="-285750" rtl="0">
                        <a:buFont typeface="Arial" panose="020B0604020202020204" pitchFamily="34" charset="0"/>
                        <a:buChar char="•"/>
                      </a:pPr>
                      <a:r>
                        <a:rPr lang="x-none" sz="1400" b="0" kern="1200">
                          <a:solidFill>
                            <a:schemeClr val="tx1"/>
                          </a:solidFill>
                          <a:effectLst/>
                          <a:latin typeface="+mn-lt"/>
                          <a:ea typeface="+mn-ea"/>
                          <a:cs typeface="+mn-cs"/>
                        </a:rPr>
                        <a:t>Bus Express: ExpressCard/34</a:t>
                      </a:r>
                    </a:p>
                    <a:p>
                      <a:pPr marL="285750" lvl="0" indent="-285750" rtl="0">
                        <a:buFont typeface="Arial" panose="020B0604020202020204" pitchFamily="34" charset="0"/>
                        <a:buChar char="•"/>
                      </a:pPr>
                      <a:r>
                        <a:rPr lang="x-none" sz="1400" b="0" kern="1200">
                          <a:solidFill>
                            <a:schemeClr val="tx1"/>
                          </a:solidFill>
                          <a:effectLst/>
                          <a:latin typeface="+mn-lt"/>
                          <a:ea typeface="+mn-ea"/>
                          <a:cs typeface="+mn-cs"/>
                        </a:rPr>
                        <a:t>Tamaño: 75 mm x 34 mm</a:t>
                      </a:r>
                    </a:p>
                    <a:p>
                      <a:pPr marL="285750" lvl="0" indent="-285750" rtl="0">
                        <a:buFont typeface="Arial" panose="020B0604020202020204" pitchFamily="34" charset="0"/>
                        <a:buChar char="•"/>
                      </a:pPr>
                      <a:r>
                        <a:rPr lang="x-none" sz="1400" b="0" kern="1200">
                          <a:solidFill>
                            <a:schemeClr val="tx1"/>
                          </a:solidFill>
                          <a:effectLst/>
                          <a:latin typeface="+mn-lt"/>
                          <a:ea typeface="+mn-ea"/>
                          <a:cs typeface="+mn-cs"/>
                        </a:rPr>
                        <a:t>Grosor: 5 mm</a:t>
                      </a:r>
                    </a:p>
                    <a:p>
                      <a:pPr marL="285750" lvl="0" indent="-285750" rtl="0">
                        <a:buFont typeface="Arial" panose="020B0604020202020204" pitchFamily="34" charset="0"/>
                        <a:buChar char="•"/>
                      </a:pPr>
                      <a:r>
                        <a:rPr lang="x-none" sz="1400" b="0" kern="1200">
                          <a:solidFill>
                            <a:schemeClr val="tx1"/>
                          </a:solidFill>
                          <a:effectLst/>
                          <a:latin typeface="+mn-lt"/>
                          <a:ea typeface="+mn-ea"/>
                          <a:cs typeface="+mn-cs"/>
                        </a:rPr>
                        <a:t>Interfaz: PCI Express, USB 2.0 o USB 3.0</a:t>
                      </a:r>
                    </a:p>
                    <a:p>
                      <a:pPr marL="285750" lvl="0" indent="-285750" rtl="0">
                        <a:buFont typeface="Arial" panose="020B0604020202020204" pitchFamily="34" charset="0"/>
                        <a:buChar char="•"/>
                      </a:pPr>
                      <a:r>
                        <a:rPr lang="x-none" sz="1400" b="0" kern="1200">
                          <a:solidFill>
                            <a:schemeClr val="tx1"/>
                          </a:solidFill>
                          <a:effectLst/>
                          <a:latin typeface="+mn-lt"/>
                          <a:ea typeface="+mn-ea"/>
                          <a:cs typeface="+mn-cs"/>
                        </a:rPr>
                        <a:t>Ejemplos: FireWire, sintonizador de TV, NIC inalámbrica</a:t>
                      </a:r>
                    </a:p>
                  </a:txBody>
                  <a:tcPr/>
                </a:tc>
                <a:tc>
                  <a:txBody>
                    <a:bodyPr/>
                    <a:lstStyle/>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xmlns:c15="http://schemas.microsoft.com/office/drawing/2012/chart" xmlns:c="http://schemas.openxmlformats.org/drawingml/2006/chart" xmlns="" val="137651679"/>
                  </a:ext>
                </a:extLst>
              </a:tr>
            </a:tbl>
          </a:graphicData>
        </a:graphic>
      </p:graphicFrame>
      <p:pic>
        <p:nvPicPr>
          <p:cNvPr id="7" name="Picture 6">
            <a:extLst>
              <a:ext uri="{FF2B5EF4-FFF2-40B4-BE49-F238E27FC236}">
                <a16:creationId xmlns:a16="http://schemas.microsoft.com/office/drawing/2014/main" xmlns:c15="http://schemas.microsoft.com/office/drawing/2012/chart" xmlns:c="http://schemas.openxmlformats.org/drawingml/2006/chart" xmlns="" id="{5F2228A0-EBAB-41DA-9C71-BE3E0EF93E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51136" y="868290"/>
            <a:ext cx="2167764" cy="1838946"/>
          </a:xfrm>
          <a:prstGeom prst="rect">
            <a:avLst/>
          </a:prstGeom>
        </p:spPr>
      </p:pic>
      <p:pic>
        <p:nvPicPr>
          <p:cNvPr id="4" name="Picture 3">
            <a:extLst>
              <a:ext uri="{FF2B5EF4-FFF2-40B4-BE49-F238E27FC236}">
                <a16:creationId xmlns:a16="http://schemas.microsoft.com/office/drawing/2014/main" xmlns:c15="http://schemas.microsoft.com/office/drawing/2012/chart" xmlns:c="http://schemas.openxmlformats.org/drawingml/2006/chart" xmlns="" id="{516750E4-DE2E-40B5-AD4E-63E938B9A8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51136" y="3103457"/>
            <a:ext cx="2167764" cy="1838946"/>
          </a:xfrm>
          <a:prstGeom prst="rect">
            <a:avLst/>
          </a:prstGeom>
        </p:spPr>
      </p:pic>
    </p:spTree>
    <p:custDataLst>
      <p:tags r:id="rId1"/>
    </p:custDataLst>
    <p:extLst>
      <p:ext uri="{BB962C8B-B14F-4D97-AF65-F5344CB8AC3E}">
        <p14:creationId xmlns:p14="http://schemas.microsoft.com/office/powerpoint/2010/main" val="2945018184"/>
      </p:ext>
    </p:extLst>
  </p:cSld>
  <p:clrMapOvr>
    <a:masterClrMapping/>
  </p:clrMapOvr>
  <p:transition spd="slow">
    <p:wipe/>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Ranuras de expansión</a:t>
            </a:r>
            <a:r>
              <a:rPr lang="en-US" altLang="en-US" sz="1600" dirty="0"/>
              <a:t/>
            </a:r>
            <a:br>
              <a:rPr lang="en-US" altLang="en-US" sz="1600" dirty="0"/>
            </a:br>
            <a:r>
              <a:rPr lang="x-none"/>
              <a:t>Memoria Flash</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773824"/>
            <a:ext cx="5646116" cy="4247356"/>
          </a:xfrm>
        </p:spPr>
        <p:txBody>
          <a:bodyPr/>
          <a:lstStyle/>
          <a:p>
            <a:pPr rtl="0"/>
            <a:r>
              <a:rPr lang="x-none" b="1" dirty="0"/>
              <a:t>Unidad de memoria flash externa </a:t>
            </a:r>
          </a:p>
          <a:p>
            <a:pPr lvl="1" rtl="0"/>
            <a:r>
              <a:rPr lang="x-none" dirty="0"/>
              <a:t>Un dispositivo de almacenamiento extraíble que se conecta a un puerto de expansión como USB, eSATA o FireWire. </a:t>
            </a:r>
          </a:p>
          <a:p>
            <a:pPr lvl="1" rtl="0"/>
            <a:r>
              <a:rPr lang="x-none" dirty="0"/>
              <a:t>Las unidades de memoria flash proporcionan rápido acceso a datos, mayor confiabilidad y consumo de energía reducido. </a:t>
            </a:r>
          </a:p>
          <a:p>
            <a:pPr rtl="0"/>
            <a:r>
              <a:rPr lang="x-none" b="1" dirty="0"/>
              <a:t>Tarjetas Flash </a:t>
            </a:r>
          </a:p>
          <a:p>
            <a:pPr lvl="1" rtl="0"/>
            <a:r>
              <a:rPr lang="x-none" dirty="0"/>
              <a:t>Una tarjeta flash es un dispositivo de almacenamiento de datos que utiliza memoria flash para almacenar información. </a:t>
            </a:r>
          </a:p>
          <a:p>
            <a:pPr lvl="1" rtl="0"/>
            <a:r>
              <a:rPr lang="x-none" dirty="0"/>
              <a:t>Las tarjetas flash son pequeñas, portátiles y no requieren alimentación para conservar los datos. </a:t>
            </a:r>
          </a:p>
          <a:p>
            <a:pPr rtl="0"/>
            <a:r>
              <a:rPr lang="x-none" b="1" dirty="0"/>
              <a:t>Lectores de tarjetas Flash</a:t>
            </a:r>
            <a:r>
              <a:rPr lang="x-none" dirty="0"/>
              <a:t> </a:t>
            </a:r>
          </a:p>
          <a:p>
            <a:pPr lvl="1" rtl="0"/>
            <a:r>
              <a:rPr lang="x-none" dirty="0"/>
              <a:t>La mayoría de las computadoras portátiles modernas poseen un lector de tarjetas flash para tarjetas flash Secure Digital (SD) y Secure Digital de alta capacidad (SDHC).</a:t>
            </a:r>
          </a:p>
          <a:p>
            <a:endParaRPr lang="en-US" dirty="0"/>
          </a:p>
        </p:txBody>
      </p:sp>
      <p:pic>
        <p:nvPicPr>
          <p:cNvPr id="2" name="Picture 1" descr="This is an image of a flash drive.">
            <a:extLst>
              <a:ext uri="{FF2B5EF4-FFF2-40B4-BE49-F238E27FC236}">
                <a16:creationId xmlns:a16="http://schemas.microsoft.com/office/drawing/2014/main" xmlns:c15="http://schemas.microsoft.com/office/drawing/2012/chart" xmlns:c="http://schemas.openxmlformats.org/drawingml/2006/chart" xmlns="" id="{13742DB9-5328-4E81-B6CA-ED855AB5145D}"/>
              </a:ext>
            </a:extLst>
          </p:cNvPr>
          <p:cNvPicPr>
            <a:picLocks noChangeAspect="1"/>
          </p:cNvPicPr>
          <p:nvPr/>
        </p:nvPicPr>
        <p:blipFill>
          <a:blip r:embed="rId4"/>
          <a:stretch>
            <a:fillRect/>
          </a:stretch>
        </p:blipFill>
        <p:spPr>
          <a:xfrm>
            <a:off x="5998467" y="741112"/>
            <a:ext cx="1877480" cy="1204663"/>
          </a:xfrm>
          <a:prstGeom prst="rect">
            <a:avLst/>
          </a:prstGeom>
        </p:spPr>
      </p:pic>
      <p:pic>
        <p:nvPicPr>
          <p:cNvPr id="3" name="Picture 2" descr="This is an image of flash cards.">
            <a:extLst>
              <a:ext uri="{FF2B5EF4-FFF2-40B4-BE49-F238E27FC236}">
                <a16:creationId xmlns:a16="http://schemas.microsoft.com/office/drawing/2014/main" xmlns:c15="http://schemas.microsoft.com/office/drawing/2012/chart" xmlns:c="http://schemas.openxmlformats.org/drawingml/2006/chart" xmlns="" id="{E71BBC66-DEE3-4A1A-B319-79D90AC83433}"/>
              </a:ext>
            </a:extLst>
          </p:cNvPr>
          <p:cNvPicPr>
            <a:picLocks noChangeAspect="1"/>
          </p:cNvPicPr>
          <p:nvPr/>
        </p:nvPicPr>
        <p:blipFill>
          <a:blip r:embed="rId5"/>
          <a:stretch>
            <a:fillRect/>
          </a:stretch>
        </p:blipFill>
        <p:spPr>
          <a:xfrm>
            <a:off x="5790180" y="2228074"/>
            <a:ext cx="2275473" cy="1204662"/>
          </a:xfrm>
          <a:prstGeom prst="rect">
            <a:avLst/>
          </a:prstGeom>
        </p:spPr>
      </p:pic>
      <p:pic>
        <p:nvPicPr>
          <p:cNvPr id="4" name="Picture 3" descr="This is an image of a miniSD.">
            <a:extLst>
              <a:ext uri="{FF2B5EF4-FFF2-40B4-BE49-F238E27FC236}">
                <a16:creationId xmlns:a16="http://schemas.microsoft.com/office/drawing/2014/main" xmlns:c15="http://schemas.microsoft.com/office/drawing/2012/chart" xmlns:c="http://schemas.openxmlformats.org/drawingml/2006/chart" xmlns="" id="{70B2D9C5-4427-44CF-A3E7-E73F31A311A9}"/>
              </a:ext>
            </a:extLst>
          </p:cNvPr>
          <p:cNvPicPr>
            <a:picLocks noChangeAspect="1"/>
          </p:cNvPicPr>
          <p:nvPr/>
        </p:nvPicPr>
        <p:blipFill>
          <a:blip r:embed="rId6"/>
          <a:stretch>
            <a:fillRect/>
          </a:stretch>
        </p:blipFill>
        <p:spPr>
          <a:xfrm>
            <a:off x="5918518" y="3614979"/>
            <a:ext cx="2037377" cy="1204662"/>
          </a:xfrm>
          <a:prstGeom prst="rect">
            <a:avLst/>
          </a:prstGeom>
        </p:spPr>
      </p:pic>
    </p:spTree>
    <p:custDataLst>
      <p:tags r:id="rId1"/>
    </p:custDataLst>
    <p:extLst>
      <p:ext uri="{BB962C8B-B14F-4D97-AF65-F5344CB8AC3E}">
        <p14:creationId xmlns:p14="http://schemas.microsoft.com/office/powerpoint/2010/main" val="1047897992"/>
      </p:ext>
    </p:extLst>
  </p:cSld>
  <p:clrMapOvr>
    <a:masterClrMapping/>
  </p:clrMapOvr>
  <p:transition spd="slow">
    <p:wipe/>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Ranuras de expansión</a:t>
            </a:r>
            <a:r>
              <a:rPr lang="en-US" altLang="en-US" sz="1600" dirty="0"/>
              <a:t/>
            </a:r>
            <a:br>
              <a:rPr lang="en-US" altLang="en-US" sz="1600" dirty="0"/>
            </a:br>
            <a:r>
              <a:rPr lang="x-none"/>
              <a:t>Lector de tarjetas inteligentes</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5" y="773824"/>
            <a:ext cx="5420486" cy="4247356"/>
          </a:xfrm>
        </p:spPr>
        <p:txBody>
          <a:bodyPr rIns="36000"/>
          <a:lstStyle/>
          <a:p>
            <a:pPr rtl="0"/>
            <a:r>
              <a:rPr lang="x-none" dirty="0"/>
              <a:t>Una tarjeta inteligente es similar a una tarjeta de crédito, pero tiene un microprocesador incorporado que puede cargarse con datos. </a:t>
            </a:r>
          </a:p>
          <a:p>
            <a:pPr lvl="1" rtl="0"/>
            <a:r>
              <a:rPr lang="x-none" dirty="0"/>
              <a:t>Puede utilizarse para llamadas de teléfono, pagos electrónicos en efectivo y otras aplicaciones. </a:t>
            </a:r>
          </a:p>
          <a:p>
            <a:pPr lvl="1" rtl="0"/>
            <a:r>
              <a:rPr lang="x-none" dirty="0"/>
              <a:t>El microprocesador de la tarjeta inteligente puede contener mucha más información que la de una franja magnética.</a:t>
            </a:r>
          </a:p>
          <a:p>
            <a:pPr rtl="0"/>
            <a:r>
              <a:rPr lang="x-none" dirty="0"/>
              <a:t>Los lectores de tarjetas inteligentes se usan para leer y escribir en tarjetas inteligentes.</a:t>
            </a:r>
          </a:p>
          <a:p>
            <a:pPr rtl="0"/>
            <a:r>
              <a:rPr lang="x-none" dirty="0"/>
              <a:t>Existen dos tipos de lectores de tarjetas inteligentes:</a:t>
            </a:r>
          </a:p>
          <a:p>
            <a:pPr lvl="1" rtl="0"/>
            <a:r>
              <a:rPr lang="x-none" b="1" dirty="0"/>
              <a:t>Contacto</a:t>
            </a:r>
            <a:r>
              <a:rPr lang="x-none" dirty="0"/>
              <a:t>: Este tipo de lector requiere una conexión física a la tarjeta, que se realiza insertando la tarjeta en la unidad.</a:t>
            </a:r>
          </a:p>
          <a:p>
            <a:pPr lvl="1" rtl="0"/>
            <a:r>
              <a:rPr lang="x-none" b="1" spc="-30" dirty="0"/>
              <a:t>Sin contacto</a:t>
            </a:r>
            <a:r>
              <a:rPr lang="x-none" spc="-30" dirty="0"/>
              <a:t>: Este tipo de lector funciona en una radiofrecuencia que comunica cuando la tarjeta se acerca al lector.</a:t>
            </a:r>
          </a:p>
        </p:txBody>
      </p:sp>
      <p:pic>
        <p:nvPicPr>
          <p:cNvPr id="5" name="Picture 4" descr="This figure shows a picture of a smart card reader.">
            <a:extLst>
              <a:ext uri="{FF2B5EF4-FFF2-40B4-BE49-F238E27FC236}">
                <a16:creationId xmlns:a16="http://schemas.microsoft.com/office/drawing/2014/main" xmlns:c15="http://schemas.microsoft.com/office/drawing/2012/chart" xmlns:c="http://schemas.openxmlformats.org/drawingml/2006/chart" xmlns="" id="{76A32235-52B7-4AD9-8F2B-2EF2138203D6}"/>
              </a:ext>
            </a:extLst>
          </p:cNvPr>
          <p:cNvPicPr>
            <a:picLocks noChangeAspect="1"/>
          </p:cNvPicPr>
          <p:nvPr/>
        </p:nvPicPr>
        <p:blipFill>
          <a:blip r:embed="rId4"/>
          <a:stretch>
            <a:fillRect/>
          </a:stretch>
        </p:blipFill>
        <p:spPr>
          <a:xfrm>
            <a:off x="5621700" y="1400676"/>
            <a:ext cx="3435386" cy="2555478"/>
          </a:xfrm>
          <a:prstGeom prst="rect">
            <a:avLst/>
          </a:prstGeom>
        </p:spPr>
      </p:pic>
    </p:spTree>
    <p:custDataLst>
      <p:tags r:id="rId1"/>
    </p:custDataLst>
    <p:extLst>
      <p:ext uri="{BB962C8B-B14F-4D97-AF65-F5344CB8AC3E}">
        <p14:creationId xmlns:p14="http://schemas.microsoft.com/office/powerpoint/2010/main" val="3410364900"/>
      </p:ext>
    </p:extLst>
  </p:cSld>
  <p:clrMapOvr>
    <a:masterClrMapping/>
  </p:clrMapOvr>
  <p:transition spd="slow">
    <p:wipe/>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Ranuras de expansión</a:t>
            </a:r>
            <a:r>
              <a:rPr lang="en-US" altLang="en-US" sz="1600" dirty="0"/>
              <a:t/>
            </a:r>
            <a:br>
              <a:rPr lang="en-US" altLang="en-US" sz="1600" dirty="0"/>
            </a:br>
            <a:r>
              <a:rPr lang="x-none"/>
              <a:t>Memoria SODIMM</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773824"/>
            <a:ext cx="5090876" cy="4247356"/>
          </a:xfrm>
        </p:spPr>
        <p:txBody>
          <a:bodyPr/>
          <a:lstStyle/>
          <a:p>
            <a:pPr rtl="0"/>
            <a:r>
              <a:rPr lang="x-none" sz="1400" dirty="0"/>
              <a:t>En la mayoría de las computadoras de escritorio, se utilizan memorias que encajan en una ranura DIMM, </a:t>
            </a:r>
          </a:p>
          <a:p>
            <a:pPr rtl="0"/>
            <a:r>
              <a:rPr lang="x-none" sz="1400" dirty="0"/>
              <a:t>La mayoría de las computadoras portátiles usan un módulo de memoria más pequeño, denominado SODIMM. </a:t>
            </a:r>
            <a:r>
              <a:rPr lang="x-none" sz="1400" b="1" dirty="0"/>
              <a:t>Nota</a:t>
            </a:r>
            <a:r>
              <a:rPr lang="x-none" sz="1400" dirty="0"/>
              <a:t>: los SODIMM pueden clasificarse aún más por la versión de DDR. Los diferentes modelos de computadoras portátiles requieren diferentes tipos de módulos SODIMM.</a:t>
            </a:r>
          </a:p>
          <a:p>
            <a:pPr rtl="0"/>
            <a:r>
              <a:rPr lang="x-none" sz="1400" dirty="0"/>
              <a:t>En la mayoría de las computadoras portátiles, la RAM se inserta en las ranuras detrás de una cubierta de la parte inferior del gabinete.</a:t>
            </a:r>
          </a:p>
          <a:p>
            <a:pPr lvl="1" rtl="0"/>
            <a:r>
              <a:rPr lang="x-none" sz="1200" dirty="0"/>
              <a:t>En algunas computadoras portátiles, es necesario quitar el teclado para acceder a las ranuras de la RAM.</a:t>
            </a:r>
          </a:p>
          <a:p>
            <a:pPr rtl="0"/>
            <a:r>
              <a:rPr lang="x-none" sz="1400" dirty="0"/>
              <a:t>Es posible ver la cantidad de memoria RAM actualmente instalada en la pantalla del POST, en el BIOS o en la ventana Propiedades del sistema. </a:t>
            </a:r>
          </a:p>
        </p:txBody>
      </p:sp>
      <p:pic>
        <p:nvPicPr>
          <p:cNvPr id="2" name="Picture 1" descr="The image shows a picture of a SODIMM module installed in a laptop. ">
            <a:extLst>
              <a:ext uri="{FF2B5EF4-FFF2-40B4-BE49-F238E27FC236}">
                <a16:creationId xmlns:a16="http://schemas.microsoft.com/office/drawing/2014/main" xmlns:c15="http://schemas.microsoft.com/office/drawing/2012/chart" xmlns:c="http://schemas.openxmlformats.org/drawingml/2006/chart" xmlns="" id="{85A876B9-F8CA-4B5C-86AE-2055E8E41A44}"/>
              </a:ext>
            </a:extLst>
          </p:cNvPr>
          <p:cNvPicPr>
            <a:picLocks noChangeAspect="1"/>
          </p:cNvPicPr>
          <p:nvPr/>
        </p:nvPicPr>
        <p:blipFill>
          <a:blip r:embed="rId4"/>
          <a:stretch>
            <a:fillRect/>
          </a:stretch>
        </p:blipFill>
        <p:spPr>
          <a:xfrm>
            <a:off x="5178344" y="1732548"/>
            <a:ext cx="3779616" cy="1857876"/>
          </a:xfrm>
          <a:prstGeom prst="rect">
            <a:avLst/>
          </a:prstGeom>
        </p:spPr>
      </p:pic>
    </p:spTree>
    <p:custDataLst>
      <p:tags r:id="rId1"/>
    </p:custDataLst>
    <p:extLst>
      <p:ext uri="{BB962C8B-B14F-4D97-AF65-F5344CB8AC3E}">
        <p14:creationId xmlns:p14="http://schemas.microsoft.com/office/powerpoint/2010/main" val="4140881829"/>
      </p:ext>
    </p:extLst>
  </p:cSld>
  <p:clrMapOvr>
    <a:masterClrMapping/>
  </p:clrMapOvr>
  <p:transition spd="slow">
    <p:wipe/>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Ranuras de expansión</a:t>
            </a:r>
            <a:r>
              <a:rPr lang="en-US" altLang="en-US" sz="1600" dirty="0"/>
              <a:t/>
            </a:r>
            <a:br>
              <a:rPr lang="en-US" altLang="en-US" sz="1600" dirty="0"/>
            </a:br>
            <a:r>
              <a:rPr lang="x-none"/>
              <a:t>Demostración en video: Instalación de SODIMM</a:t>
            </a:r>
          </a:p>
        </p:txBody>
      </p:sp>
      <p:pic>
        <p:nvPicPr>
          <p:cNvPr id="6" name="Picture 5">
            <a:extLst>
              <a:ext uri="{FF2B5EF4-FFF2-40B4-BE49-F238E27FC236}">
                <a16:creationId xmlns:a16="http://schemas.microsoft.com/office/drawing/2014/main" xmlns:c15="http://schemas.microsoft.com/office/drawing/2012/chart" xmlns:c="http://schemas.openxmlformats.org/drawingml/2006/chart" xmlns="" id="{2FA9242F-EB9B-4232-B196-B78029BFCD2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43201" y="903389"/>
            <a:ext cx="6257598" cy="3140973"/>
          </a:xfrm>
          <a:prstGeom prst="rect">
            <a:avLst/>
          </a:prstGeom>
          <a:ln w="25400">
            <a:solidFill>
              <a:schemeClr val="tx1"/>
            </a:solidFill>
          </a:ln>
        </p:spPr>
      </p:pic>
    </p:spTree>
    <p:custDataLst>
      <p:tags r:id="rId1"/>
    </p:custDataLst>
    <p:extLst>
      <p:ext uri="{BB962C8B-B14F-4D97-AF65-F5344CB8AC3E}">
        <p14:creationId xmlns:p14="http://schemas.microsoft.com/office/powerpoint/2010/main" val="2459463997"/>
      </p:ext>
    </p:extLst>
  </p:cSld>
  <p:clrMapOvr>
    <a:masterClrMapping/>
  </p:clrMapOvr>
  <p:transition spd="slow">
    <p:wipe/>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Reemplazo de componentes de computadoras portátiles </a:t>
            </a:r>
            <a:r>
              <a:rPr lang="en-US" altLang="en-US" sz="1600" dirty="0"/>
              <a:t/>
            </a:r>
            <a:br>
              <a:rPr lang="en-US" altLang="en-US" sz="1600" dirty="0"/>
            </a:br>
            <a:r>
              <a:rPr lang="x-none"/>
              <a:t>Descripción general del reemplazo de hardware</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773824"/>
            <a:ext cx="8999936" cy="3814218"/>
          </a:xfrm>
        </p:spPr>
        <p:txBody>
          <a:bodyPr/>
          <a:lstStyle/>
          <a:p>
            <a:pPr rtl="0"/>
            <a:r>
              <a:rPr lang="x-none" dirty="0"/>
              <a:t>Algunas partes de las computadoras portátiles, comúnmente denominadas “unidades que puede reemplazar el usuario” (CRU), pueden ser reemplazadas por el cliente. </a:t>
            </a:r>
          </a:p>
          <a:p>
            <a:pPr lvl="1" rtl="0"/>
            <a:r>
              <a:rPr lang="x-none" dirty="0"/>
              <a:t>Las CRU incluyen componentes como la batería y la memoria RAM de una computadora portátil. </a:t>
            </a:r>
          </a:p>
          <a:p>
            <a:pPr rtl="0"/>
            <a:r>
              <a:rPr lang="x-none" spc="-30" dirty="0"/>
              <a:t>Las partes que el cliente no debe reemplazar se denominan “unidades de reemplazo de campo” (FRU). </a:t>
            </a:r>
          </a:p>
          <a:p>
            <a:pPr lvl="1" rtl="0"/>
            <a:r>
              <a:rPr lang="x-none" dirty="0"/>
              <a:t>Las FRU incluyen componentes como la placa base, pantalla LCD y el teclado.</a:t>
            </a:r>
          </a:p>
          <a:p>
            <a:pPr rtl="0"/>
            <a:r>
              <a:rPr lang="x-none" dirty="0"/>
              <a:t>A continuación, se presentan algunas de las reparaciones comunes que se llevan a cabo en los centros de reparación locales:</a:t>
            </a:r>
          </a:p>
          <a:p>
            <a:pPr lvl="1" rtl="0"/>
            <a:r>
              <a:rPr lang="x-none" dirty="0"/>
              <a:t>Diagnósticos de hardware y software</a:t>
            </a:r>
          </a:p>
          <a:p>
            <a:pPr lvl="1" rtl="0"/>
            <a:r>
              <a:rPr lang="x-none" dirty="0"/>
              <a:t>Transferencia y recuperación de datos</a:t>
            </a:r>
          </a:p>
          <a:p>
            <a:pPr lvl="1" rtl="0"/>
            <a:r>
              <a:rPr lang="x-none" dirty="0"/>
              <a:t>Reemplazo de teclado y ventilador</a:t>
            </a:r>
          </a:p>
          <a:p>
            <a:pPr lvl="1" rtl="0"/>
            <a:r>
              <a:rPr lang="x-none" dirty="0"/>
              <a:t>Limpieza interna de la computadora portátil</a:t>
            </a:r>
          </a:p>
          <a:p>
            <a:pPr lvl="1" rtl="0"/>
            <a:r>
              <a:rPr lang="x-none" dirty="0"/>
              <a:t>Reparación de la pantalla</a:t>
            </a:r>
          </a:p>
          <a:p>
            <a:pPr lvl="1" rtl="0"/>
            <a:r>
              <a:rPr lang="x-none" dirty="0"/>
              <a:t>Reparación del convertidor y la luz de fondo de la pantalla de LCD</a:t>
            </a:r>
          </a:p>
        </p:txBody>
      </p:sp>
    </p:spTree>
    <p:custDataLst>
      <p:tags r:id="rId1"/>
    </p:custDataLst>
    <p:extLst>
      <p:ext uri="{BB962C8B-B14F-4D97-AF65-F5344CB8AC3E}">
        <p14:creationId xmlns:p14="http://schemas.microsoft.com/office/powerpoint/2010/main" val="562552363"/>
      </p:ext>
    </p:extLst>
  </p:cSld>
  <p:clrMapOvr>
    <a:masterClrMapping/>
  </p:clrMapOvr>
  <p:transition spd="slow">
    <p:wipe/>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Reemplazo de componentes de la computadora portátil</a:t>
            </a:r>
            <a:r>
              <a:rPr lang="en-US" altLang="en-US" sz="1600" dirty="0"/>
              <a:t/>
            </a:r>
            <a:br>
              <a:rPr lang="en-US" altLang="en-US" sz="1600" dirty="0"/>
            </a:br>
            <a:r>
              <a:rPr lang="x-none"/>
              <a:t>Reemplazo del teclado</a:t>
            </a:r>
          </a:p>
        </p:txBody>
      </p:sp>
      <p:pic>
        <p:nvPicPr>
          <p:cNvPr id="5" name="Picture 4">
            <a:extLst>
              <a:ext uri="{FF2B5EF4-FFF2-40B4-BE49-F238E27FC236}">
                <a16:creationId xmlns:a16="http://schemas.microsoft.com/office/drawing/2014/main" xmlns:c15="http://schemas.microsoft.com/office/drawing/2012/chart" xmlns:c="http://schemas.openxmlformats.org/drawingml/2006/chart" xmlns="" id="{5FC5BEA7-BF82-44BC-A2E5-C3A018851A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6011" y="874644"/>
            <a:ext cx="7111977" cy="3589507"/>
          </a:xfrm>
          <a:prstGeom prst="rect">
            <a:avLst/>
          </a:prstGeom>
          <a:ln w="25400">
            <a:solidFill>
              <a:schemeClr val="tx1"/>
            </a:solidFill>
          </a:ln>
        </p:spPr>
      </p:pic>
    </p:spTree>
    <p:custDataLst>
      <p:tags r:id="rId1"/>
    </p:custDataLst>
    <p:extLst>
      <p:ext uri="{BB962C8B-B14F-4D97-AF65-F5344CB8AC3E}">
        <p14:creationId xmlns:p14="http://schemas.microsoft.com/office/powerpoint/2010/main" val="1186962153"/>
      </p:ext>
    </p:extLst>
  </p:cSld>
  <p:clrMapOvr>
    <a:masterClrMapping/>
  </p:clrMapOvr>
  <p:transition spd="slow">
    <p:wipe/>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Reemplazo de los componentes de la computadora portátil</a:t>
            </a:r>
            <a:r>
              <a:rPr lang="en-US" altLang="en-US" sz="1600" dirty="0"/>
              <a:t/>
            </a:r>
            <a:br>
              <a:rPr lang="en-US" altLang="en-US" sz="1600" dirty="0"/>
            </a:br>
            <a:r>
              <a:rPr lang="x-none"/>
              <a:t>Reemplazo de la pantalla</a:t>
            </a:r>
          </a:p>
        </p:txBody>
      </p:sp>
      <p:pic>
        <p:nvPicPr>
          <p:cNvPr id="5" name="Picture 4">
            <a:extLst>
              <a:ext uri="{FF2B5EF4-FFF2-40B4-BE49-F238E27FC236}">
                <a16:creationId xmlns:a16="http://schemas.microsoft.com/office/drawing/2014/main" xmlns:c15="http://schemas.microsoft.com/office/drawing/2012/chart" xmlns:c="http://schemas.openxmlformats.org/drawingml/2006/chart" xmlns="" id="{5FC5BEA7-BF82-44BC-A2E5-C3A018851A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5703" y="899190"/>
            <a:ext cx="7112593" cy="3492302"/>
          </a:xfrm>
          <a:prstGeom prst="rect">
            <a:avLst/>
          </a:prstGeom>
          <a:ln w="25400">
            <a:solidFill>
              <a:schemeClr val="tx1"/>
            </a:solidFill>
          </a:ln>
        </p:spPr>
      </p:pic>
    </p:spTree>
    <p:custDataLst>
      <p:tags r:id="rId1"/>
    </p:custDataLst>
    <p:extLst>
      <p:ext uri="{BB962C8B-B14F-4D97-AF65-F5344CB8AC3E}">
        <p14:creationId xmlns:p14="http://schemas.microsoft.com/office/powerpoint/2010/main" val="1461208590"/>
      </p:ext>
    </p:extLst>
  </p:cSld>
  <p:clrMapOvr>
    <a:masterClrMapping/>
  </p:clrMapOvr>
  <p:transition spd="slow">
    <p:wipe/>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53432"/>
            <a:ext cx="9144000" cy="757551"/>
          </a:xfrm>
        </p:spPr>
        <p:txBody>
          <a:bodyPr/>
          <a:lstStyle/>
          <a:p>
            <a:pPr rtl="0"/>
            <a:r>
              <a:rPr lang="x-none" sz="1600" dirty="0"/>
              <a:t>Reemplazo de componentes de la computadora portátil </a:t>
            </a:r>
            <a:r>
              <a:rPr lang="en-US" altLang="en-US" sz="1600" dirty="0"/>
              <a:t/>
            </a:r>
            <a:br>
              <a:rPr lang="en-US" altLang="en-US" sz="1600" dirty="0"/>
            </a:br>
            <a:r>
              <a:rPr lang="x-none" dirty="0"/>
              <a:t>Práctica de laboratorio: Investigación de pantallas de computadoras portátiles</a:t>
            </a:r>
          </a:p>
        </p:txBody>
      </p:sp>
      <p:sp>
        <p:nvSpPr>
          <p:cNvPr id="2" name="TextBox 1">
            <a:extLst>
              <a:ext uri="{FF2B5EF4-FFF2-40B4-BE49-F238E27FC236}">
                <a16:creationId xmlns:a16="http://schemas.microsoft.com/office/drawing/2014/main" xmlns:c15="http://schemas.microsoft.com/office/drawing/2012/chart" xmlns:c="http://schemas.openxmlformats.org/drawingml/2006/chart" xmlns="" id="{F1BEA34A-78A3-4F2E-BCAF-96DC4C5548AA}"/>
              </a:ext>
            </a:extLst>
          </p:cNvPr>
          <p:cNvSpPr txBox="1"/>
          <p:nvPr/>
        </p:nvSpPr>
        <p:spPr>
          <a:xfrm>
            <a:off x="120316" y="1060784"/>
            <a:ext cx="7900737" cy="646331"/>
          </a:xfrm>
          <a:prstGeom prst="rect">
            <a:avLst/>
          </a:prstGeom>
          <a:noFill/>
        </p:spPr>
        <p:txBody>
          <a:bodyPr wrap="square" rtlCol="0">
            <a:spAutoFit/>
          </a:bodyPr>
          <a:lstStyle/>
          <a:p>
            <a:pPr rtl="0"/>
            <a:r>
              <a:rPr lang="x-none" dirty="0"/>
              <a:t>En esta práctica de laboratorio, usará Internet, un periódico o una tienda local para obtener información y luego, introducirá las especificaciones de una pantalla de computadora portátil en esta planilla de trabajo. </a:t>
            </a:r>
          </a:p>
        </p:txBody>
      </p:sp>
    </p:spTree>
    <p:custDataLst>
      <p:tags r:id="rId1"/>
    </p:custDataLst>
    <p:extLst>
      <p:ext uri="{BB962C8B-B14F-4D97-AF65-F5344CB8AC3E}">
        <p14:creationId xmlns:p14="http://schemas.microsoft.com/office/powerpoint/2010/main" val="3564482645"/>
      </p:ext>
    </p:extLst>
  </p:cSld>
  <p:clrMapOvr>
    <a:masterClrMapping/>
  </p:clrMapOvr>
  <p:transition spd="slow">
    <p:wipe/>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Reemplazo de componentes de una computadora portátil</a:t>
            </a:r>
            <a:r>
              <a:rPr lang="en-US" altLang="en-US" sz="1600" dirty="0"/>
              <a:t/>
            </a:r>
            <a:br>
              <a:rPr lang="en-US" altLang="en-US" sz="1600" dirty="0"/>
            </a:br>
            <a:r>
              <a:rPr lang="x-none"/>
              <a:t>Alimentación</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773823"/>
            <a:ext cx="5414525" cy="4247357"/>
          </a:xfrm>
        </p:spPr>
        <p:txBody>
          <a:bodyPr/>
          <a:lstStyle/>
          <a:p>
            <a:pPr rtl="0"/>
            <a:r>
              <a:rPr lang="x-none" sz="1400" dirty="0"/>
              <a:t>Los siguientes son algunos indicios de que tal vez sea necesario reemplazar la batería:</a:t>
            </a:r>
          </a:p>
          <a:p>
            <a:pPr lvl="1" rtl="0"/>
            <a:r>
              <a:rPr lang="x-none" sz="1200" dirty="0"/>
              <a:t>La batería no conserva la carga.</a:t>
            </a:r>
          </a:p>
          <a:p>
            <a:pPr lvl="1" rtl="0"/>
            <a:r>
              <a:rPr lang="x-none" sz="1200" dirty="0"/>
              <a:t>La batería recalienta.</a:t>
            </a:r>
          </a:p>
          <a:p>
            <a:pPr lvl="1" rtl="0"/>
            <a:r>
              <a:rPr lang="x-none" sz="1200" dirty="0"/>
              <a:t>La batería presenta una fuga.</a:t>
            </a:r>
          </a:p>
          <a:p>
            <a:pPr rtl="0"/>
            <a:r>
              <a:rPr lang="x-none" sz="1400" dirty="0"/>
              <a:t>Si experimenta problemas que considera que podrían relacionarse con la batería, cambie la batería por una que sepa que funciona correctamente y que sea compatible con la computadora portátil. </a:t>
            </a:r>
          </a:p>
          <a:p>
            <a:pPr lvl="1" rtl="0"/>
            <a:r>
              <a:rPr lang="x-none" sz="1200" dirty="0"/>
              <a:t>La batería de repuesto debe cumplir con las especificaciones del fabricante de la computadora portátil o superarlas. </a:t>
            </a:r>
          </a:p>
          <a:p>
            <a:pPr lvl="1" rtl="0"/>
            <a:r>
              <a:rPr lang="x-none" sz="1200" dirty="0"/>
              <a:t>Las baterías nuevas deben tener el mismo factor de forma que la batería original. </a:t>
            </a:r>
          </a:p>
          <a:p>
            <a:pPr lvl="1" rtl="0"/>
            <a:r>
              <a:rPr lang="x-none" sz="1200" dirty="0"/>
              <a:t>Los voltajes, las clasificaciones de potencia y los adaptadores de CA también deben cumplir las especificaciones del fabricante.</a:t>
            </a:r>
          </a:p>
        </p:txBody>
      </p:sp>
      <p:pic>
        <p:nvPicPr>
          <p:cNvPr id="2" name="Picture 1" descr="This is a picture of a person removing a laptop battery. ">
            <a:extLst>
              <a:ext uri="{FF2B5EF4-FFF2-40B4-BE49-F238E27FC236}">
                <a16:creationId xmlns:a16="http://schemas.microsoft.com/office/drawing/2014/main" xmlns:c15="http://schemas.microsoft.com/office/drawing/2012/chart" xmlns:c="http://schemas.openxmlformats.org/drawingml/2006/chart" xmlns="" id="{4153275B-91E1-4AE0-BD43-8472B444347E}"/>
              </a:ext>
            </a:extLst>
          </p:cNvPr>
          <p:cNvPicPr>
            <a:picLocks noChangeAspect="1"/>
          </p:cNvPicPr>
          <p:nvPr/>
        </p:nvPicPr>
        <p:blipFill>
          <a:blip r:embed="rId4"/>
          <a:stretch>
            <a:fillRect/>
          </a:stretch>
        </p:blipFill>
        <p:spPr>
          <a:xfrm>
            <a:off x="5558589" y="1542298"/>
            <a:ext cx="3041397" cy="2058903"/>
          </a:xfrm>
          <a:prstGeom prst="rect">
            <a:avLst/>
          </a:prstGeom>
        </p:spPr>
      </p:pic>
    </p:spTree>
    <p:custDataLst>
      <p:tags r:id="rId1"/>
    </p:custDataLst>
    <p:extLst>
      <p:ext uri="{BB962C8B-B14F-4D97-AF65-F5344CB8AC3E}">
        <p14:creationId xmlns:p14="http://schemas.microsoft.com/office/powerpoint/2010/main" val="2417433653"/>
      </p:ext>
    </p:extLst>
  </p:cSld>
  <p:clrMapOvr>
    <a:masterClrMapping/>
  </p:clrMapOvr>
  <p:transition spd="slow">
    <p:wipe/>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Reemplazo de componentes de la computadora portátil</a:t>
            </a:r>
            <a:r>
              <a:rPr lang="en-US" altLang="en-US" sz="1600" dirty="0"/>
              <a:t/>
            </a:r>
            <a:br>
              <a:rPr lang="en-US" altLang="en-US" sz="1600" dirty="0"/>
            </a:br>
            <a:r>
              <a:rPr lang="x-none"/>
              <a:t>Demostración en video: Reemplazo de la toma de CC</a:t>
            </a:r>
          </a:p>
        </p:txBody>
      </p:sp>
      <p:pic>
        <p:nvPicPr>
          <p:cNvPr id="5" name="Picture 4">
            <a:extLst>
              <a:ext uri="{FF2B5EF4-FFF2-40B4-BE49-F238E27FC236}">
                <a16:creationId xmlns:a16="http://schemas.microsoft.com/office/drawing/2014/main" xmlns:c15="http://schemas.microsoft.com/office/drawing/2012/chart" xmlns:c="http://schemas.openxmlformats.org/drawingml/2006/chart" xmlns="" id="{5FC5BEA7-BF82-44BC-A2E5-C3A018851A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11922" y="862771"/>
            <a:ext cx="6720156" cy="3417957"/>
          </a:xfrm>
          <a:prstGeom prst="rect">
            <a:avLst/>
          </a:prstGeom>
          <a:ln w="25400">
            <a:solidFill>
              <a:schemeClr val="tx1"/>
            </a:solidFill>
          </a:ln>
        </p:spPr>
      </p:pic>
    </p:spTree>
    <p:custDataLst>
      <p:tags r:id="rId1"/>
    </p:custDataLst>
    <p:extLst>
      <p:ext uri="{BB962C8B-B14F-4D97-AF65-F5344CB8AC3E}">
        <p14:creationId xmlns:p14="http://schemas.microsoft.com/office/powerpoint/2010/main" val="4205640034"/>
      </p:ext>
    </p:extLst>
  </p:cSld>
  <p:clrMapOvr>
    <a:masterClrMapping/>
  </p:clrMapOvr>
  <p:transition spd="slow">
    <p:wipe/>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30572"/>
            <a:ext cx="9144000" cy="757551"/>
          </a:xfrm>
        </p:spPr>
        <p:txBody>
          <a:bodyPr/>
          <a:lstStyle/>
          <a:p>
            <a:pPr rtl="0"/>
            <a:r>
              <a:rPr lang="x-none" sz="1600" dirty="0"/>
              <a:t>Reemplazo de componentes de la computadora portátil </a:t>
            </a:r>
            <a:r>
              <a:rPr lang="en-US" altLang="en-US" sz="1600" dirty="0"/>
              <a:t/>
            </a:r>
            <a:br>
              <a:rPr lang="en-US" altLang="en-US" sz="1600" dirty="0"/>
            </a:br>
            <a:r>
              <a:rPr lang="x-none" dirty="0"/>
              <a:t>Práctica de laboratorio: Investigación de las baterías de computadoras portátiles</a:t>
            </a:r>
          </a:p>
        </p:txBody>
      </p:sp>
      <p:sp>
        <p:nvSpPr>
          <p:cNvPr id="2" name="TextBox 1">
            <a:extLst>
              <a:ext uri="{FF2B5EF4-FFF2-40B4-BE49-F238E27FC236}">
                <a16:creationId xmlns:a16="http://schemas.microsoft.com/office/drawing/2014/main" xmlns:c15="http://schemas.microsoft.com/office/drawing/2012/chart" xmlns:c="http://schemas.openxmlformats.org/drawingml/2006/chart" xmlns="" id="{DB2A9192-1942-4E9E-8411-C226D9AD1238}"/>
              </a:ext>
            </a:extLst>
          </p:cNvPr>
          <p:cNvSpPr txBox="1"/>
          <p:nvPr/>
        </p:nvSpPr>
        <p:spPr>
          <a:xfrm>
            <a:off x="393032" y="1028700"/>
            <a:ext cx="8005010" cy="646331"/>
          </a:xfrm>
          <a:prstGeom prst="rect">
            <a:avLst/>
          </a:prstGeom>
          <a:noFill/>
        </p:spPr>
        <p:txBody>
          <a:bodyPr wrap="square" rtlCol="0">
            <a:spAutoFit/>
          </a:bodyPr>
          <a:lstStyle/>
          <a:p>
            <a:pPr rtl="0"/>
            <a:r>
              <a:rPr lang="x-none"/>
              <a:t>En esta práctica de laboratorio, usará Internet, un periódico o una tienda local para obtener información y luego registrar las especificaciones de la batería de una computadora portátil.</a:t>
            </a:r>
          </a:p>
        </p:txBody>
      </p:sp>
    </p:spTree>
    <p:custDataLst>
      <p:tags r:id="rId1"/>
    </p:custDataLst>
    <p:extLst>
      <p:ext uri="{BB962C8B-B14F-4D97-AF65-F5344CB8AC3E}">
        <p14:creationId xmlns:p14="http://schemas.microsoft.com/office/powerpoint/2010/main" val="1126678340"/>
      </p:ext>
    </p:extLst>
  </p:cSld>
  <p:clrMapOvr>
    <a:masterClrMapping/>
  </p:clrMapOvr>
  <p:transition spd="slow">
    <p:wipe/>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Reemplazo de componentes de la computadora portátil</a:t>
            </a:r>
            <a:r>
              <a:rPr lang="en-US" altLang="en-US" sz="1600" dirty="0"/>
              <a:t/>
            </a:r>
            <a:br>
              <a:rPr lang="en-US" altLang="en-US" sz="1600" dirty="0"/>
            </a:br>
            <a:r>
              <a:rPr lang="x-none"/>
              <a:t>Almacenamiento interno y unidad óptica</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930442"/>
            <a:ext cx="4981389" cy="4090738"/>
          </a:xfrm>
        </p:spPr>
        <p:txBody>
          <a:bodyPr/>
          <a:lstStyle/>
          <a:p>
            <a:pPr rtl="0"/>
            <a:r>
              <a:rPr lang="x-none" sz="1400" dirty="0"/>
              <a:t>El factor de forma de un dispositivo de almacenamiento interno es más pequeño para las computadoras portátiles que para las de escritorio. </a:t>
            </a:r>
          </a:p>
          <a:p>
            <a:pPr lvl="1" rtl="0"/>
            <a:r>
              <a:rPr lang="x-none" sz="1200" dirty="0"/>
              <a:t>Las unidades de las computadoras portátiles son 1,8 in </a:t>
            </a:r>
            <a:r>
              <a:rPr lang="en-US" sz="1200" dirty="0" smtClean="0"/>
              <a:t/>
            </a:r>
            <a:br>
              <a:rPr lang="en-US" sz="1200" dirty="0" smtClean="0"/>
            </a:br>
            <a:r>
              <a:rPr lang="x-none" sz="1200" dirty="0" smtClean="0"/>
              <a:t>(</a:t>
            </a:r>
            <a:r>
              <a:rPr lang="x-none" sz="1200" dirty="0"/>
              <a:t>4,57 cm) o 2,5 in (6,35 cm) de ancho. </a:t>
            </a:r>
          </a:p>
          <a:p>
            <a:pPr rtl="0"/>
            <a:r>
              <a:rPr lang="x-none" sz="1400" dirty="0"/>
              <a:t>La mayoría de los dispositivos de almacenamiento son CRU, a menos que la garantía exija asistencia técnica.</a:t>
            </a:r>
          </a:p>
          <a:p>
            <a:pPr lvl="1" rtl="0"/>
            <a:r>
              <a:rPr lang="x-none" sz="1200" dirty="0"/>
              <a:t>En la mayoría de las computadoras portátiles, el disco duro interno y la unidad óptica interna están dentro de compartimientos protegidos por una cubierta extraible en el gabinete. </a:t>
            </a:r>
          </a:p>
          <a:p>
            <a:pPr lvl="1" rtl="0"/>
            <a:r>
              <a:rPr lang="x-none" sz="1200" dirty="0"/>
              <a:t>En algunas computadoras portátiles, es necesario quitar el teclado para acceder a estas unidades. </a:t>
            </a:r>
          </a:p>
          <a:p>
            <a:pPr rtl="0"/>
            <a:r>
              <a:rPr lang="x-none" sz="1400" dirty="0"/>
              <a:t>Para ver los dispositivos de almacenamiento actualmente instalados, consulte la pantalla del POST o el BIOS. </a:t>
            </a:r>
          </a:p>
        </p:txBody>
      </p:sp>
      <p:pic>
        <p:nvPicPr>
          <p:cNvPr id="3" name="Picture 2" descr="This is a picture of a laptop with the optical drive removed.">
            <a:extLst>
              <a:ext uri="{FF2B5EF4-FFF2-40B4-BE49-F238E27FC236}">
                <a16:creationId xmlns:a16="http://schemas.microsoft.com/office/drawing/2014/main" xmlns:c15="http://schemas.microsoft.com/office/drawing/2012/chart" xmlns:c="http://schemas.openxmlformats.org/drawingml/2006/chart" xmlns="" id="{D99FE1ED-1C99-413C-AFB3-B2AA61CECEF8}"/>
              </a:ext>
            </a:extLst>
          </p:cNvPr>
          <p:cNvPicPr>
            <a:picLocks noChangeAspect="1"/>
          </p:cNvPicPr>
          <p:nvPr/>
        </p:nvPicPr>
        <p:blipFill>
          <a:blip r:embed="rId4"/>
          <a:stretch>
            <a:fillRect/>
          </a:stretch>
        </p:blipFill>
        <p:spPr>
          <a:xfrm>
            <a:off x="5125453" y="1828446"/>
            <a:ext cx="3608874" cy="2138112"/>
          </a:xfrm>
          <a:prstGeom prst="rect">
            <a:avLst/>
          </a:prstGeom>
        </p:spPr>
      </p:pic>
    </p:spTree>
    <p:custDataLst>
      <p:tags r:id="rId1"/>
    </p:custDataLst>
    <p:extLst>
      <p:ext uri="{BB962C8B-B14F-4D97-AF65-F5344CB8AC3E}">
        <p14:creationId xmlns:p14="http://schemas.microsoft.com/office/powerpoint/2010/main" val="3247930429"/>
      </p:ext>
    </p:extLst>
  </p:cSld>
  <p:clrMapOvr>
    <a:masterClrMapping/>
  </p:clrMapOvr>
  <p:transition spd="slow">
    <p:wipe/>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1082612"/>
          </a:xfrm>
        </p:spPr>
        <p:txBody>
          <a:bodyPr/>
          <a:lstStyle/>
          <a:p>
            <a:pPr rtl="0"/>
            <a:r>
              <a:rPr lang="x-none" sz="1600"/>
              <a:t>Reemplazo de componentes de la computadora portátil</a:t>
            </a:r>
            <a:r>
              <a:rPr lang="en-US" altLang="en-US" sz="1600" dirty="0"/>
              <a:t/>
            </a:r>
            <a:br>
              <a:rPr lang="en-US" altLang="en-US" sz="1600" dirty="0"/>
            </a:br>
            <a:r>
              <a:rPr lang="x-none"/>
              <a:t>Demostración en video: Reemplazo de almacenamiento interno y unidades ópticas</a:t>
            </a:r>
          </a:p>
        </p:txBody>
      </p:sp>
      <p:pic>
        <p:nvPicPr>
          <p:cNvPr id="5" name="Picture 4">
            <a:extLst>
              <a:ext uri="{FF2B5EF4-FFF2-40B4-BE49-F238E27FC236}">
                <a16:creationId xmlns:a16="http://schemas.microsoft.com/office/drawing/2014/main" xmlns:c15="http://schemas.microsoft.com/office/drawing/2012/chart" xmlns:c="http://schemas.openxmlformats.org/drawingml/2006/chart" xmlns="" id="{5FC5BEA7-BF82-44BC-A2E5-C3A018851A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43957" y="1099692"/>
            <a:ext cx="6256085" cy="3318498"/>
          </a:xfrm>
          <a:prstGeom prst="rect">
            <a:avLst/>
          </a:prstGeom>
          <a:ln w="25400">
            <a:solidFill>
              <a:schemeClr val="tx1"/>
            </a:solidFill>
          </a:ln>
        </p:spPr>
      </p:pic>
    </p:spTree>
    <p:custDataLst>
      <p:tags r:id="rId1"/>
    </p:custDataLst>
    <p:extLst>
      <p:ext uri="{BB962C8B-B14F-4D97-AF65-F5344CB8AC3E}">
        <p14:creationId xmlns:p14="http://schemas.microsoft.com/office/powerpoint/2010/main" val="1155182091"/>
      </p:ext>
    </p:extLst>
  </p:cSld>
  <p:clrMapOvr>
    <a:masterClrMapping/>
  </p:clrMapOvr>
  <p:transition spd="slow">
    <p:wipe/>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30572"/>
            <a:ext cx="9144000" cy="757551"/>
          </a:xfrm>
        </p:spPr>
        <p:txBody>
          <a:bodyPr/>
          <a:lstStyle/>
          <a:p>
            <a:pPr rtl="0"/>
            <a:r>
              <a:rPr lang="x-none" sz="1600" dirty="0"/>
              <a:t>Reemplazo de componentes de la computadora portátil </a:t>
            </a:r>
            <a:r>
              <a:rPr lang="en-US" altLang="en-US" sz="1600" dirty="0"/>
              <a:t/>
            </a:r>
            <a:br>
              <a:rPr lang="en-US" altLang="en-US" sz="1600" dirty="0"/>
            </a:br>
            <a:r>
              <a:rPr lang="x-none" dirty="0"/>
              <a:t>Práctica de laboratorio: investigación de unidades de la computadora portátil</a:t>
            </a:r>
          </a:p>
        </p:txBody>
      </p:sp>
      <p:sp>
        <p:nvSpPr>
          <p:cNvPr id="2" name="TextBox 1">
            <a:extLst>
              <a:ext uri="{FF2B5EF4-FFF2-40B4-BE49-F238E27FC236}">
                <a16:creationId xmlns:a16="http://schemas.microsoft.com/office/drawing/2014/main" xmlns:c15="http://schemas.microsoft.com/office/drawing/2012/chart" xmlns:c="http://schemas.openxmlformats.org/drawingml/2006/chart" xmlns="" id="{8742DADA-9F4F-48F5-901C-92FF15D86E66}"/>
              </a:ext>
            </a:extLst>
          </p:cNvPr>
          <p:cNvSpPr txBox="1"/>
          <p:nvPr/>
        </p:nvSpPr>
        <p:spPr>
          <a:xfrm>
            <a:off x="625641" y="1084847"/>
            <a:ext cx="7455369" cy="923330"/>
          </a:xfrm>
          <a:prstGeom prst="rect">
            <a:avLst/>
          </a:prstGeom>
          <a:noFill/>
        </p:spPr>
        <p:txBody>
          <a:bodyPr wrap="square" rtlCol="0">
            <a:spAutoFit/>
          </a:bodyPr>
          <a:lstStyle/>
          <a:p>
            <a:pPr rtl="0"/>
            <a:r>
              <a:rPr lang="x-none" dirty="0"/>
              <a:t>En esta práctica de laboratorio, usará Internet o una tienda local para obtener información sobre las unidades ópticas de almacenamiento para una computadora portátil. </a:t>
            </a:r>
          </a:p>
        </p:txBody>
      </p:sp>
    </p:spTree>
    <p:custDataLst>
      <p:tags r:id="rId1"/>
    </p:custDataLst>
    <p:extLst>
      <p:ext uri="{BB962C8B-B14F-4D97-AF65-F5344CB8AC3E}">
        <p14:creationId xmlns:p14="http://schemas.microsoft.com/office/powerpoint/2010/main" val="3337260626"/>
      </p:ext>
    </p:extLst>
  </p:cSld>
  <p:clrMapOvr>
    <a:masterClrMapping/>
  </p:clrMapOvr>
  <p:transition spd="slow">
    <p:wipe/>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906149"/>
          </a:xfrm>
        </p:spPr>
        <p:txBody>
          <a:bodyPr/>
          <a:lstStyle/>
          <a:p>
            <a:pPr rtl="0"/>
            <a:r>
              <a:rPr lang="x-none" sz="1600"/>
              <a:t>Reemplazo de componentes de la computadora portátil</a:t>
            </a:r>
            <a:r>
              <a:rPr lang="en-US" altLang="en-US" sz="1600" dirty="0"/>
              <a:t/>
            </a:r>
            <a:br>
              <a:rPr lang="en-US" altLang="en-US" sz="1600" dirty="0"/>
            </a:br>
            <a:r>
              <a:rPr lang="x-none"/>
              <a:t>Demostración en video: reemplazo de tarjetas inalámbricas</a:t>
            </a:r>
          </a:p>
        </p:txBody>
      </p:sp>
      <p:pic>
        <p:nvPicPr>
          <p:cNvPr id="5" name="Picture 4">
            <a:extLst>
              <a:ext uri="{FF2B5EF4-FFF2-40B4-BE49-F238E27FC236}">
                <a16:creationId xmlns:a16="http://schemas.microsoft.com/office/drawing/2014/main" xmlns:c15="http://schemas.microsoft.com/office/drawing/2012/chart" xmlns:c="http://schemas.openxmlformats.org/drawingml/2006/chart" xmlns="" id="{5FC5BEA7-BF82-44BC-A2E5-C3A018851A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04392" y="1038665"/>
            <a:ext cx="6335215" cy="3268215"/>
          </a:xfrm>
          <a:prstGeom prst="rect">
            <a:avLst/>
          </a:prstGeom>
          <a:ln w="25400">
            <a:solidFill>
              <a:schemeClr val="tx1"/>
            </a:solidFill>
          </a:ln>
        </p:spPr>
      </p:pic>
    </p:spTree>
    <p:custDataLst>
      <p:tags r:id="rId1"/>
    </p:custDataLst>
    <p:extLst>
      <p:ext uri="{BB962C8B-B14F-4D97-AF65-F5344CB8AC3E}">
        <p14:creationId xmlns:p14="http://schemas.microsoft.com/office/powerpoint/2010/main" val="1101593566"/>
      </p:ext>
    </p:extLst>
  </p:cSld>
  <p:clrMapOvr>
    <a:masterClrMapping/>
  </p:clrMapOvr>
  <p:transition spd="slow">
    <p:wipe/>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906149"/>
          </a:xfrm>
        </p:spPr>
        <p:txBody>
          <a:bodyPr/>
          <a:lstStyle/>
          <a:p>
            <a:pPr rtl="0"/>
            <a:r>
              <a:rPr lang="x-none" sz="1600"/>
              <a:t>Reemplazo de componentes de la computadora portátil</a:t>
            </a:r>
            <a:r>
              <a:rPr lang="en-US" altLang="en-US" sz="1600" dirty="0"/>
              <a:t/>
            </a:r>
            <a:br>
              <a:rPr lang="en-US" altLang="en-US" sz="1600" dirty="0"/>
            </a:br>
            <a:r>
              <a:rPr lang="x-none"/>
              <a:t>Demostración en video: sustitución de altavoces</a:t>
            </a:r>
          </a:p>
        </p:txBody>
      </p:sp>
      <p:pic>
        <p:nvPicPr>
          <p:cNvPr id="5" name="Picture 4">
            <a:extLst>
              <a:ext uri="{FF2B5EF4-FFF2-40B4-BE49-F238E27FC236}">
                <a16:creationId xmlns:a16="http://schemas.microsoft.com/office/drawing/2014/main" xmlns:c15="http://schemas.microsoft.com/office/drawing/2012/chart" xmlns:c="http://schemas.openxmlformats.org/drawingml/2006/chart" xmlns="" id="{5FC5BEA7-BF82-44BC-A2E5-C3A018851A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64850" y="1054951"/>
            <a:ext cx="6814298" cy="3171281"/>
          </a:xfrm>
          <a:prstGeom prst="rect">
            <a:avLst/>
          </a:prstGeom>
          <a:ln w="25400">
            <a:solidFill>
              <a:schemeClr val="tx1"/>
            </a:solidFill>
          </a:ln>
        </p:spPr>
      </p:pic>
    </p:spTree>
    <p:custDataLst>
      <p:tags r:id="rId1"/>
    </p:custDataLst>
    <p:extLst>
      <p:ext uri="{BB962C8B-B14F-4D97-AF65-F5344CB8AC3E}">
        <p14:creationId xmlns:p14="http://schemas.microsoft.com/office/powerpoint/2010/main" val="604399016"/>
      </p:ext>
    </p:extLst>
  </p:cSld>
  <p:clrMapOvr>
    <a:masterClrMapping/>
  </p:clrMapOvr>
  <p:transition spd="slow">
    <p:wipe/>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906149"/>
          </a:xfrm>
        </p:spPr>
        <p:txBody>
          <a:bodyPr/>
          <a:lstStyle/>
          <a:p>
            <a:pPr rtl="0"/>
            <a:r>
              <a:rPr lang="x-none" sz="1600"/>
              <a:t>Reemplazo de componentes de la computadora portátil</a:t>
            </a:r>
            <a:r>
              <a:rPr lang="en-US" altLang="en-US" sz="1600" dirty="0"/>
              <a:t/>
            </a:r>
            <a:br>
              <a:rPr lang="en-US" altLang="en-US" sz="1600" dirty="0"/>
            </a:br>
            <a:r>
              <a:rPr lang="x-none"/>
              <a:t>Demostración en video: Reemplazo de la CPU</a:t>
            </a:r>
          </a:p>
        </p:txBody>
      </p:sp>
      <p:pic>
        <p:nvPicPr>
          <p:cNvPr id="5" name="Picture 4">
            <a:extLst>
              <a:ext uri="{FF2B5EF4-FFF2-40B4-BE49-F238E27FC236}">
                <a16:creationId xmlns:a16="http://schemas.microsoft.com/office/drawing/2014/main" xmlns:c15="http://schemas.microsoft.com/office/drawing/2012/chart" xmlns:c="http://schemas.openxmlformats.org/drawingml/2006/chart" xmlns="" id="{5FC5BEA7-BF82-44BC-A2E5-C3A018851A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20249" y="1197626"/>
            <a:ext cx="6503501" cy="2942568"/>
          </a:xfrm>
          <a:prstGeom prst="rect">
            <a:avLst/>
          </a:prstGeom>
          <a:ln w="25400">
            <a:solidFill>
              <a:schemeClr val="tx1"/>
            </a:solidFill>
          </a:ln>
        </p:spPr>
      </p:pic>
    </p:spTree>
    <p:custDataLst>
      <p:tags r:id="rId1"/>
    </p:custDataLst>
    <p:extLst>
      <p:ext uri="{BB962C8B-B14F-4D97-AF65-F5344CB8AC3E}">
        <p14:creationId xmlns:p14="http://schemas.microsoft.com/office/powerpoint/2010/main" val="2444202382"/>
      </p:ext>
    </p:extLst>
  </p:cSld>
  <p:clrMapOvr>
    <a:masterClrMapping/>
  </p:clrMapOvr>
  <p:transition spd="slow">
    <p:wipe/>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descr="Motherboard Replacement.&#10;In this video demonstration, you will see how to replace the motherboard in a laptop."/>
          <p:cNvSpPr>
            <a:spLocks noGrp="1"/>
          </p:cNvSpPr>
          <p:nvPr>
            <p:ph type="title"/>
          </p:nvPr>
        </p:nvSpPr>
        <p:spPr>
          <a:xfrm>
            <a:off x="1" y="16272"/>
            <a:ext cx="9144000" cy="906149"/>
          </a:xfrm>
        </p:spPr>
        <p:txBody>
          <a:bodyPr/>
          <a:lstStyle/>
          <a:p>
            <a:pPr rtl="0"/>
            <a:r>
              <a:rPr lang="x-none" sz="1600"/>
              <a:t>Reemplazo de componentes de la computadora portátil</a:t>
            </a:r>
            <a:r>
              <a:rPr lang="en-US" altLang="en-US" sz="1600" dirty="0"/>
              <a:t/>
            </a:r>
            <a:br>
              <a:rPr lang="en-US" altLang="en-US" sz="1600" dirty="0"/>
            </a:br>
            <a:r>
              <a:rPr lang="x-none"/>
              <a:t>Demostración en video: Reemplazo de la placa base</a:t>
            </a:r>
          </a:p>
        </p:txBody>
      </p:sp>
      <p:pic>
        <p:nvPicPr>
          <p:cNvPr id="5" name="Picture 4">
            <a:extLst>
              <a:ext uri="{FF2B5EF4-FFF2-40B4-BE49-F238E27FC236}">
                <a16:creationId xmlns:a16="http://schemas.microsoft.com/office/drawing/2014/main" xmlns:c15="http://schemas.microsoft.com/office/drawing/2012/chart" xmlns:c="http://schemas.openxmlformats.org/drawingml/2006/chart" xmlns="" id="{5FC5BEA7-BF82-44BC-A2E5-C3A018851A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43218" y="1191502"/>
            <a:ext cx="6657564" cy="3109301"/>
          </a:xfrm>
          <a:prstGeom prst="rect">
            <a:avLst/>
          </a:prstGeom>
          <a:ln w="25400">
            <a:solidFill>
              <a:schemeClr val="tx1"/>
            </a:solidFill>
          </a:ln>
        </p:spPr>
      </p:pic>
    </p:spTree>
    <p:custDataLst>
      <p:tags r:id="rId1"/>
    </p:custDataLst>
    <p:extLst>
      <p:ext uri="{BB962C8B-B14F-4D97-AF65-F5344CB8AC3E}">
        <p14:creationId xmlns:p14="http://schemas.microsoft.com/office/powerpoint/2010/main" val="3552840548"/>
      </p:ext>
    </p:extLst>
  </p:cSld>
  <p:clrMapOvr>
    <a:masterClrMapping/>
  </p:clrMapOvr>
  <p:transition spd="slow">
    <p:wipe/>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906149"/>
          </a:xfrm>
        </p:spPr>
        <p:txBody>
          <a:bodyPr/>
          <a:lstStyle/>
          <a:p>
            <a:pPr rtl="0"/>
            <a:r>
              <a:rPr lang="x-none" sz="1600"/>
              <a:t>Reemplazo de componentes de la computadora portátil</a:t>
            </a:r>
            <a:r>
              <a:rPr lang="en-US" altLang="en-US" sz="1600" dirty="0"/>
              <a:t/>
            </a:r>
            <a:br>
              <a:rPr lang="en-US" altLang="en-US" sz="1600" dirty="0"/>
            </a:br>
            <a:r>
              <a:rPr lang="x-none"/>
              <a:t>Demostración en video: Marcos de plástico</a:t>
            </a:r>
          </a:p>
        </p:txBody>
      </p:sp>
      <p:pic>
        <p:nvPicPr>
          <p:cNvPr id="5" name="Picture 4">
            <a:extLst>
              <a:ext uri="{FF2B5EF4-FFF2-40B4-BE49-F238E27FC236}">
                <a16:creationId xmlns:a16="http://schemas.microsoft.com/office/drawing/2014/main" xmlns:c15="http://schemas.microsoft.com/office/drawing/2012/chart" xmlns:c="http://schemas.openxmlformats.org/drawingml/2006/chart" xmlns="" id="{5FC5BEA7-BF82-44BC-A2E5-C3A018851A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94401" y="1103338"/>
            <a:ext cx="6755197" cy="3281705"/>
          </a:xfrm>
          <a:prstGeom prst="rect">
            <a:avLst/>
          </a:prstGeom>
          <a:ln w="25400">
            <a:solidFill>
              <a:schemeClr val="tx1"/>
            </a:solidFill>
          </a:ln>
        </p:spPr>
      </p:pic>
    </p:spTree>
    <p:custDataLst>
      <p:tags r:id="rId1"/>
    </p:custDataLst>
    <p:extLst>
      <p:ext uri="{BB962C8B-B14F-4D97-AF65-F5344CB8AC3E}">
        <p14:creationId xmlns:p14="http://schemas.microsoft.com/office/powerpoint/2010/main" val="970065310"/>
      </p:ext>
    </p:extLst>
  </p:cSld>
  <p:clrMapOvr>
    <a:masterClrMapping/>
  </p:clrMapOvr>
  <p:transition spd="slow">
    <p:wipe/>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2982823"/>
          </a:xfrm>
        </p:spPr>
        <p:txBody>
          <a:bodyPr anchor="ctr"/>
          <a:lstStyle/>
          <a:p>
            <a:pPr rtl="0"/>
            <a:r>
              <a:rPr lang="x-none">
                <a:solidFill>
                  <a:schemeClr val="accent5">
                    <a:lumMod val="40000"/>
                    <a:lumOff val="60000"/>
                  </a:schemeClr>
                </a:solidFill>
              </a:rPr>
              <a:t>7.4 Hardware de otros dispositivos móviles</a:t>
            </a:r>
          </a:p>
        </p:txBody>
      </p:sp>
    </p:spTree>
    <p:custDataLst>
      <p:tags r:id="rId1"/>
    </p:custDataLst>
    <p:extLst>
      <p:ext uri="{BB962C8B-B14F-4D97-AF65-F5344CB8AC3E}">
        <p14:creationId xmlns:p14="http://schemas.microsoft.com/office/powerpoint/2010/main" val="3326118217"/>
      </p:ext>
    </p:extLst>
  </p:cSld>
  <p:clrMapOvr>
    <a:masterClrMapping/>
  </p:clrMapOvr>
  <p:transition spd="slow">
    <p:wipe/>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Hardware de otros dispositivos móviles</a:t>
            </a:r>
            <a:r>
              <a:rPr lang="en-US" altLang="en-US" sz="1600" dirty="0"/>
              <a:t/>
            </a:r>
            <a:br>
              <a:rPr lang="en-US" altLang="en-US" sz="1600" dirty="0"/>
            </a:br>
            <a:r>
              <a:rPr lang="x-none"/>
              <a:t>Piezas del teléfono celular</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930442"/>
            <a:ext cx="5353766" cy="4090738"/>
          </a:xfrm>
        </p:spPr>
        <p:txBody>
          <a:bodyPr/>
          <a:lstStyle/>
          <a:p>
            <a:pPr rtl="0"/>
            <a:r>
              <a:rPr lang="x-none" dirty="0"/>
              <a:t>El teléfono celular contiene una o más de las siguientes piezas reemplazables en campo: </a:t>
            </a:r>
          </a:p>
          <a:p>
            <a:pPr lvl="1" rtl="0"/>
            <a:r>
              <a:rPr lang="x-none" dirty="0"/>
              <a:t>Memoria, tarjeta SIM y batería.</a:t>
            </a:r>
          </a:p>
          <a:p>
            <a:pPr rtl="0"/>
            <a:r>
              <a:rPr lang="x-none" dirty="0"/>
              <a:t>Una tarjeta SIM contiene la información que se usa para autenticar un dispositivo ante los proveedores móviles de datos y servicio telefónico. </a:t>
            </a:r>
          </a:p>
          <a:p>
            <a:pPr lvl="1" rtl="0"/>
            <a:r>
              <a:rPr lang="x-none" dirty="0"/>
              <a:t>La tarjeta también pueden contener los datos del usuario como contactos personales y mensajes de texto. </a:t>
            </a:r>
          </a:p>
          <a:p>
            <a:pPr rtl="0"/>
            <a:r>
              <a:rPr lang="x-none" dirty="0"/>
              <a:t>Una tarjeta Secure Digital (SD) se usa para agregar memoria a muchos dispositivos móviles.</a:t>
            </a:r>
          </a:p>
          <a:p>
            <a:pPr rtl="0"/>
            <a:r>
              <a:rPr lang="x-none" dirty="0"/>
              <a:t>Cuando un dispositivo móvil no funciona correctamente, se lo suele enviar al fabricante para su reparación o reemplazo. </a:t>
            </a:r>
          </a:p>
          <a:p>
            <a:endParaRPr lang="en-US" dirty="0"/>
          </a:p>
        </p:txBody>
      </p:sp>
      <p:pic>
        <p:nvPicPr>
          <p:cNvPr id="5" name="Picture 4" descr="This a picture of a cell phone memory SIM card. ">
            <a:extLst>
              <a:ext uri="{FF2B5EF4-FFF2-40B4-BE49-F238E27FC236}">
                <a16:creationId xmlns:a16="http://schemas.microsoft.com/office/drawing/2014/main" xmlns:c15="http://schemas.microsoft.com/office/drawing/2012/chart" xmlns:c="http://schemas.openxmlformats.org/drawingml/2006/chart" xmlns="" id="{F2E6C812-FA86-4DB5-8F3C-0459F5F1B455}"/>
              </a:ext>
            </a:extLst>
          </p:cNvPr>
          <p:cNvPicPr>
            <a:picLocks noChangeAspect="1"/>
          </p:cNvPicPr>
          <p:nvPr/>
        </p:nvPicPr>
        <p:blipFill>
          <a:blip r:embed="rId4"/>
          <a:stretch>
            <a:fillRect/>
          </a:stretch>
        </p:blipFill>
        <p:spPr>
          <a:xfrm>
            <a:off x="6077683" y="840008"/>
            <a:ext cx="1819275" cy="1895475"/>
          </a:xfrm>
          <a:prstGeom prst="rect">
            <a:avLst/>
          </a:prstGeom>
        </p:spPr>
      </p:pic>
      <p:pic>
        <p:nvPicPr>
          <p:cNvPr id="4" name="Picture 3" descr="This is a picture of cell phone memory.">
            <a:extLst>
              <a:ext uri="{FF2B5EF4-FFF2-40B4-BE49-F238E27FC236}">
                <a16:creationId xmlns:a16="http://schemas.microsoft.com/office/drawing/2014/main" xmlns:c15="http://schemas.microsoft.com/office/drawing/2012/chart" xmlns:c="http://schemas.openxmlformats.org/drawingml/2006/chart" xmlns="" id="{E22B04CC-255E-4981-90BC-83114DA89A0B}"/>
              </a:ext>
            </a:extLst>
          </p:cNvPr>
          <p:cNvPicPr>
            <a:picLocks noChangeAspect="1"/>
          </p:cNvPicPr>
          <p:nvPr/>
        </p:nvPicPr>
        <p:blipFill>
          <a:blip r:embed="rId5"/>
          <a:stretch>
            <a:fillRect/>
          </a:stretch>
        </p:blipFill>
        <p:spPr>
          <a:xfrm>
            <a:off x="6368195" y="2801668"/>
            <a:ext cx="1238250" cy="1657350"/>
          </a:xfrm>
          <a:prstGeom prst="rect">
            <a:avLst/>
          </a:prstGeom>
        </p:spPr>
      </p:pic>
    </p:spTree>
    <p:custDataLst>
      <p:tags r:id="rId1"/>
    </p:custDataLst>
    <p:extLst>
      <p:ext uri="{BB962C8B-B14F-4D97-AF65-F5344CB8AC3E}">
        <p14:creationId xmlns:p14="http://schemas.microsoft.com/office/powerpoint/2010/main" val="4083973709"/>
      </p:ext>
    </p:extLst>
  </p:cSld>
  <p:clrMapOvr>
    <a:masterClrMapping/>
  </p:clrMapOvr>
  <p:transition spd="slow">
    <p:wipe/>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Otro hardware de dispositivos móviles</a:t>
            </a:r>
            <a:r>
              <a:rPr lang="en-US" altLang="en-US" sz="1600" dirty="0"/>
              <a:t/>
            </a:r>
            <a:br>
              <a:rPr lang="en-US" altLang="en-US" sz="1600" dirty="0"/>
            </a:br>
            <a:r>
              <a:rPr lang="x-none"/>
              <a:t>Conectividad cableada</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52085" y="773823"/>
            <a:ext cx="8574819" cy="2582779"/>
          </a:xfrm>
        </p:spPr>
        <p:txBody>
          <a:bodyPr/>
          <a:lstStyle/>
          <a:p>
            <a:pPr rtl="0"/>
            <a:r>
              <a:rPr lang="x-none"/>
              <a:t>Un </a:t>
            </a:r>
            <a:r>
              <a:rPr lang="x-none" b="1"/>
              <a:t>cable mini USB</a:t>
            </a:r>
            <a:r>
              <a:rPr lang="x-none"/>
              <a:t> se usa para conectar un dispositivo móvil a un cargador de toma eléctrica o a otro dispositivo para cargar o transferir datos.</a:t>
            </a:r>
          </a:p>
          <a:p>
            <a:pPr rtl="0"/>
            <a:r>
              <a:rPr lang="x-none"/>
              <a:t>Un </a:t>
            </a:r>
            <a:r>
              <a:rPr lang="x-none" b="1"/>
              <a:t>cable y puerto USB-C</a:t>
            </a:r>
            <a:r>
              <a:rPr lang="x-none"/>
              <a:t> se pueden conectar en cualquier sentido y se utilizan en dispositivos móviles para conectarse a un cargador de toma eléctrica o a otro dispositivo para cargar o transferir datos.</a:t>
            </a:r>
          </a:p>
          <a:p>
            <a:pPr rtl="0"/>
            <a:r>
              <a:rPr lang="x-none"/>
              <a:t>Un </a:t>
            </a:r>
            <a:r>
              <a:rPr lang="x-none" b="1"/>
              <a:t>cable micro USB </a:t>
            </a:r>
            <a:r>
              <a:rPr lang="x-none"/>
              <a:t>se usa para conectar un dispositivo móvil a un cargador de toma eléctrica o a otro dispositivo para cargar o transferir datos.</a:t>
            </a:r>
          </a:p>
          <a:p>
            <a:pPr rtl="0"/>
            <a:r>
              <a:rPr lang="x-none"/>
              <a:t>Un </a:t>
            </a:r>
            <a:r>
              <a:rPr lang="x-none" b="1"/>
              <a:t>cable y puerto Lightning</a:t>
            </a:r>
            <a:r>
              <a:rPr lang="x-none"/>
              <a:t> se usa para conectar los dispositivos de Apple a los equipos host y otros periféricos, como cargadores de baterías USB, monitores y cámaras. </a:t>
            </a:r>
          </a:p>
        </p:txBody>
      </p:sp>
      <p:pic>
        <p:nvPicPr>
          <p:cNvPr id="4" name="Picture 3">
            <a:extLst>
              <a:ext uri="{FF2B5EF4-FFF2-40B4-BE49-F238E27FC236}">
                <a16:creationId xmlns:a16="http://schemas.microsoft.com/office/drawing/2014/main" xmlns:c15="http://schemas.microsoft.com/office/drawing/2012/chart" xmlns:c="http://schemas.openxmlformats.org/drawingml/2006/chart" xmlns="" id="{EB60A770-3F59-460F-B0EF-CCF66E0479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8470" y="3356602"/>
            <a:ext cx="6202047" cy="1190476"/>
          </a:xfrm>
          <a:prstGeom prst="rect">
            <a:avLst/>
          </a:prstGeom>
        </p:spPr>
      </p:pic>
    </p:spTree>
    <p:custDataLst>
      <p:tags r:id="rId1"/>
    </p:custDataLst>
    <p:extLst>
      <p:ext uri="{BB962C8B-B14F-4D97-AF65-F5344CB8AC3E}">
        <p14:creationId xmlns:p14="http://schemas.microsoft.com/office/powerpoint/2010/main" val="262129856"/>
      </p:ext>
    </p:extLst>
  </p:cSld>
  <p:clrMapOvr>
    <a:masterClrMapping/>
  </p:clrMapOvr>
  <p:transition spd="slow">
    <p:wipe/>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Hardware de otros dispositivos móviles</a:t>
            </a:r>
            <a:r>
              <a:rPr lang="en-US" altLang="en-US" sz="1600" dirty="0"/>
              <a:t/>
            </a:r>
            <a:br>
              <a:rPr lang="en-US" altLang="en-US" sz="1600" dirty="0"/>
            </a:br>
            <a:r>
              <a:rPr lang="x-none"/>
              <a:t>Conexiones inalámbricas y conexiones compartidas a Internet</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930442"/>
            <a:ext cx="8831494" cy="4090738"/>
          </a:xfrm>
        </p:spPr>
        <p:txBody>
          <a:bodyPr/>
          <a:lstStyle/>
          <a:p>
            <a:pPr rtl="0"/>
            <a:r>
              <a:rPr lang="x-none"/>
              <a:t>Además de wifi, los dispositivos móviles también utilizan las siguientes conexiones inalámbricas:</a:t>
            </a:r>
          </a:p>
          <a:p>
            <a:pPr lvl="1" rtl="0"/>
            <a:r>
              <a:rPr lang="x-none" b="1"/>
              <a:t>Transmisión de datos en proximidad (NFC)</a:t>
            </a:r>
            <a:r>
              <a:rPr lang="x-none"/>
              <a:t>: La NFC permite a los dispositivos móviles establecer radiocomunicaciones con otros dispositivos ubicando los dispositivos juntos o al tocarlos.</a:t>
            </a:r>
          </a:p>
          <a:p>
            <a:pPr lvl="1" rtl="0"/>
            <a:r>
              <a:rPr lang="x-none" b="1"/>
              <a:t>Infrarroja (IR)</a:t>
            </a:r>
            <a:r>
              <a:rPr lang="x-none"/>
              <a:t>: Si un dispositivo móvil es IR habilitado, se puede usar para controlar otros dispositivos controlados IR remotos, como una TV, un set-top box, o un equipo de audio.</a:t>
            </a:r>
          </a:p>
          <a:p>
            <a:pPr lvl="1" rtl="0"/>
            <a:r>
              <a:rPr lang="x-none" b="1"/>
              <a:t>Bluetooth</a:t>
            </a:r>
            <a:r>
              <a:rPr lang="x-none"/>
              <a:t>: Esta tecnología inalámbrica permite el intercambio de datos sobre una corta distancia entre dos dispositivos Bluetooth habilitados o conecta a otros dispositivos periféricos Bluetooth habilitados, como altavoces o audífonos.</a:t>
            </a:r>
          </a:p>
          <a:p>
            <a:pPr rtl="0"/>
            <a:r>
              <a:rPr lang="x-none"/>
              <a:t>La conexión a Internet desde un smartphone se puede compartir con otros dispositivos. </a:t>
            </a:r>
          </a:p>
          <a:p>
            <a:pPr lvl="1" rtl="0"/>
            <a:r>
              <a:rPr lang="x-none" b="1"/>
              <a:t>Anclaje a red</a:t>
            </a:r>
            <a:r>
              <a:rPr lang="x-none"/>
              <a:t>: Esto usa el teléfono celular como módem para otro dispositivo, como una tablet o una computadora portátil.</a:t>
            </a:r>
          </a:p>
          <a:p>
            <a:pPr lvl="1" rtl="0"/>
            <a:r>
              <a:rPr lang="x-none" b="1"/>
              <a:t>Zona</a:t>
            </a:r>
            <a:r>
              <a:rPr lang="x-none"/>
              <a:t> </a:t>
            </a:r>
            <a:r>
              <a:rPr lang="x-none" b="1"/>
              <a:t>Wi-Fi portátil</a:t>
            </a:r>
            <a:r>
              <a:rPr lang="x-none"/>
              <a:t>: Una Zona Wi-Fi portátil es donde se conectan los dispositivos con wifi para compartir una conexión de datos móviles.</a:t>
            </a:r>
          </a:p>
        </p:txBody>
      </p:sp>
    </p:spTree>
    <p:custDataLst>
      <p:tags r:id="rId1"/>
    </p:custDataLst>
    <p:extLst>
      <p:ext uri="{BB962C8B-B14F-4D97-AF65-F5344CB8AC3E}">
        <p14:creationId xmlns:p14="http://schemas.microsoft.com/office/powerpoint/2010/main" val="501211815"/>
      </p:ext>
    </p:extLst>
  </p:cSld>
  <p:clrMapOvr>
    <a:masterClrMapping/>
  </p:clrMapOvr>
  <p:transition spd="slow">
    <p:wipe/>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Dispositivos móviles especializados</a:t>
            </a:r>
            <a:r>
              <a:rPr lang="en-US" altLang="en-US" sz="1600" dirty="0"/>
              <a:t/>
            </a:r>
            <a:br>
              <a:rPr lang="en-US" altLang="en-US" sz="1600" dirty="0"/>
            </a:br>
            <a:r>
              <a:rPr lang="x-none"/>
              <a:t>Dispositivos de vestir</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5" y="930442"/>
            <a:ext cx="4942285" cy="4090738"/>
          </a:xfrm>
        </p:spPr>
        <p:txBody>
          <a:bodyPr/>
          <a:lstStyle/>
          <a:p>
            <a:pPr rtl="0"/>
            <a:r>
              <a:rPr lang="x-none" dirty="0"/>
              <a:t>Los dispositivos portátiles son ropa o accesorios que tienen dispositivos informáticos en miniatura. </a:t>
            </a:r>
          </a:p>
          <a:p>
            <a:pPr lvl="1" rtl="0"/>
            <a:r>
              <a:rPr lang="x-none" dirty="0"/>
              <a:t>Los relojes inteligentes, los monitores del estado físico y los audífonos inteligentes son algunos ejemplos.</a:t>
            </a:r>
          </a:p>
          <a:p>
            <a:pPr rtl="0"/>
            <a:r>
              <a:rPr lang="x-none" dirty="0"/>
              <a:t>Los monitores del estado físico miden y recopilan datos de actividad y pueden conectarse a otros dispositivos conectados a Internet para cargar los datos para una posterior revisión.</a:t>
            </a:r>
          </a:p>
          <a:p>
            <a:pPr rtl="0"/>
            <a:r>
              <a:rPr lang="x-none" dirty="0"/>
              <a:t>Los cascos de VR proporcionan al usuario una experiencia de inmersión completa que anula el mundo físico. </a:t>
            </a:r>
          </a:p>
          <a:p>
            <a:pPr rtl="0"/>
            <a:r>
              <a:rPr lang="x-none" spc="-30" dirty="0"/>
              <a:t>Los cascos de realidad aumentada (AR) superponen los elementos digitales a una vista en vivo del mundo físico a menudo con la cámara de un smartphone. </a:t>
            </a:r>
          </a:p>
        </p:txBody>
      </p:sp>
      <p:pic>
        <p:nvPicPr>
          <p:cNvPr id="10" name="Picture 9" descr="This is an image of a Vr headset.">
            <a:extLst>
              <a:ext uri="{FF2B5EF4-FFF2-40B4-BE49-F238E27FC236}">
                <a16:creationId xmlns:a16="http://schemas.microsoft.com/office/drawing/2014/main" xmlns:c15="http://schemas.microsoft.com/office/drawing/2012/chart" xmlns:c="http://schemas.openxmlformats.org/drawingml/2006/chart" xmlns="" id="{0846CA44-165E-4AD7-8190-7F2362FADF63}"/>
              </a:ext>
            </a:extLst>
          </p:cNvPr>
          <p:cNvPicPr>
            <a:picLocks noChangeAspect="1"/>
          </p:cNvPicPr>
          <p:nvPr/>
        </p:nvPicPr>
        <p:blipFill>
          <a:blip r:embed="rId4"/>
          <a:stretch>
            <a:fillRect/>
          </a:stretch>
        </p:blipFill>
        <p:spPr>
          <a:xfrm>
            <a:off x="5169081" y="2914335"/>
            <a:ext cx="1831174" cy="1525978"/>
          </a:xfrm>
          <a:prstGeom prst="rect">
            <a:avLst/>
          </a:prstGeom>
        </p:spPr>
      </p:pic>
      <p:pic>
        <p:nvPicPr>
          <p:cNvPr id="9" name="Picture 8" descr="This is an image of a smartwatch.">
            <a:extLst>
              <a:ext uri="{FF2B5EF4-FFF2-40B4-BE49-F238E27FC236}">
                <a16:creationId xmlns:a16="http://schemas.microsoft.com/office/drawing/2014/main" xmlns:c15="http://schemas.microsoft.com/office/drawing/2012/chart" xmlns:c="http://schemas.openxmlformats.org/drawingml/2006/chart" xmlns="" id="{D9BE9DED-50BF-4CAA-BC28-C52FA8FD3149}"/>
              </a:ext>
            </a:extLst>
          </p:cNvPr>
          <p:cNvPicPr>
            <a:picLocks noChangeAspect="1"/>
          </p:cNvPicPr>
          <p:nvPr/>
        </p:nvPicPr>
        <p:blipFill>
          <a:blip r:embed="rId5"/>
          <a:stretch>
            <a:fillRect/>
          </a:stretch>
        </p:blipFill>
        <p:spPr>
          <a:xfrm>
            <a:off x="6747624" y="1536660"/>
            <a:ext cx="1831174" cy="1837278"/>
          </a:xfrm>
          <a:prstGeom prst="rect">
            <a:avLst/>
          </a:prstGeom>
        </p:spPr>
      </p:pic>
      <p:pic>
        <p:nvPicPr>
          <p:cNvPr id="5" name="Picture 4" descr="This is an image of a fitness monitor.">
            <a:extLst>
              <a:ext uri="{FF2B5EF4-FFF2-40B4-BE49-F238E27FC236}">
                <a16:creationId xmlns:a16="http://schemas.microsoft.com/office/drawing/2014/main" xmlns:c15="http://schemas.microsoft.com/office/drawing/2012/chart" xmlns:c="http://schemas.openxmlformats.org/drawingml/2006/chart" xmlns="" id="{D7E3EC7D-43E8-4C50-9BCA-23BABB06D544}"/>
              </a:ext>
            </a:extLst>
          </p:cNvPr>
          <p:cNvPicPr>
            <a:picLocks noChangeAspect="1"/>
          </p:cNvPicPr>
          <p:nvPr/>
        </p:nvPicPr>
        <p:blipFill>
          <a:blip r:embed="rId6"/>
          <a:stretch>
            <a:fillRect/>
          </a:stretch>
        </p:blipFill>
        <p:spPr>
          <a:xfrm>
            <a:off x="5169081" y="630447"/>
            <a:ext cx="1747838" cy="1114425"/>
          </a:xfrm>
          <a:prstGeom prst="rect">
            <a:avLst/>
          </a:prstGeom>
        </p:spPr>
      </p:pic>
    </p:spTree>
    <p:custDataLst>
      <p:tags r:id="rId1"/>
    </p:custDataLst>
    <p:extLst>
      <p:ext uri="{BB962C8B-B14F-4D97-AF65-F5344CB8AC3E}">
        <p14:creationId xmlns:p14="http://schemas.microsoft.com/office/powerpoint/2010/main" val="1987740270"/>
      </p:ext>
    </p:extLst>
  </p:cSld>
  <p:clrMapOvr>
    <a:masterClrMapping/>
  </p:clrMapOvr>
  <p:transition spd="slow">
    <p:wipe/>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dirty="0"/>
              <a:t>Dispositivos móviles especializados</a:t>
            </a:r>
            <a:r>
              <a:rPr lang="en-US" altLang="en-US" sz="1600" dirty="0"/>
              <a:t/>
            </a:r>
            <a:br>
              <a:rPr lang="en-US" altLang="en-US" sz="1600" dirty="0"/>
            </a:br>
            <a:r>
              <a:rPr lang="x-none" dirty="0"/>
              <a:t>Dispositivos especializados</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5" y="930442"/>
            <a:ext cx="5708095" cy="4090738"/>
          </a:xfrm>
        </p:spPr>
        <p:txBody>
          <a:bodyPr/>
          <a:lstStyle/>
          <a:p>
            <a:pPr rtl="0"/>
            <a:r>
              <a:rPr lang="x-none" dirty="0"/>
              <a:t>Hay muchos otros tipos de dispositivos inteligentes que se benefician de la conectividad de red y las funciones avanzadas.</a:t>
            </a:r>
          </a:p>
          <a:p>
            <a:pPr rtl="0"/>
            <a:r>
              <a:rPr lang="x-none" dirty="0"/>
              <a:t>El sistema de posicionamiento global (GPS) es un sistema de posicionamiento basado en satélites. </a:t>
            </a:r>
          </a:p>
          <a:p>
            <a:pPr lvl="1" rtl="0"/>
            <a:r>
              <a:rPr lang="x-none" dirty="0"/>
              <a:t>Los satélites GPS se encuentran en el espacio y transmiten señales de vuelta a la tierra. </a:t>
            </a:r>
          </a:p>
          <a:p>
            <a:pPr rtl="0"/>
            <a:r>
              <a:rPr lang="x-none" dirty="0"/>
              <a:t>Un lector electrónico, o e-reader, es un dispositivo optimizado para leer libros electrónicos, libros, periódicos y otros documentos. </a:t>
            </a:r>
          </a:p>
          <a:p>
            <a:pPr lvl="1" rtl="0"/>
            <a:r>
              <a:rPr lang="x-none" dirty="0"/>
              <a:t>Tienen wifi o conectividad celular para descargar el contenido. </a:t>
            </a:r>
          </a:p>
        </p:txBody>
      </p:sp>
      <p:pic>
        <p:nvPicPr>
          <p:cNvPr id="4" name="Picture 3" descr="This is an image of an e-reader.">
            <a:extLst>
              <a:ext uri="{FF2B5EF4-FFF2-40B4-BE49-F238E27FC236}">
                <a16:creationId xmlns:a16="http://schemas.microsoft.com/office/drawing/2014/main" xmlns:c15="http://schemas.microsoft.com/office/drawing/2012/chart" xmlns:c="http://schemas.openxmlformats.org/drawingml/2006/chart" xmlns="" id="{FFA02D7E-6895-49DC-81CC-EA18EA0613BF}"/>
              </a:ext>
            </a:extLst>
          </p:cNvPr>
          <p:cNvPicPr>
            <a:picLocks noChangeAspect="1"/>
          </p:cNvPicPr>
          <p:nvPr/>
        </p:nvPicPr>
        <p:blipFill>
          <a:blip r:embed="rId4"/>
          <a:stretch>
            <a:fillRect/>
          </a:stretch>
        </p:blipFill>
        <p:spPr>
          <a:xfrm>
            <a:off x="6209008" y="2633933"/>
            <a:ext cx="2066961" cy="1929562"/>
          </a:xfrm>
          <a:prstGeom prst="rect">
            <a:avLst/>
          </a:prstGeom>
        </p:spPr>
      </p:pic>
      <p:pic>
        <p:nvPicPr>
          <p:cNvPr id="3" name="Picture 2" descr="This is an image of a GPS receiver.">
            <a:extLst>
              <a:ext uri="{FF2B5EF4-FFF2-40B4-BE49-F238E27FC236}">
                <a16:creationId xmlns:a16="http://schemas.microsoft.com/office/drawing/2014/main" xmlns:c15="http://schemas.microsoft.com/office/drawing/2012/chart" xmlns:c="http://schemas.openxmlformats.org/drawingml/2006/chart" xmlns="" id="{645B37FD-8A6C-4C03-8298-5618286662B8}"/>
              </a:ext>
            </a:extLst>
          </p:cNvPr>
          <p:cNvPicPr>
            <a:picLocks noChangeAspect="1"/>
          </p:cNvPicPr>
          <p:nvPr/>
        </p:nvPicPr>
        <p:blipFill>
          <a:blip r:embed="rId5"/>
          <a:stretch>
            <a:fillRect/>
          </a:stretch>
        </p:blipFill>
        <p:spPr>
          <a:xfrm>
            <a:off x="6147550" y="395047"/>
            <a:ext cx="2189876" cy="1992479"/>
          </a:xfrm>
          <a:prstGeom prst="rect">
            <a:avLst/>
          </a:prstGeom>
        </p:spPr>
      </p:pic>
    </p:spTree>
    <p:custDataLst>
      <p:tags r:id="rId1"/>
    </p:custDataLst>
    <p:extLst>
      <p:ext uri="{BB962C8B-B14F-4D97-AF65-F5344CB8AC3E}">
        <p14:creationId xmlns:p14="http://schemas.microsoft.com/office/powerpoint/2010/main" val="2569708949"/>
      </p:ext>
    </p:extLst>
  </p:cSld>
  <p:clrMapOvr>
    <a:masterClrMapping/>
  </p:clrMapOvr>
  <p:transition spd="slow">
    <p:wipe/>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2982823"/>
          </a:xfrm>
        </p:spPr>
        <p:txBody>
          <a:bodyPr anchor="ctr"/>
          <a:lstStyle/>
          <a:p>
            <a:pPr rtl="0"/>
            <a:r>
              <a:rPr lang="x-none">
                <a:solidFill>
                  <a:schemeClr val="accent5">
                    <a:lumMod val="40000"/>
                    <a:lumOff val="60000"/>
                  </a:schemeClr>
                </a:solidFill>
              </a:rPr>
              <a:t>7.5. Correo electrónico y conectividad de red</a:t>
            </a:r>
          </a:p>
        </p:txBody>
      </p:sp>
    </p:spTree>
    <p:custDataLst>
      <p:tags r:id="rId1"/>
    </p:custDataLst>
    <p:extLst>
      <p:ext uri="{BB962C8B-B14F-4D97-AF65-F5344CB8AC3E}">
        <p14:creationId xmlns:p14="http://schemas.microsoft.com/office/powerpoint/2010/main" val="4268982812"/>
      </p:ext>
    </p:extLst>
  </p:cSld>
  <p:clrMapOvr>
    <a:masterClrMapping/>
  </p:clrMapOvr>
  <p:transition spd="slow">
    <p:wipe/>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Redes de datos móviles y redes inalámbricas</a:t>
            </a:r>
            <a:r>
              <a:rPr lang="en-US" altLang="en-US" sz="1600" dirty="0"/>
              <a:t/>
            </a:r>
            <a:br>
              <a:rPr lang="en-US" altLang="en-US" sz="1600" dirty="0"/>
            </a:br>
            <a:r>
              <a:rPr lang="x-none"/>
              <a:t>Redes de datos inalámbricas</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930442"/>
            <a:ext cx="8999936" cy="4090738"/>
          </a:xfrm>
        </p:spPr>
        <p:txBody>
          <a:bodyPr/>
          <a:lstStyle/>
          <a:p>
            <a:pPr rtl="0"/>
            <a:r>
              <a:rPr lang="x-none" dirty="0"/>
              <a:t>La capacidad de una computadora portátil, una tablet o un teléfono celular para conectarse de forma inalámbrica a Internet ha ofrecido a las personas la libertad de trabajar, aprender, comunicarse y jugar en donde deseen. </a:t>
            </a:r>
          </a:p>
          <a:p>
            <a:pPr rtl="0"/>
            <a:r>
              <a:rPr lang="x-none" dirty="0"/>
              <a:t>Los dispositivos móviles suelen tener dos opciones de conectividad inalámbrica a Internet:</a:t>
            </a:r>
          </a:p>
          <a:p>
            <a:pPr lvl="1" rtl="0"/>
            <a:r>
              <a:rPr lang="x-none" b="1" dirty="0"/>
              <a:t>Wi-Fi</a:t>
            </a:r>
            <a:r>
              <a:rPr lang="x-none" dirty="0"/>
              <a:t>: la conexión de red inalámbrica se proporciona mediante la configuración de Wi-Fi local.</a:t>
            </a:r>
            <a:r>
              <a:rPr lang="x-none" b="1" dirty="0"/>
              <a:t> </a:t>
            </a:r>
          </a:p>
          <a:p>
            <a:pPr lvl="1" rtl="0"/>
            <a:r>
              <a:rPr lang="x-none" b="1" dirty="0"/>
              <a:t>Datos móviles</a:t>
            </a:r>
            <a:r>
              <a:rPr lang="x-none" dirty="0"/>
              <a:t>: la conexión de red inalámbrica se proporciona mediante datos móviles con un costo. </a:t>
            </a:r>
            <a:r>
              <a:rPr lang="en-US" dirty="0" smtClean="0"/>
              <a:t/>
            </a:r>
            <a:br>
              <a:rPr lang="en-US" dirty="0" smtClean="0"/>
            </a:br>
            <a:r>
              <a:rPr lang="x-none" spc="-30" dirty="0" smtClean="0"/>
              <a:t>Las </a:t>
            </a:r>
            <a:r>
              <a:rPr lang="x-none" spc="-30" dirty="0"/>
              <a:t>redes de datos móviles requieren torres de celulares y satélites para crear una malla de cobertura global.</a:t>
            </a:r>
            <a:r>
              <a:rPr lang="x-none" b="1" spc="-30" dirty="0"/>
              <a:t> </a:t>
            </a:r>
          </a:p>
          <a:p>
            <a:pPr rtl="0"/>
            <a:r>
              <a:rPr lang="x-none" spc="-30" dirty="0"/>
              <a:t>Por lo general, se prefiere la conexión Wi-Fi por sobre una conexión de datos móviles porque suele ser gratuita y las radios de Wi-Fi usan menos energía de la batería que las radios de datos móviles.</a:t>
            </a:r>
          </a:p>
          <a:p>
            <a:pPr rtl="0"/>
            <a:r>
              <a:rPr lang="x-none" dirty="0"/>
              <a:t>Muchas empresas, organizaciones y ubicaciones ahora también ofrecen conexiones gratuitas de </a:t>
            </a:r>
            <a:r>
              <a:rPr lang="en-US" dirty="0" smtClean="0"/>
              <a:t/>
            </a:r>
            <a:br>
              <a:rPr lang="en-US" dirty="0" smtClean="0"/>
            </a:br>
            <a:r>
              <a:rPr lang="x-none" dirty="0" smtClean="0"/>
              <a:t>Wi-Fi </a:t>
            </a:r>
            <a:r>
              <a:rPr lang="x-none" dirty="0"/>
              <a:t>para atraer clientes. </a:t>
            </a:r>
          </a:p>
          <a:p>
            <a:pPr rtl="0"/>
            <a:r>
              <a:rPr lang="x-none" dirty="0"/>
              <a:t>Es importante tomar precauciones y proteger las redes Wi-Fi domésticas. Use el marco de seguridad Wi-Fi más alto posible y use el cifrado como una conexión VPN.</a:t>
            </a:r>
          </a:p>
        </p:txBody>
      </p:sp>
    </p:spTree>
    <p:custDataLst>
      <p:tags r:id="rId1"/>
    </p:custDataLst>
    <p:extLst>
      <p:ext uri="{BB962C8B-B14F-4D97-AF65-F5344CB8AC3E}">
        <p14:creationId xmlns:p14="http://schemas.microsoft.com/office/powerpoint/2010/main" val="4279766304"/>
      </p:ext>
    </p:extLst>
  </p:cSld>
  <p:clrMapOvr>
    <a:masterClrMapping/>
  </p:clrMapOvr>
  <p:transition spd="slow">
    <p:wipe/>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Red de datos móviles y redes inalámbricas</a:t>
            </a:r>
            <a:r>
              <a:rPr lang="en-US" altLang="en-US" sz="1600" dirty="0"/>
              <a:t/>
            </a:r>
            <a:br>
              <a:rPr lang="en-US" altLang="en-US" sz="1600" dirty="0"/>
            </a:br>
            <a:r>
              <a:rPr lang="x-none"/>
              <a:t>Práctica de laboratorio: Wi-Fi móvil</a:t>
            </a:r>
          </a:p>
        </p:txBody>
      </p:sp>
      <p:sp>
        <p:nvSpPr>
          <p:cNvPr id="2" name="TextBox 1">
            <a:extLst>
              <a:ext uri="{FF2B5EF4-FFF2-40B4-BE49-F238E27FC236}">
                <a16:creationId xmlns:a16="http://schemas.microsoft.com/office/drawing/2014/main" xmlns:c15="http://schemas.microsoft.com/office/drawing/2012/chart" xmlns:c="http://schemas.openxmlformats.org/drawingml/2006/chart" xmlns="" id="{BF57475B-7E65-40F9-9040-53E8C045B7BA}"/>
              </a:ext>
            </a:extLst>
          </p:cNvPr>
          <p:cNvSpPr txBox="1"/>
          <p:nvPr/>
        </p:nvSpPr>
        <p:spPr>
          <a:xfrm>
            <a:off x="304800" y="1114926"/>
            <a:ext cx="7507705" cy="923330"/>
          </a:xfrm>
          <a:prstGeom prst="rect">
            <a:avLst/>
          </a:prstGeom>
          <a:noFill/>
        </p:spPr>
        <p:txBody>
          <a:bodyPr wrap="square" rtlCol="0">
            <a:spAutoFit/>
          </a:bodyPr>
          <a:lstStyle/>
          <a:p>
            <a:pPr rtl="0"/>
            <a:r>
              <a:rPr lang="x-none"/>
              <a:t>En esta práctica de laboratorio, activará y desactivará el radio wifi, aprenderá a utilizar la opción de olvido de una red wifi encontrada y encontrará a una red wifi y se conectará a ella. </a:t>
            </a:r>
          </a:p>
          <a:p>
            <a:pPr rtl="0"/>
            <a:r>
              <a:rPr lang="x-none"/>
              <a:t> </a:t>
            </a:r>
          </a:p>
        </p:txBody>
      </p:sp>
    </p:spTree>
    <p:custDataLst>
      <p:tags r:id="rId1"/>
    </p:custDataLst>
    <p:extLst>
      <p:ext uri="{BB962C8B-B14F-4D97-AF65-F5344CB8AC3E}">
        <p14:creationId xmlns:p14="http://schemas.microsoft.com/office/powerpoint/2010/main" val="1672414661"/>
      </p:ext>
    </p:extLst>
  </p:cSld>
  <p:clrMapOvr>
    <a:masterClrMapping/>
  </p:clrMapOvr>
  <p:transition spd="slow">
    <p:wipe/>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Redes de datos móviles y redes inalámbricas</a:t>
            </a:r>
            <a:r>
              <a:rPr lang="en-US" altLang="en-US" sz="1600" dirty="0"/>
              <a:t/>
            </a:r>
            <a:br>
              <a:rPr lang="en-US" altLang="en-US" sz="1600" dirty="0"/>
            </a:br>
            <a:r>
              <a:rPr lang="x-none"/>
              <a:t>Estándares de comunicación celular</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5" y="930442"/>
            <a:ext cx="8655030" cy="4090738"/>
          </a:xfrm>
        </p:spPr>
        <p:txBody>
          <a:bodyPr/>
          <a:lstStyle/>
          <a:p>
            <a:pPr rtl="0"/>
            <a:r>
              <a:rPr lang="x-none" sz="1400" dirty="0"/>
              <a:t>Los estándares celulares no se han adoptado uniformemente en todo el mundo, por lo que algunos teléfonos celulares solo funcionan en un país y no operan en otros países. </a:t>
            </a:r>
          </a:p>
          <a:p>
            <a:pPr rtl="0"/>
            <a:r>
              <a:rPr lang="x-none" sz="1400" dirty="0"/>
              <a:t>La tecnología celular ha evolucionado aproximadamente cada 10 años. </a:t>
            </a:r>
          </a:p>
          <a:p>
            <a:pPr lvl="1" rtl="0"/>
            <a:r>
              <a:rPr lang="x-none" sz="1200" b="1" dirty="0"/>
              <a:t>1G</a:t>
            </a:r>
            <a:r>
              <a:rPr lang="x-none" sz="1200" dirty="0"/>
              <a:t>: presentados en la década de 1980, los estándares de primera generación (1G) usaban estándares analógicos.</a:t>
            </a:r>
            <a:r>
              <a:rPr lang="x-none" sz="1200" b="1" dirty="0"/>
              <a:t> </a:t>
            </a:r>
          </a:p>
          <a:p>
            <a:pPr lvl="1" rtl="0"/>
            <a:r>
              <a:rPr lang="x-none" sz="1200" b="1" dirty="0"/>
              <a:t>2G</a:t>
            </a:r>
            <a:r>
              <a:rPr lang="x-none" sz="1200" dirty="0"/>
              <a:t>: presentados en la década de 1990, los estándares de segunda generación (2G) cambiaron de estándares análogos a digitales. Los estándares 2G proporcionaban velocidades de hasta 1 Mb/s y admitían una mayor calidad de llamada. Los estándares de 2G también introdujeron el servicio de mensajes cortos (SMS) y el servicio de mensajes multimedia (MMS).</a:t>
            </a:r>
          </a:p>
          <a:p>
            <a:pPr lvl="1" rtl="0"/>
            <a:r>
              <a:rPr lang="x-none" sz="1200" b="1" dirty="0"/>
              <a:t>3G</a:t>
            </a:r>
            <a:r>
              <a:rPr lang="x-none" sz="1200" dirty="0"/>
              <a:t>: presentados a fines de la década de 1990, los estándares de tercera generación (3G) permitieron velocidades de hasta 2 Mb/s para admitir el acceso móvil a Internet, la navegación web, las llamadas de video, la transmisión de video y el uso compartido de imágenes.</a:t>
            </a:r>
          </a:p>
          <a:p>
            <a:pPr lvl="1" rtl="0"/>
            <a:r>
              <a:rPr lang="x-none" sz="1200" b="1" dirty="0"/>
              <a:t>4G</a:t>
            </a:r>
            <a:r>
              <a:rPr lang="x-none" sz="1200" dirty="0"/>
              <a:t>: presentados a fines de la década del 2000, los estándares de 4G permiten velocidades de 100 Mb/s y hasta </a:t>
            </a:r>
            <a:r>
              <a:rPr lang="en-US" sz="1200" dirty="0" smtClean="0"/>
              <a:t/>
            </a:r>
            <a:br>
              <a:rPr lang="en-US" sz="1200" dirty="0" smtClean="0"/>
            </a:br>
            <a:r>
              <a:rPr lang="x-none" sz="1200" dirty="0" smtClean="0"/>
              <a:t>1 </a:t>
            </a:r>
            <a:r>
              <a:rPr lang="x-none" sz="1200" dirty="0"/>
              <a:t>Gb/s para admitir servicios de juegos, videoconferencias de alta calidad y televisión de alta definición. La evolución a largo plazo (LTE) agrega mejoras a los estándares 4G.</a:t>
            </a:r>
          </a:p>
          <a:p>
            <a:pPr lvl="1" rtl="0"/>
            <a:r>
              <a:rPr lang="x-none" sz="1200" b="1" dirty="0"/>
              <a:t>5G</a:t>
            </a:r>
            <a:r>
              <a:rPr lang="x-none" sz="1200" dirty="0"/>
              <a:t>: presentados en 2019, 5G son los estándares más recientes. Es más eficiente que los estándares anteriores y puede admitir velocidades de hasta 20 Gb/s.</a:t>
            </a:r>
            <a:r>
              <a:rPr lang="x-none" sz="1200" b="1" dirty="0"/>
              <a:t> </a:t>
            </a:r>
          </a:p>
        </p:txBody>
      </p:sp>
    </p:spTree>
    <p:custDataLst>
      <p:tags r:id="rId1"/>
    </p:custDataLst>
    <p:extLst>
      <p:ext uri="{BB962C8B-B14F-4D97-AF65-F5344CB8AC3E}">
        <p14:creationId xmlns:p14="http://schemas.microsoft.com/office/powerpoint/2010/main" val="3401634268"/>
      </p:ext>
    </p:extLst>
  </p:cSld>
  <p:clrMapOvr>
    <a:masterClrMapping/>
  </p:clrMapOvr>
  <p:transition spd="slow">
    <p:wipe/>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Red de datos móviles y redes inalámbricas</a:t>
            </a:r>
            <a:r>
              <a:rPr lang="en-US" altLang="en-US" sz="1600" dirty="0"/>
              <a:t/>
            </a:r>
            <a:br>
              <a:rPr lang="en-US" altLang="en-US" sz="1600" dirty="0"/>
            </a:br>
            <a:r>
              <a:rPr lang="x-none"/>
              <a:t>Modo avión</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5" y="930442"/>
            <a:ext cx="5388055" cy="4090738"/>
          </a:xfrm>
        </p:spPr>
        <p:txBody>
          <a:bodyPr/>
          <a:lstStyle/>
          <a:p>
            <a:pPr rtl="0"/>
            <a:r>
              <a:rPr lang="x-none" dirty="0"/>
              <a:t>La mayoría de los dispositivos móviles tienen un ajuste llamado modo avión. </a:t>
            </a:r>
          </a:p>
          <a:p>
            <a:pPr lvl="1" rtl="0"/>
            <a:r>
              <a:rPr lang="x-none" dirty="0"/>
              <a:t>Este ajuste apaga todos los datos móviles, así como las radios Wi-Fi y Bluetooth. </a:t>
            </a:r>
          </a:p>
          <a:p>
            <a:pPr lvl="1" rtl="0"/>
            <a:r>
              <a:rPr lang="x-none" dirty="0"/>
              <a:t>La mayoría de las funciones del dispositivo móvil se puede utilizar, pero no es posible la comunicación.</a:t>
            </a:r>
          </a:p>
          <a:p>
            <a:pPr rtl="0"/>
            <a:r>
              <a:rPr lang="x-none" dirty="0"/>
              <a:t>El Modo avión resulta útil al viajar en avión o al viajar en un lugar en el cual el acceso a los datos está prohibido o es costoso. </a:t>
            </a:r>
          </a:p>
          <a:p>
            <a:pPr rtl="0"/>
            <a:r>
              <a:rPr lang="x-none" dirty="0"/>
              <a:t>También puede habilitar o deshabilitar el acceso de datos móviles específicamente en un dispositivo en lugar de usar la configuración del modo avión.</a:t>
            </a:r>
          </a:p>
        </p:txBody>
      </p:sp>
      <p:pic>
        <p:nvPicPr>
          <p:cNvPr id="2" name="Picture 1" descr="This is a picture of the Settings screen on a iOS device showing that Airplane mode is not enabled.">
            <a:extLst>
              <a:ext uri="{FF2B5EF4-FFF2-40B4-BE49-F238E27FC236}">
                <a16:creationId xmlns:a16="http://schemas.microsoft.com/office/drawing/2014/main" xmlns:c15="http://schemas.microsoft.com/office/drawing/2012/chart" xmlns:c="http://schemas.openxmlformats.org/drawingml/2006/chart" xmlns="" id="{2165B658-2FE1-4A10-BAFE-F69FA3641D8B}"/>
              </a:ext>
            </a:extLst>
          </p:cNvPr>
          <p:cNvPicPr>
            <a:picLocks noChangeAspect="1"/>
          </p:cNvPicPr>
          <p:nvPr/>
        </p:nvPicPr>
        <p:blipFill>
          <a:blip r:embed="rId4"/>
          <a:stretch>
            <a:fillRect/>
          </a:stretch>
        </p:blipFill>
        <p:spPr>
          <a:xfrm>
            <a:off x="5671508" y="721894"/>
            <a:ext cx="2076368" cy="3699711"/>
          </a:xfrm>
          <a:prstGeom prst="rect">
            <a:avLst/>
          </a:prstGeom>
        </p:spPr>
      </p:pic>
    </p:spTree>
    <p:custDataLst>
      <p:tags r:id="rId1"/>
    </p:custDataLst>
    <p:extLst>
      <p:ext uri="{BB962C8B-B14F-4D97-AF65-F5344CB8AC3E}">
        <p14:creationId xmlns:p14="http://schemas.microsoft.com/office/powerpoint/2010/main" val="908239446"/>
      </p:ext>
    </p:extLst>
  </p:cSld>
  <p:clrMapOvr>
    <a:masterClrMapping/>
  </p:clrMapOvr>
  <p:transition spd="slow">
    <p:wipe/>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Redes de datos móviles y redes inalámbricas</a:t>
            </a:r>
            <a:r>
              <a:rPr lang="en-US" altLang="en-US" sz="1600" dirty="0"/>
              <a:t/>
            </a:r>
            <a:br>
              <a:rPr lang="en-US" altLang="en-US" sz="1600" dirty="0"/>
            </a:br>
            <a:r>
              <a:rPr lang="x-none"/>
              <a:t>Zona Wi-Fi portátil</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930442"/>
            <a:ext cx="5735505" cy="4090738"/>
          </a:xfrm>
        </p:spPr>
        <p:txBody>
          <a:bodyPr/>
          <a:lstStyle/>
          <a:p>
            <a:pPr rtl="0"/>
            <a:r>
              <a:rPr lang="x-none" spc="-30" dirty="0"/>
              <a:t>Una Zona Wi-Fi portátil es cuando se usa un dispositivo celular para proporcionar una conexión a Internet a otros dispositivos. </a:t>
            </a:r>
          </a:p>
          <a:p>
            <a:pPr lvl="1" rtl="0"/>
            <a:r>
              <a:rPr lang="x-none" spc="-30" dirty="0"/>
              <a:t>Un teléfono celular se puede usar como puente a Internet, a través de la red de un proveedor de servicios de telefonía móvil.</a:t>
            </a:r>
          </a:p>
          <a:p>
            <a:pPr lvl="1" rtl="0"/>
            <a:r>
              <a:rPr lang="x-none" spc="-30" dirty="0"/>
              <a:t>Los dispositivos Wi-Fi pueden seleccionar el dispositivo celular en la conexión Wi-Fi. </a:t>
            </a:r>
          </a:p>
          <a:p>
            <a:pPr rtl="0"/>
            <a:r>
              <a:rPr lang="x-none" spc="-30" dirty="0"/>
              <a:t>Para permitir que un dispositivo iOS se convierta en una Zona Wi-Fi portátil personal, toque la opción Zona Wi-Fi portátil personal. </a:t>
            </a:r>
          </a:p>
          <a:p>
            <a:pPr lvl="1" rtl="0"/>
            <a:r>
              <a:rPr lang="x-none" spc="-30" dirty="0"/>
              <a:t>La función de Zona Wi-Fi portátil personal de iOS también puede conectar a Internet dispositivos conectados por USB o Bluetooth.</a:t>
            </a:r>
          </a:p>
          <a:p>
            <a:pPr rtl="0"/>
            <a:r>
              <a:rPr lang="x-none" spc="-30" dirty="0"/>
              <a:t>En ocasiones, una Zona Wi-Fi portátil se denomina “anclaje a red”. </a:t>
            </a:r>
          </a:p>
        </p:txBody>
      </p:sp>
      <p:pic>
        <p:nvPicPr>
          <p:cNvPr id="3" name="Picture 2" descr="This is a picture of the Personal Hotspot screen on an iOS device showing the Hotspot settings.">
            <a:extLst>
              <a:ext uri="{FF2B5EF4-FFF2-40B4-BE49-F238E27FC236}">
                <a16:creationId xmlns:a16="http://schemas.microsoft.com/office/drawing/2014/main" xmlns:c15="http://schemas.microsoft.com/office/drawing/2012/chart" xmlns:c="http://schemas.openxmlformats.org/drawingml/2006/chart" xmlns="" id="{A5AD3EAF-E0F8-4DC5-993F-4771B9CE0BD9}"/>
              </a:ext>
            </a:extLst>
          </p:cNvPr>
          <p:cNvPicPr>
            <a:picLocks noChangeAspect="1"/>
          </p:cNvPicPr>
          <p:nvPr/>
        </p:nvPicPr>
        <p:blipFill>
          <a:blip r:embed="rId4"/>
          <a:stretch>
            <a:fillRect/>
          </a:stretch>
        </p:blipFill>
        <p:spPr>
          <a:xfrm>
            <a:off x="5879569" y="773823"/>
            <a:ext cx="2332562" cy="4090739"/>
          </a:xfrm>
          <a:prstGeom prst="rect">
            <a:avLst/>
          </a:prstGeom>
        </p:spPr>
      </p:pic>
    </p:spTree>
    <p:custDataLst>
      <p:tags r:id="rId1"/>
    </p:custDataLst>
    <p:extLst>
      <p:ext uri="{BB962C8B-B14F-4D97-AF65-F5344CB8AC3E}">
        <p14:creationId xmlns:p14="http://schemas.microsoft.com/office/powerpoint/2010/main" val="114697348"/>
      </p:ext>
    </p:extLst>
  </p:cSld>
  <p:clrMapOvr>
    <a:masterClrMapping/>
  </p:clrMapOvr>
  <p:transition spd="slow">
    <p:wipe/>
  </p:transition>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Bluetooth</a:t>
            </a:r>
            <a:r>
              <a:rPr lang="en-US" altLang="en-US" sz="1600" dirty="0"/>
              <a:t/>
            </a:r>
            <a:br>
              <a:rPr lang="en-US" altLang="en-US" sz="1600" dirty="0"/>
            </a:br>
            <a:r>
              <a:rPr lang="x-none"/>
              <a:t>Bluetooth para dispositivos móviles</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930442"/>
            <a:ext cx="7811215" cy="1858478"/>
          </a:xfrm>
        </p:spPr>
        <p:txBody>
          <a:bodyPr/>
          <a:lstStyle/>
          <a:p>
            <a:pPr rtl="0"/>
            <a:r>
              <a:rPr lang="x-none" dirty="0"/>
              <a:t>Los dispositivos de Bluetooth comunes para dispositivos móviles incluyen:</a:t>
            </a:r>
          </a:p>
          <a:p>
            <a:pPr lvl="1" rtl="0"/>
            <a:r>
              <a:rPr lang="x-none" dirty="0"/>
              <a:t>Altavoces inalámbricos</a:t>
            </a:r>
          </a:p>
          <a:p>
            <a:pPr lvl="1" rtl="0"/>
            <a:r>
              <a:rPr lang="x-none" dirty="0"/>
              <a:t>Auriculares inalámbricos</a:t>
            </a:r>
          </a:p>
          <a:p>
            <a:pPr lvl="1" rtl="0"/>
            <a:r>
              <a:rPr lang="x-none" dirty="0"/>
              <a:t>Teclado o mouse inalámbrico </a:t>
            </a:r>
          </a:p>
          <a:p>
            <a:pPr lvl="1" rtl="0"/>
            <a:r>
              <a:rPr lang="x-none" dirty="0"/>
              <a:t>Consolas de juego inalámbricas</a:t>
            </a:r>
          </a:p>
        </p:txBody>
      </p:sp>
      <p:pic>
        <p:nvPicPr>
          <p:cNvPr id="3" name="Picture 2">
            <a:extLst>
              <a:ext uri="{FF2B5EF4-FFF2-40B4-BE49-F238E27FC236}">
                <a16:creationId xmlns:a16="http://schemas.microsoft.com/office/drawing/2014/main" xmlns:c15="http://schemas.microsoft.com/office/drawing/2012/chart" xmlns:c="http://schemas.openxmlformats.org/drawingml/2006/chart" xmlns="" id="{98F32B6F-83C5-4FE6-8544-6AAD51E39B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5333" y="2937926"/>
            <a:ext cx="5733333" cy="1274074"/>
          </a:xfrm>
          <a:prstGeom prst="rect">
            <a:avLst/>
          </a:prstGeom>
        </p:spPr>
      </p:pic>
    </p:spTree>
    <p:custDataLst>
      <p:tags r:id="rId1"/>
    </p:custDataLst>
    <p:extLst>
      <p:ext uri="{BB962C8B-B14F-4D97-AF65-F5344CB8AC3E}">
        <p14:creationId xmlns:p14="http://schemas.microsoft.com/office/powerpoint/2010/main" val="755896146"/>
      </p:ext>
    </p:extLst>
  </p:cSld>
  <p:clrMapOvr>
    <a:masterClrMapping/>
  </p:clrMapOvr>
  <p:transition spd="slow">
    <p:wipe/>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Redes de datos móviles y redes inalámbricas</a:t>
            </a:r>
            <a:r>
              <a:rPr lang="en-US" altLang="en-US" sz="1600" dirty="0"/>
              <a:t/>
            </a:r>
            <a:br>
              <a:rPr lang="en-US" altLang="en-US" sz="1600" dirty="0"/>
            </a:br>
            <a:r>
              <a:rPr lang="x-none"/>
              <a:t>Emparejamiento Bluetooth</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5" y="930442"/>
            <a:ext cx="4761524" cy="4090738"/>
          </a:xfrm>
        </p:spPr>
        <p:txBody>
          <a:bodyPr/>
          <a:lstStyle/>
          <a:p>
            <a:pPr rtl="0"/>
            <a:r>
              <a:rPr lang="x-none" sz="1400" dirty="0"/>
              <a:t>El emparejamiento Bluetooth se produce cuando dos dispositivos Bluetooth establecen una conexión para compartir recursos. </a:t>
            </a:r>
          </a:p>
          <a:p>
            <a:pPr lvl="1" rtl="0"/>
            <a:r>
              <a:rPr lang="x-none" sz="1200" dirty="0"/>
              <a:t>Cuando un dispositivo Bluetooth está en modo visible, transmite información de Bluetooth y del dispositivo, como el nombre del dispositivo, los servicios que el dispositivo puede usar, la clase de Bluetooth y el nombre del dispositivo.</a:t>
            </a:r>
          </a:p>
          <a:p>
            <a:pPr rtl="0"/>
            <a:r>
              <a:rPr lang="x-none" sz="1400" dirty="0"/>
              <a:t>Durante el proceso de emparejamiento, se puede solicitar un PIN para autenticar el proceso de emparejamiento.</a:t>
            </a:r>
          </a:p>
          <a:p>
            <a:pPr lvl="1" rtl="0"/>
            <a:r>
              <a:rPr lang="x-none" sz="1200" dirty="0"/>
              <a:t>El PIN suele ser un número, pero también puede ser un código numérico o una clave de paso. </a:t>
            </a:r>
          </a:p>
          <a:p>
            <a:pPr lvl="1" rtl="0"/>
            <a:r>
              <a:rPr lang="x-none" sz="1200" dirty="0"/>
              <a:t>El PIN se almacena por medio de servicios de emparejamiento, de modo que no es necesario volver a ingresarlo la próxima vez que el dispositivo intente conectarse. </a:t>
            </a:r>
          </a:p>
        </p:txBody>
      </p:sp>
      <p:pic>
        <p:nvPicPr>
          <p:cNvPr id="2" name="Picture 1" descr="This is a picture of Bluetooth pairing on an Android device.">
            <a:extLst>
              <a:ext uri="{FF2B5EF4-FFF2-40B4-BE49-F238E27FC236}">
                <a16:creationId xmlns:a16="http://schemas.microsoft.com/office/drawing/2014/main" xmlns:c15="http://schemas.microsoft.com/office/drawing/2012/chart" xmlns:c="http://schemas.openxmlformats.org/drawingml/2006/chart" xmlns="" id="{5CE7A7F7-CFC4-49A8-A4A5-510B455FCE5C}"/>
              </a:ext>
            </a:extLst>
          </p:cNvPr>
          <p:cNvPicPr>
            <a:picLocks noChangeAspect="1"/>
          </p:cNvPicPr>
          <p:nvPr/>
        </p:nvPicPr>
        <p:blipFill>
          <a:blip r:embed="rId4"/>
          <a:stretch>
            <a:fillRect/>
          </a:stretch>
        </p:blipFill>
        <p:spPr>
          <a:xfrm>
            <a:off x="4905589" y="1292267"/>
            <a:ext cx="4094346" cy="2558966"/>
          </a:xfrm>
          <a:prstGeom prst="rect">
            <a:avLst/>
          </a:prstGeom>
        </p:spPr>
      </p:pic>
    </p:spTree>
    <p:custDataLst>
      <p:tags r:id="rId1"/>
    </p:custDataLst>
    <p:extLst>
      <p:ext uri="{BB962C8B-B14F-4D97-AF65-F5344CB8AC3E}">
        <p14:creationId xmlns:p14="http://schemas.microsoft.com/office/powerpoint/2010/main" val="2621972016"/>
      </p:ext>
    </p:extLst>
  </p:cSld>
  <p:clrMapOvr>
    <a:masterClrMapping/>
  </p:clrMapOvr>
  <p:transition spd="slow">
    <p:wipe/>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Configuración del correo electrónico</a:t>
            </a:r>
            <a:r>
              <a:rPr lang="en-US" altLang="en-US" sz="1600" dirty="0"/>
              <a:t/>
            </a:r>
            <a:br>
              <a:rPr lang="en-US" altLang="en-US" sz="1600" dirty="0"/>
            </a:br>
            <a:r>
              <a:rPr lang="x-none"/>
              <a:t>Introducción al correo electrónico</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5" y="930442"/>
            <a:ext cx="5238680" cy="4090738"/>
          </a:xfrm>
        </p:spPr>
        <p:txBody>
          <a:bodyPr/>
          <a:lstStyle/>
          <a:p>
            <a:pPr rtl="0"/>
            <a:r>
              <a:rPr lang="x-none" dirty="0"/>
              <a:t>La estructura de correo electrónico depende de servidores y clientes de correo electrónico.</a:t>
            </a:r>
          </a:p>
          <a:p>
            <a:pPr rtl="0"/>
            <a:r>
              <a:rPr lang="x-none" dirty="0"/>
              <a:t>Los servidores de correo electrónico requieren un software de correo electrónico como Microsoft Server Exchange. </a:t>
            </a:r>
          </a:p>
          <a:p>
            <a:pPr lvl="1" rtl="0"/>
            <a:r>
              <a:rPr lang="x-none" dirty="0"/>
              <a:t>Exchange también es un software de administrador de contactos y de calendario. </a:t>
            </a:r>
          </a:p>
          <a:p>
            <a:pPr lvl="1" rtl="0"/>
            <a:r>
              <a:rPr lang="x-none" dirty="0"/>
              <a:t>Usa una arquitectura de mensajería exclusiva llamada Interfaz de programación de aplicaciones de mensajería (MAPI, Messaging Application Programming Interface). </a:t>
            </a:r>
          </a:p>
          <a:p>
            <a:pPr lvl="2" rtl="0"/>
            <a:r>
              <a:rPr lang="x-none" sz="1400" dirty="0"/>
              <a:t>El cliente de Microsoft Office Outlook usa MAPI para conectarse a los servidores Exchange y administrar el correo electrónico, los calendarios y los contactos.</a:t>
            </a:r>
          </a:p>
        </p:txBody>
      </p:sp>
      <p:pic>
        <p:nvPicPr>
          <p:cNvPr id="2" name="Picture 1">
            <a:extLst>
              <a:ext uri="{FF2B5EF4-FFF2-40B4-BE49-F238E27FC236}">
                <a16:creationId xmlns:a16="http://schemas.microsoft.com/office/drawing/2014/main" xmlns:c15="http://schemas.microsoft.com/office/drawing/2012/chart" xmlns:c="http://schemas.openxmlformats.org/drawingml/2006/chart" xmlns="" id="{A9E2B6E5-08FE-4EB5-B4D9-CA66F2DFDCC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83062" y="773823"/>
            <a:ext cx="2675555" cy="4028571"/>
          </a:xfrm>
          <a:prstGeom prst="rect">
            <a:avLst/>
          </a:prstGeom>
        </p:spPr>
      </p:pic>
    </p:spTree>
    <p:custDataLst>
      <p:tags r:id="rId1"/>
    </p:custDataLst>
    <p:extLst>
      <p:ext uri="{BB962C8B-B14F-4D97-AF65-F5344CB8AC3E}">
        <p14:creationId xmlns:p14="http://schemas.microsoft.com/office/powerpoint/2010/main" val="1954816218"/>
      </p:ext>
    </p:extLst>
  </p:cSld>
  <p:clrMapOvr>
    <a:masterClrMapping/>
  </p:clrMapOvr>
  <p:transition spd="slow">
    <p:wipe/>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Configuración del correo electrónico</a:t>
            </a:r>
            <a:r>
              <a:rPr lang="en-US" altLang="en-US" sz="1600" dirty="0"/>
              <a:t/>
            </a:r>
            <a:br>
              <a:rPr lang="en-US" altLang="en-US" sz="1600" dirty="0"/>
            </a:br>
            <a:r>
              <a:rPr lang="x-none"/>
              <a:t>Introducción al correo electrónico (cont.)</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5" y="930442"/>
            <a:ext cx="8999935" cy="368187"/>
          </a:xfrm>
        </p:spPr>
        <p:txBody>
          <a:bodyPr/>
          <a:lstStyle/>
          <a:p>
            <a:pPr rtl="0"/>
            <a:r>
              <a:rPr lang="x-none" dirty="0"/>
              <a:t>Los clientes y servidores de correo electrónico usan varios protocolos y estándares para intercambiar correos electrónicos. </a:t>
            </a:r>
          </a:p>
        </p:txBody>
      </p:sp>
      <p:pic>
        <p:nvPicPr>
          <p:cNvPr id="7" name="Picture 6">
            <a:extLst>
              <a:ext uri="{FF2B5EF4-FFF2-40B4-BE49-F238E27FC236}">
                <a16:creationId xmlns:a16="http://schemas.microsoft.com/office/drawing/2014/main" xmlns:c15="http://schemas.microsoft.com/office/drawing/2012/chart" xmlns:c="http://schemas.openxmlformats.org/drawingml/2006/chart" xmlns="" id="{2C754FBC-328C-4EAA-9264-A890E90F056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9499" y="3899180"/>
            <a:ext cx="2399149" cy="1016898"/>
          </a:xfrm>
          <a:prstGeom prst="rect">
            <a:avLst/>
          </a:prstGeom>
          <a:ln w="25400">
            <a:solidFill>
              <a:schemeClr val="tx1"/>
            </a:solidFill>
          </a:ln>
        </p:spPr>
      </p:pic>
      <p:pic>
        <p:nvPicPr>
          <p:cNvPr id="6" name="Picture 5">
            <a:extLst>
              <a:ext uri="{FF2B5EF4-FFF2-40B4-BE49-F238E27FC236}">
                <a16:creationId xmlns:a16="http://schemas.microsoft.com/office/drawing/2014/main" xmlns:c15="http://schemas.microsoft.com/office/drawing/2012/chart" xmlns:c="http://schemas.openxmlformats.org/drawingml/2006/chart" xmlns="" id="{B84E0424-2EB3-4F51-8BDF-42BF2D3529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9290" y="3521307"/>
            <a:ext cx="2426244" cy="1542311"/>
          </a:xfrm>
          <a:prstGeom prst="rect">
            <a:avLst/>
          </a:prstGeom>
          <a:ln w="25400">
            <a:solidFill>
              <a:schemeClr val="tx1"/>
            </a:solidFill>
          </a:ln>
        </p:spPr>
      </p:pic>
      <p:pic>
        <p:nvPicPr>
          <p:cNvPr id="5" name="Picture 4">
            <a:extLst>
              <a:ext uri="{FF2B5EF4-FFF2-40B4-BE49-F238E27FC236}">
                <a16:creationId xmlns:a16="http://schemas.microsoft.com/office/drawing/2014/main" xmlns:c15="http://schemas.microsoft.com/office/drawing/2012/chart" xmlns:c="http://schemas.openxmlformats.org/drawingml/2006/chart" xmlns="" id="{F385B536-04C3-454D-9992-CF0C807FB3B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27334" y="1503818"/>
            <a:ext cx="2424221" cy="2241492"/>
          </a:xfrm>
          <a:prstGeom prst="rect">
            <a:avLst/>
          </a:prstGeom>
          <a:ln w="25400">
            <a:solidFill>
              <a:schemeClr val="tx1"/>
            </a:solidFill>
          </a:ln>
        </p:spPr>
      </p:pic>
      <p:pic>
        <p:nvPicPr>
          <p:cNvPr id="4" name="Picture 3">
            <a:extLst>
              <a:ext uri="{FF2B5EF4-FFF2-40B4-BE49-F238E27FC236}">
                <a16:creationId xmlns:a16="http://schemas.microsoft.com/office/drawing/2014/main" xmlns:c15="http://schemas.microsoft.com/office/drawing/2012/chart" xmlns:c="http://schemas.openxmlformats.org/drawingml/2006/chart" xmlns="" id="{2CDBF773-BC95-45B0-84EB-93E55E935C8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66949" y="1503818"/>
            <a:ext cx="2424250" cy="2323748"/>
          </a:xfrm>
          <a:prstGeom prst="rect">
            <a:avLst/>
          </a:prstGeom>
          <a:ln w="25400">
            <a:solidFill>
              <a:schemeClr val="tx1"/>
            </a:solidFill>
          </a:ln>
        </p:spPr>
      </p:pic>
      <p:pic>
        <p:nvPicPr>
          <p:cNvPr id="3" name="Picture 2">
            <a:extLst>
              <a:ext uri="{FF2B5EF4-FFF2-40B4-BE49-F238E27FC236}">
                <a16:creationId xmlns:a16="http://schemas.microsoft.com/office/drawing/2014/main" xmlns:c15="http://schemas.microsoft.com/office/drawing/2012/chart" xmlns:c="http://schemas.openxmlformats.org/drawingml/2006/chart" xmlns="" id="{FD450BBB-46FE-4218-BC20-CB8F18F759D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19128" y="1471180"/>
            <a:ext cx="2412860" cy="1946150"/>
          </a:xfrm>
          <a:prstGeom prst="rect">
            <a:avLst/>
          </a:prstGeom>
          <a:ln w="25400">
            <a:solidFill>
              <a:schemeClr val="tx1"/>
            </a:solidFill>
          </a:ln>
        </p:spPr>
      </p:pic>
    </p:spTree>
    <p:custDataLst>
      <p:tags r:id="rId1"/>
    </p:custDataLst>
    <p:extLst>
      <p:ext uri="{BB962C8B-B14F-4D97-AF65-F5344CB8AC3E}">
        <p14:creationId xmlns:p14="http://schemas.microsoft.com/office/powerpoint/2010/main" val="1825077487"/>
      </p:ext>
    </p:extLst>
  </p:cSld>
  <p:clrMapOvr>
    <a:masterClrMapping/>
  </p:clrMapOvr>
  <p:transition spd="slow">
    <p:wipe/>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Configuración del correo electrónico</a:t>
            </a:r>
            <a:r>
              <a:rPr lang="en-US" altLang="en-US" sz="1600" dirty="0"/>
              <a:t/>
            </a:r>
            <a:br>
              <a:rPr lang="en-US" altLang="en-US" sz="1600" dirty="0"/>
            </a:br>
            <a:r>
              <a:rPr lang="x-none"/>
              <a:t>Introducción al correo electrónico (cont.)</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5" y="930442"/>
            <a:ext cx="8438461" cy="824217"/>
          </a:xfrm>
        </p:spPr>
        <p:txBody>
          <a:bodyPr/>
          <a:lstStyle/>
          <a:p>
            <a:pPr rtl="0"/>
            <a:r>
              <a:rPr lang="x-none"/>
              <a:t>Los clientes de correo electrónico se deben instalar en un dispositivo móvil. </a:t>
            </a:r>
          </a:p>
          <a:p>
            <a:pPr lvl="1" rtl="0"/>
            <a:r>
              <a:rPr lang="x-none"/>
              <a:t>Muchos clientes se pueden configurar con un asistente; sin embargo, aún es necesario conocer la información clave para configurar una cuenta de correo electrónico. </a:t>
            </a:r>
          </a:p>
        </p:txBody>
      </p:sp>
      <p:pic>
        <p:nvPicPr>
          <p:cNvPr id="2" name="Picture 1">
            <a:extLst>
              <a:ext uri="{FF2B5EF4-FFF2-40B4-BE49-F238E27FC236}">
                <a16:creationId xmlns:a16="http://schemas.microsoft.com/office/drawing/2014/main" xmlns:c15="http://schemas.microsoft.com/office/drawing/2012/chart" xmlns:c="http://schemas.openxmlformats.org/drawingml/2006/chart" xmlns="" id="{790EBB77-B785-4DF7-951E-8CC866FF4D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09164" y="1934213"/>
            <a:ext cx="6325671" cy="2684908"/>
          </a:xfrm>
          <a:prstGeom prst="rect">
            <a:avLst/>
          </a:prstGeom>
        </p:spPr>
      </p:pic>
    </p:spTree>
    <p:custDataLst>
      <p:tags r:id="rId1"/>
    </p:custDataLst>
    <p:extLst>
      <p:ext uri="{BB962C8B-B14F-4D97-AF65-F5344CB8AC3E}">
        <p14:creationId xmlns:p14="http://schemas.microsoft.com/office/powerpoint/2010/main" val="2813833758"/>
      </p:ext>
    </p:extLst>
  </p:cSld>
  <p:clrMapOvr>
    <a:masterClrMapping/>
  </p:clrMapOvr>
  <p:transition spd="slow">
    <p:wipe/>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Configuración de correo electrónico</a:t>
            </a:r>
            <a:r>
              <a:rPr lang="en-US" altLang="en-US" sz="1600" dirty="0"/>
              <a:t/>
            </a:r>
            <a:br>
              <a:rPr lang="en-US" altLang="en-US" sz="1600" dirty="0"/>
            </a:br>
            <a:r>
              <a:rPr lang="x-none"/>
              <a:t>Configuración de correo electrónico en Android</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5" y="930442"/>
            <a:ext cx="8534714" cy="4090738"/>
          </a:xfrm>
        </p:spPr>
        <p:txBody>
          <a:bodyPr/>
          <a:lstStyle/>
          <a:p>
            <a:pPr rtl="0"/>
            <a:r>
              <a:rPr lang="x-none" dirty="0"/>
              <a:t>Los dispositivos Android tienen la capacidad de utilizar aplicaciones de comunicación y servicios de datos avanzados. </a:t>
            </a:r>
          </a:p>
          <a:p>
            <a:pPr lvl="1" rtl="0"/>
            <a:r>
              <a:rPr lang="x-none" dirty="0"/>
              <a:t>Muchas de estas aplicaciones y características requieren el uso de los servicios web proporcionados por Google. </a:t>
            </a:r>
          </a:p>
          <a:p>
            <a:pPr rtl="0"/>
            <a:r>
              <a:rPr lang="x-none" dirty="0"/>
              <a:t>Al configurar un dispositivo Android por primera vez, se le solicitará que inicie sesión en su cuenta de Google con su dirección de correo electrónico y su contraseña de Gmail. </a:t>
            </a:r>
          </a:p>
          <a:p>
            <a:pPr lvl="1" rtl="0"/>
            <a:r>
              <a:rPr lang="x-none" dirty="0"/>
              <a:t>Al iniciar sesión en su cuenta de Gmail, puede acceder a la tienda Google Play, la copia de seguridad de los datos y la configuración, y otros servicios de Google. </a:t>
            </a:r>
          </a:p>
          <a:p>
            <a:pPr lvl="1" rtl="0"/>
            <a:r>
              <a:rPr lang="x-none" dirty="0"/>
              <a:t>El dispositivo sincroniza los contactos, mensajes de correo electrónico, las aplicaciones, el contenido descargado y otra información de los servicios de Google. </a:t>
            </a:r>
          </a:p>
        </p:txBody>
      </p:sp>
    </p:spTree>
    <p:custDataLst>
      <p:tags r:id="rId1"/>
    </p:custDataLst>
    <p:extLst>
      <p:ext uri="{BB962C8B-B14F-4D97-AF65-F5344CB8AC3E}">
        <p14:creationId xmlns:p14="http://schemas.microsoft.com/office/powerpoint/2010/main" val="473156692"/>
      </p:ext>
    </p:extLst>
  </p:cSld>
  <p:clrMapOvr>
    <a:masterClrMapping/>
  </p:clrMapOvr>
  <p:transition spd="slow">
    <p:wipe/>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Configuración de correo electrónico</a:t>
            </a:r>
            <a:r>
              <a:rPr lang="en-US" altLang="en-US" sz="1600" dirty="0"/>
              <a:t/>
            </a:r>
            <a:br>
              <a:rPr lang="en-US" altLang="en-US" sz="1600" dirty="0"/>
            </a:br>
            <a:r>
              <a:rPr lang="x-none"/>
              <a:t>Configuración de correo electrónico en iOS</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930442"/>
            <a:ext cx="8999936" cy="4090738"/>
          </a:xfrm>
        </p:spPr>
        <p:txBody>
          <a:bodyPr/>
          <a:lstStyle/>
          <a:p>
            <a:pPr rtl="0"/>
            <a:r>
              <a:rPr lang="x-none" dirty="0"/>
              <a:t>Los dispositivos iOS se entregan con una aplicación común de correo que puede administrar las cuentas de correo electrónico simultáneamente. </a:t>
            </a:r>
          </a:p>
          <a:p>
            <a:pPr lvl="1" rtl="0">
              <a:lnSpc>
                <a:spcPct val="99000"/>
              </a:lnSpc>
            </a:pPr>
            <a:r>
              <a:rPr lang="x-none" dirty="0"/>
              <a:t>La aplicación de correo también admite diferentes tipos de cuenta de correo electrónico, incluidos iCloud, Yahoo, Gmail, Outlook y Microsoft Exchange.</a:t>
            </a:r>
          </a:p>
          <a:p>
            <a:pPr rtl="0">
              <a:lnSpc>
                <a:spcPct val="99000"/>
              </a:lnSpc>
            </a:pPr>
            <a:r>
              <a:rPr lang="x-none" dirty="0"/>
              <a:t>Para configurar un dispositivo iOS, es necesario contar con una ID de Apple. </a:t>
            </a:r>
          </a:p>
          <a:p>
            <a:pPr lvl="1" rtl="0">
              <a:lnSpc>
                <a:spcPct val="99000"/>
              </a:lnSpc>
            </a:pPr>
            <a:r>
              <a:rPr lang="x-none" dirty="0"/>
              <a:t>Una ID de Apple se usa para acceder a Apple App Store, iTunes Store y iCloud. </a:t>
            </a:r>
          </a:p>
          <a:p>
            <a:pPr lvl="1" rtl="0">
              <a:lnSpc>
                <a:spcPct val="99000"/>
              </a:lnSpc>
            </a:pPr>
            <a:r>
              <a:rPr lang="x-none" dirty="0"/>
              <a:t>Todos los dispositivos, las aplicaciones y el contenido de iOS están vinculados a su ID de Apple. </a:t>
            </a:r>
          </a:p>
          <a:p>
            <a:pPr rtl="0">
              <a:lnSpc>
                <a:spcPct val="99000"/>
              </a:lnSpc>
            </a:pPr>
            <a:r>
              <a:rPr lang="x-none" dirty="0"/>
              <a:t>El correo electrónico de iCloud es gratuito y cuenta con almacenamiento remoto para copias de seguridad, correo y documentos.</a:t>
            </a:r>
          </a:p>
          <a:p>
            <a:pPr rtl="0">
              <a:lnSpc>
                <a:spcPct val="99000"/>
              </a:lnSpc>
            </a:pPr>
            <a:r>
              <a:rPr lang="x-none" dirty="0"/>
              <a:t>Cuando se enciende un dispositivo iOS por primera vez, el asistente de configuración lo guía por el proceso de conectar el dispositivo e ingresar o crear un ID de Apple. </a:t>
            </a:r>
          </a:p>
          <a:p>
            <a:pPr rtl="0">
              <a:lnSpc>
                <a:spcPct val="99000"/>
              </a:lnSpc>
            </a:pPr>
            <a:r>
              <a:rPr lang="x-none" spc="-30" dirty="0"/>
              <a:t>Durante el proceso de configuración, puede restaurar la configuración, el contenido y las aplicaciones </a:t>
            </a:r>
            <a:r>
              <a:rPr lang="x-none" dirty="0"/>
              <a:t>de otro dispositivo iOS desde una copia de seguridad que se encuentra en iCloud.</a:t>
            </a:r>
          </a:p>
        </p:txBody>
      </p:sp>
    </p:spTree>
    <p:custDataLst>
      <p:tags r:id="rId1"/>
    </p:custDataLst>
    <p:extLst>
      <p:ext uri="{BB962C8B-B14F-4D97-AF65-F5344CB8AC3E}">
        <p14:creationId xmlns:p14="http://schemas.microsoft.com/office/powerpoint/2010/main" val="3086051563"/>
      </p:ext>
    </p:extLst>
  </p:cSld>
  <p:clrMapOvr>
    <a:masterClrMapping/>
  </p:clrMapOvr>
  <p:transition spd="slow">
    <p:wipe/>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Configuración del correo electrónico</a:t>
            </a:r>
            <a:r>
              <a:rPr lang="en-US" altLang="en-US" sz="1600" dirty="0"/>
              <a:t/>
            </a:r>
            <a:br>
              <a:rPr lang="en-US" altLang="en-US" sz="1600" dirty="0"/>
            </a:br>
            <a:r>
              <a:rPr lang="x-none"/>
              <a:t>Correo electrónico por Internet</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930442"/>
            <a:ext cx="6720183" cy="4090738"/>
          </a:xfrm>
        </p:spPr>
        <p:txBody>
          <a:bodyPr/>
          <a:lstStyle/>
          <a:p>
            <a:pPr rtl="0"/>
            <a:r>
              <a:rPr lang="x-none" dirty="0"/>
              <a:t>El servicio de correo electrónico se proporciona mediante:</a:t>
            </a:r>
          </a:p>
          <a:p>
            <a:pPr lvl="1" rtl="0"/>
            <a:r>
              <a:rPr lang="x-none" b="1" dirty="0"/>
              <a:t>Correo electrónico local</a:t>
            </a:r>
            <a:r>
              <a:rPr lang="x-none" dirty="0"/>
              <a:t>: el servidor de correo electrónico es administrado por un departamento de TI local, como una red escolar, una red empresarial o una red organizativa.</a:t>
            </a:r>
          </a:p>
          <a:p>
            <a:pPr lvl="1" rtl="0"/>
            <a:r>
              <a:rPr lang="x-none" b="1" dirty="0"/>
              <a:t>Correo electrónico de Internet</a:t>
            </a:r>
            <a:r>
              <a:rPr lang="x-none" dirty="0"/>
              <a:t>: el servicio de correo electrónico se aloja en Internet y lo controla un proveedor de servicios, como Gmail.</a:t>
            </a:r>
            <a:r>
              <a:rPr lang="x-none" b="1" dirty="0"/>
              <a:t> </a:t>
            </a:r>
          </a:p>
          <a:p>
            <a:pPr rtl="0"/>
            <a:r>
              <a:rPr lang="x-none" dirty="0"/>
              <a:t>Los usuarios pueden acceder a sus buzones en línea mediante:</a:t>
            </a:r>
          </a:p>
          <a:p>
            <a:pPr lvl="1" rtl="0"/>
            <a:r>
              <a:rPr lang="x-none" dirty="0"/>
              <a:t>Aplicación de correo electrónico móvil predeterminada incluida en el sistema operativo, como iOS Mail. </a:t>
            </a:r>
          </a:p>
          <a:p>
            <a:pPr lvl="1" rtl="0"/>
            <a:r>
              <a:rPr lang="x-none" dirty="0"/>
              <a:t>Cliente de correo electrónico basado en navegador, como Mail, Outlook, Windows Live Mail y Thunderbird.</a:t>
            </a:r>
          </a:p>
          <a:p>
            <a:pPr lvl="1" rtl="0"/>
            <a:r>
              <a:rPr lang="x-none" dirty="0"/>
              <a:t>Aplicaciones móviles de cliente de correo electrónico, como Gmail y Yahoo.</a:t>
            </a:r>
          </a:p>
          <a:p>
            <a:pPr lvl="1" rtl="0"/>
            <a:r>
              <a:rPr lang="x-none" dirty="0"/>
              <a:t>Las aplicaciones del cliente de correo electrónico proporcionan una mejor experiencia del usuario en comparación con la interfaz web.</a:t>
            </a:r>
          </a:p>
        </p:txBody>
      </p:sp>
      <p:pic>
        <p:nvPicPr>
          <p:cNvPr id="2" name="Picture 1" descr="This figure shows a person checking their email on a smartphone.">
            <a:extLst>
              <a:ext uri="{FF2B5EF4-FFF2-40B4-BE49-F238E27FC236}">
                <a16:creationId xmlns:a16="http://schemas.microsoft.com/office/drawing/2014/main" xmlns:c15="http://schemas.microsoft.com/office/drawing/2012/chart" xmlns:c="http://schemas.openxmlformats.org/drawingml/2006/chart" xmlns="" id="{7A568B4B-B56A-46D6-AC7B-48132968D2D1}"/>
              </a:ext>
            </a:extLst>
          </p:cNvPr>
          <p:cNvPicPr>
            <a:picLocks noChangeAspect="1"/>
          </p:cNvPicPr>
          <p:nvPr/>
        </p:nvPicPr>
        <p:blipFill>
          <a:blip r:embed="rId4"/>
          <a:stretch>
            <a:fillRect/>
          </a:stretch>
        </p:blipFill>
        <p:spPr>
          <a:xfrm>
            <a:off x="6864248" y="1315452"/>
            <a:ext cx="1932590" cy="3060533"/>
          </a:xfrm>
          <a:prstGeom prst="rect">
            <a:avLst/>
          </a:prstGeom>
        </p:spPr>
      </p:pic>
    </p:spTree>
    <p:custDataLst>
      <p:tags r:id="rId1"/>
    </p:custDataLst>
    <p:extLst>
      <p:ext uri="{BB962C8B-B14F-4D97-AF65-F5344CB8AC3E}">
        <p14:creationId xmlns:p14="http://schemas.microsoft.com/office/powerpoint/2010/main" val="1107761464"/>
      </p:ext>
    </p:extLst>
  </p:cSld>
  <p:clrMapOvr>
    <a:masterClrMapping/>
  </p:clrMapOvr>
  <p:transition spd="slow">
    <p:wipe/>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Sincronización de dispositivos móviles</a:t>
            </a:r>
            <a:r>
              <a:rPr lang="en-US" altLang="en-US" sz="1600" dirty="0"/>
              <a:t/>
            </a:r>
            <a:br>
              <a:rPr lang="en-US" altLang="en-US" sz="1600" dirty="0"/>
            </a:br>
            <a:r>
              <a:rPr lang="x-none"/>
              <a:t>Tipos de datos para sincronizar</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930442"/>
            <a:ext cx="8727219" cy="4090738"/>
          </a:xfrm>
        </p:spPr>
        <p:txBody>
          <a:bodyPr numCol="2"/>
          <a:lstStyle/>
          <a:p>
            <a:pPr rtl="0"/>
            <a:r>
              <a:rPr lang="x-none" dirty="0"/>
              <a:t>Para almacenar información y acceder a ella, muchas personas utilizan una combinación de dispositivos: computadoras de escritorio y portátiles, tablets y smartphones. </a:t>
            </a:r>
          </a:p>
          <a:p>
            <a:pPr rtl="0"/>
            <a:r>
              <a:rPr lang="x-none" dirty="0"/>
              <a:t>La sincronización de datos se refiere al intercambio de datos entre dos o más dispositivos entre los que dichos datos se mantienen coherentes. </a:t>
            </a:r>
          </a:p>
          <a:p>
            <a:pPr rtl="0"/>
            <a:r>
              <a:rPr lang="x-none" dirty="0"/>
              <a:t>Los métodos de sincronización incluyen la sincronización a la nube, un escritorio y un automóvil.</a:t>
            </a:r>
          </a:p>
          <a:p>
            <a:endParaRPr lang="en-US" dirty="0"/>
          </a:p>
          <a:p>
            <a:endParaRPr lang="en-US" dirty="0"/>
          </a:p>
          <a:p>
            <a:pPr marL="0" indent="0">
              <a:buNone/>
            </a:pPr>
            <a:endParaRPr lang="en-US" dirty="0"/>
          </a:p>
          <a:p>
            <a:pPr rtl="0"/>
            <a:r>
              <a:rPr lang="x-none" dirty="0"/>
              <a:t>Hay muchos tipos diferentes de datos para sincronizar:</a:t>
            </a:r>
          </a:p>
          <a:p>
            <a:pPr lvl="1" rtl="0"/>
            <a:r>
              <a:rPr lang="x-none" dirty="0"/>
              <a:t>Contactos</a:t>
            </a:r>
          </a:p>
          <a:p>
            <a:pPr lvl="1" rtl="0"/>
            <a:r>
              <a:rPr lang="x-none" dirty="0"/>
              <a:t>Aplicaciones</a:t>
            </a:r>
          </a:p>
          <a:p>
            <a:pPr lvl="1" rtl="0"/>
            <a:r>
              <a:rPr lang="x-none" dirty="0"/>
              <a:t>Correo electrónico</a:t>
            </a:r>
          </a:p>
          <a:p>
            <a:pPr lvl="1" rtl="0"/>
            <a:r>
              <a:rPr lang="x-none" dirty="0"/>
              <a:t>Imágenes, música, videos, documentos</a:t>
            </a:r>
          </a:p>
          <a:p>
            <a:pPr lvl="1" rtl="0"/>
            <a:r>
              <a:rPr lang="x-none" dirty="0"/>
              <a:t>Calendario</a:t>
            </a:r>
          </a:p>
          <a:p>
            <a:pPr lvl="1" rtl="0"/>
            <a:r>
              <a:rPr lang="x-none" dirty="0"/>
              <a:t>Marcadores</a:t>
            </a:r>
          </a:p>
          <a:p>
            <a:pPr lvl="1" rtl="0"/>
            <a:r>
              <a:rPr lang="x-none" dirty="0"/>
              <a:t>Datos de ubicación</a:t>
            </a:r>
          </a:p>
          <a:p>
            <a:pPr lvl="1" rtl="0"/>
            <a:r>
              <a:rPr lang="x-none" dirty="0"/>
              <a:t>Datos de redes sociales</a:t>
            </a:r>
          </a:p>
          <a:p>
            <a:pPr lvl="1" rtl="0"/>
            <a:r>
              <a:rPr lang="x-none" dirty="0"/>
              <a:t>Libros electrónicos</a:t>
            </a:r>
          </a:p>
          <a:p>
            <a:pPr lvl="1" rtl="0"/>
            <a:r>
              <a:rPr lang="x-none" dirty="0"/>
              <a:t>Contraseñas</a:t>
            </a:r>
          </a:p>
        </p:txBody>
      </p:sp>
    </p:spTree>
    <p:custDataLst>
      <p:tags r:id="rId1"/>
    </p:custDataLst>
    <p:extLst>
      <p:ext uri="{BB962C8B-B14F-4D97-AF65-F5344CB8AC3E}">
        <p14:creationId xmlns:p14="http://schemas.microsoft.com/office/powerpoint/2010/main" val="3252318372"/>
      </p:ext>
    </p:extLst>
  </p:cSld>
  <p:clrMapOvr>
    <a:masterClrMapping/>
  </p:clrMapOvr>
  <p:transition spd="slow">
    <p:wipe/>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Sincronización de dispositivos móviles</a:t>
            </a:r>
            <a:r>
              <a:rPr lang="en-US" altLang="en-US" sz="1600" dirty="0"/>
              <a:t/>
            </a:r>
            <a:br>
              <a:rPr lang="en-US" altLang="en-US" sz="1600" dirty="0"/>
            </a:br>
            <a:r>
              <a:rPr lang="x-none"/>
              <a:t>Habilitación de la sincronización</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4" y="930442"/>
            <a:ext cx="8999936" cy="4090738"/>
          </a:xfrm>
        </p:spPr>
        <p:txBody>
          <a:bodyPr numCol="2"/>
          <a:lstStyle/>
          <a:p>
            <a:pPr rtl="0"/>
            <a:r>
              <a:rPr lang="x-none" sz="1400" dirty="0"/>
              <a:t>La sincronización suele significar sincronización de datos. </a:t>
            </a:r>
          </a:p>
          <a:p>
            <a:pPr rtl="0"/>
            <a:r>
              <a:rPr lang="x-none" sz="1400" dirty="0"/>
              <a:t>Los dispositivos de Android pueden sincronizar sus contactos y otros datos, incluidos los de Facebook, Google y Twitter. </a:t>
            </a:r>
          </a:p>
          <a:p>
            <a:pPr lvl="1" rtl="0"/>
            <a:r>
              <a:rPr lang="x-none" sz="1200" dirty="0"/>
              <a:t>Todos los dispositivos que usan la misma cuenta de Google tendrán acceso a los mismos datos. </a:t>
            </a:r>
          </a:p>
          <a:p>
            <a:pPr rtl="0"/>
            <a:r>
              <a:rPr lang="x-none" sz="1400" dirty="0"/>
              <a:t>La sincronización de Android también permite que </a:t>
            </a:r>
            <a:r>
              <a:rPr lang="en-US" sz="1400" dirty="0" smtClean="0"/>
              <a:t/>
            </a:r>
            <a:br>
              <a:rPr lang="en-US" sz="1400" dirty="0" smtClean="0"/>
            </a:br>
            <a:r>
              <a:rPr lang="x-none" sz="1400" dirty="0" smtClean="0"/>
              <a:t>el </a:t>
            </a:r>
            <a:r>
              <a:rPr lang="x-none" sz="1400" dirty="0"/>
              <a:t>usuario elija qué tipos de datos se sincronizan. </a:t>
            </a:r>
          </a:p>
          <a:p>
            <a:pPr rtl="0"/>
            <a:r>
              <a:rPr lang="x-none" sz="1400" dirty="0"/>
              <a:t>Los dispositivos Android también admiten la sincronización automática con una función llamada sincronización automática.</a:t>
            </a:r>
          </a:p>
          <a:p>
            <a:endParaRPr lang="en-US" sz="1400" dirty="0"/>
          </a:p>
          <a:p>
            <a:endParaRPr lang="en-US" sz="1400" dirty="0"/>
          </a:p>
          <a:p>
            <a:pPr rtl="0"/>
            <a:r>
              <a:rPr lang="x-none" sz="1400" dirty="0"/>
              <a:t>Los dispositivos iOS admiten dos tipos de sincronización:</a:t>
            </a:r>
          </a:p>
          <a:p>
            <a:pPr lvl="1" rtl="0"/>
            <a:r>
              <a:rPr lang="x-none" sz="1200" b="1" dirty="0"/>
              <a:t>Copia de respaldo</a:t>
            </a:r>
            <a:r>
              <a:rPr lang="x-none" sz="1200" dirty="0"/>
              <a:t>: copia sus datos personales desde su teléfono a su computadora e incluye configuración de aplicaciones, mensajes de texto, correos de voz y otros tipos de datos.</a:t>
            </a:r>
            <a:r>
              <a:rPr lang="x-none" sz="1200" b="1" dirty="0"/>
              <a:t> </a:t>
            </a:r>
          </a:p>
          <a:p>
            <a:pPr lvl="1" rtl="0"/>
            <a:r>
              <a:rPr lang="x-none" sz="1200" b="1" dirty="0"/>
              <a:t>Sincronización:</a:t>
            </a:r>
            <a:r>
              <a:rPr lang="x-none" sz="1200" dirty="0"/>
              <a:t> copia nuevas aplicaciones, música, video, o libros de iTunes en su teléfono y desde su teléfono a iTunes, lo que resulta en una sincronización completa en ambos dispositivos.</a:t>
            </a:r>
            <a:r>
              <a:rPr lang="x-none" sz="1200" b="1" dirty="0"/>
              <a:t> </a:t>
            </a:r>
          </a:p>
          <a:p>
            <a:pPr rtl="0"/>
            <a:r>
              <a:rPr lang="x-none" sz="1400" dirty="0"/>
              <a:t>Algunas opciones más útiles se encuentran disponibles al realizar la sincronización o la copia de seguridad en iOS:</a:t>
            </a:r>
          </a:p>
          <a:p>
            <a:pPr lvl="1" rtl="0"/>
            <a:r>
              <a:rPr lang="x-none" sz="1200" dirty="0"/>
              <a:t>Ubicación del almacenamiento de respaldo</a:t>
            </a:r>
          </a:p>
          <a:p>
            <a:pPr lvl="1" rtl="0"/>
            <a:r>
              <a:rPr lang="x-none" sz="1200" dirty="0"/>
              <a:t>Copia de respaldo directa de un dispositivo iOS </a:t>
            </a:r>
          </a:p>
          <a:p>
            <a:pPr lvl="1" rtl="0"/>
            <a:r>
              <a:rPr lang="x-none" sz="1200" dirty="0"/>
              <a:t>Sincronización a través de Wi-Fi</a:t>
            </a:r>
          </a:p>
        </p:txBody>
      </p:sp>
    </p:spTree>
    <p:custDataLst>
      <p:tags r:id="rId1"/>
    </p:custDataLst>
    <p:extLst>
      <p:ext uri="{BB962C8B-B14F-4D97-AF65-F5344CB8AC3E}">
        <p14:creationId xmlns:p14="http://schemas.microsoft.com/office/powerpoint/2010/main" val="2312207934"/>
      </p:ext>
    </p:extLst>
  </p:cSld>
  <p:clrMapOvr>
    <a:masterClrMapping/>
  </p:clrMapOvr>
  <p:transition spd="slow">
    <p:wipe/>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pPr rtl="0"/>
            <a:r>
              <a:rPr lang="x-none" sz="1600"/>
              <a:t>Sincronización de dispositivos móviles</a:t>
            </a:r>
            <a:r>
              <a:rPr lang="en-US" altLang="en-US" sz="1600" dirty="0"/>
              <a:t/>
            </a:r>
            <a:br>
              <a:rPr lang="en-US" altLang="en-US" sz="1600" dirty="0"/>
            </a:br>
            <a:r>
              <a:rPr lang="x-none"/>
              <a:t>Tipos de conexión de sincronización</a:t>
            </a:r>
          </a:p>
        </p:txBody>
      </p:sp>
      <p:sp>
        <p:nvSpPr>
          <p:cNvPr id="8" name="Content Placeholder 2">
            <a:extLst>
              <a:ext uri="{FF2B5EF4-FFF2-40B4-BE49-F238E27FC236}">
                <a16:creationId xmlns:a16="http://schemas.microsoft.com/office/drawing/2014/main" xmlns:c15="http://schemas.microsoft.com/office/drawing/2012/chart" xmlns:c="http://schemas.openxmlformats.org/drawingml/2006/chart" xmlns="" id="{33917FE9-4F9A-44C8-A044-B2DA4869BE93}"/>
              </a:ext>
            </a:extLst>
          </p:cNvPr>
          <p:cNvSpPr>
            <a:spLocks noGrp="1"/>
          </p:cNvSpPr>
          <p:nvPr>
            <p:ph idx="1"/>
          </p:nvPr>
        </p:nvSpPr>
        <p:spPr>
          <a:xfrm>
            <a:off x="144066" y="930442"/>
            <a:ext cx="5466434" cy="4090738"/>
          </a:xfrm>
        </p:spPr>
        <p:txBody>
          <a:bodyPr rIns="108000"/>
          <a:lstStyle/>
          <a:p>
            <a:pPr rtl="0"/>
            <a:r>
              <a:rPr lang="x-none" dirty="0"/>
              <a:t>Para sincronizar datos entre dispositivos, los dispositivos usan conexiones USB o Wi-Fi.</a:t>
            </a:r>
          </a:p>
          <a:p>
            <a:pPr rtl="0"/>
            <a:r>
              <a:rPr lang="x-none" dirty="0"/>
              <a:t>La mayoría de los dispositivos Android no tienen un programa de escritorio para realizar la sincronización de datos. La mayoría de los usuarios se sincronizan con los diferentes servicios web de Google.</a:t>
            </a:r>
          </a:p>
          <a:p>
            <a:pPr rtl="0"/>
            <a:r>
              <a:rPr lang="x-none" dirty="0"/>
              <a:t>Los dispositivos de iOS pueden usar la sincronización por wifi o USB para sincronizarse con iTunes. </a:t>
            </a:r>
          </a:p>
          <a:p>
            <a:pPr lvl="1" rtl="0"/>
            <a:r>
              <a:rPr lang="x-none" dirty="0"/>
              <a:t>Para usar la sincronización por Wi-Fi primero debe sincronizar el dispositivo iOS con iTunes mediante un cable USB. </a:t>
            </a:r>
          </a:p>
          <a:p>
            <a:pPr rtl="0"/>
            <a:r>
              <a:rPr lang="x-none" dirty="0"/>
              <a:t>Microsoft también ofrece almacenamiento en la nube para sincronizar datos entre dispositivos con el uso de OneDrive. </a:t>
            </a:r>
          </a:p>
        </p:txBody>
      </p:sp>
      <p:pic>
        <p:nvPicPr>
          <p:cNvPr id="3" name="Picture 2" descr="This figure shows a picture of the Option for Wi-Fi Sync on iOS. The two options selected are Automatically sync when this iPhone is connected and Sync with this iPhone over Wi-Fi.">
            <a:extLst>
              <a:ext uri="{FF2B5EF4-FFF2-40B4-BE49-F238E27FC236}">
                <a16:creationId xmlns:a16="http://schemas.microsoft.com/office/drawing/2014/main" xmlns:c15="http://schemas.microsoft.com/office/drawing/2012/chart" xmlns:c="http://schemas.openxmlformats.org/drawingml/2006/chart" xmlns="" id="{A82AEC27-6C89-48C3-8746-A06DD2E384DC}"/>
              </a:ext>
            </a:extLst>
          </p:cNvPr>
          <p:cNvPicPr>
            <a:picLocks noChangeAspect="1"/>
          </p:cNvPicPr>
          <p:nvPr/>
        </p:nvPicPr>
        <p:blipFill>
          <a:blip r:embed="rId4"/>
          <a:stretch>
            <a:fillRect/>
          </a:stretch>
        </p:blipFill>
        <p:spPr>
          <a:xfrm>
            <a:off x="5610499" y="1719011"/>
            <a:ext cx="3297584" cy="1705477"/>
          </a:xfrm>
          <a:prstGeom prst="rect">
            <a:avLst/>
          </a:prstGeom>
          <a:ln w="25400">
            <a:solidFill>
              <a:schemeClr val="tx1"/>
            </a:solidFill>
          </a:ln>
        </p:spPr>
      </p:pic>
    </p:spTree>
    <p:custDataLst>
      <p:tags r:id="rId1"/>
    </p:custDataLst>
    <p:extLst>
      <p:ext uri="{BB962C8B-B14F-4D97-AF65-F5344CB8AC3E}">
        <p14:creationId xmlns:p14="http://schemas.microsoft.com/office/powerpoint/2010/main" val="3553298403"/>
      </p:ext>
    </p:extLst>
  </p:cSld>
  <p:clrMapOvr>
    <a:masterClrMapping/>
  </p:clrMapOvr>
  <p:transition spd="slow">
    <p:wipe/>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4" y="915409"/>
            <a:ext cx="8338955" cy="2982823"/>
          </a:xfrm>
        </p:spPr>
        <p:txBody>
          <a:bodyPr anchor="ctr"/>
          <a:lstStyle/>
          <a:p>
            <a:pPr rtl="0"/>
            <a:r>
              <a:rPr lang="x-none" dirty="0">
                <a:solidFill>
                  <a:schemeClr val="accent5">
                    <a:lumMod val="40000"/>
                    <a:lumOff val="60000"/>
                  </a:schemeClr>
                </a:solidFill>
              </a:rPr>
              <a:t>7.6 Mantenimiento preventivo para computadoras portátiles y otros dispositivos móviles.</a:t>
            </a:r>
          </a:p>
        </p:txBody>
      </p:sp>
    </p:spTree>
    <p:custDataLst>
      <p:tags r:id="rId1"/>
    </p:custDataLst>
    <p:extLst>
      <p:ext uri="{BB962C8B-B14F-4D97-AF65-F5344CB8AC3E}">
        <p14:creationId xmlns:p14="http://schemas.microsoft.com/office/powerpoint/2010/main" val="3566924319"/>
      </p:ext>
    </p:extLst>
  </p:cSld>
  <p:clrMapOvr>
    <a:masterClrMapping/>
  </p:clrMapOvr>
  <p:transition spd="slow">
    <p:wipe/>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rtl="0"/>
            <a:r>
              <a:rPr lang="x-none" sz="1600"/>
              <a:t>Mantenimiento programado para computadoras portátiles y dispositivos móviles</a:t>
            </a:r>
            <a:r>
              <a:rPr lang="en-US" altLang="en-US" sz="1600" dirty="0"/>
              <a:t/>
            </a:r>
            <a:br>
              <a:rPr lang="en-US" altLang="en-US" sz="1600" dirty="0"/>
            </a:br>
            <a:r>
              <a:rPr lang="x-none"/>
              <a:t>El motivo del mantenimiento</a:t>
            </a:r>
          </a:p>
        </p:txBody>
      </p:sp>
      <p:sp>
        <p:nvSpPr>
          <p:cNvPr id="25603" name="Content Placeholder 2"/>
          <p:cNvSpPr>
            <a:spLocks noGrp="1"/>
          </p:cNvSpPr>
          <p:nvPr>
            <p:ph idx="1"/>
          </p:nvPr>
        </p:nvSpPr>
        <p:spPr>
          <a:xfrm>
            <a:off x="144064" y="1054100"/>
            <a:ext cx="6380962" cy="3967079"/>
          </a:xfrm>
        </p:spPr>
        <p:txBody>
          <a:bodyPr/>
          <a:lstStyle/>
          <a:p>
            <a:pPr rtl="0"/>
            <a:r>
              <a:rPr lang="x-none" dirty="0"/>
              <a:t>Como las computadoras portátiles y los dispositivos móviles pueden llevarse de un lado a otro, se usan en diferentes tipos de entornos. </a:t>
            </a:r>
          </a:p>
          <a:p>
            <a:pPr lvl="1" rtl="0"/>
            <a:r>
              <a:rPr lang="x-none" dirty="0"/>
              <a:t>Como resultado, tienen más probabilidades que las computadoras de escritorio de exponerse a materiales y situaciones dañinas, como suciedad y contaminación, vertidos, caídas, calor o frío excesivos, y humedad excesiva. </a:t>
            </a:r>
          </a:p>
          <a:p>
            <a:pPr rtl="0"/>
            <a:r>
              <a:rPr lang="x-none" dirty="0"/>
              <a:t>En una computadora portátil muchos de los componentes están ubicados en un área muy pequeña que se encuentra directamente debajo del teclado. </a:t>
            </a:r>
          </a:p>
          <a:p>
            <a:pPr lvl="1" rtl="0"/>
            <a:r>
              <a:rPr lang="x-none" dirty="0"/>
              <a:t>El derrame de líquidos sobre el teclado puede provocar daños internos graves. </a:t>
            </a:r>
          </a:p>
          <a:p>
            <a:pPr rtl="0"/>
            <a:r>
              <a:rPr lang="x-none" dirty="0"/>
              <a:t>El cuidado y el mantenimiento adecuados pueden contribuir a que los componentes de la computadora portátil funcionen con mayor eficacia y a prolongar la vida útil del equipo.</a:t>
            </a:r>
          </a:p>
        </p:txBody>
      </p:sp>
      <p:pic>
        <p:nvPicPr>
          <p:cNvPr id="3" name="Picture 2" descr="This figure shows four pictures of mobile devices with dirty screens, broken screens, and covered in spilled coffee.">
            <a:extLst>
              <a:ext uri="{FF2B5EF4-FFF2-40B4-BE49-F238E27FC236}">
                <a16:creationId xmlns:a16="http://schemas.microsoft.com/office/drawing/2014/main" xmlns:c15="http://schemas.microsoft.com/office/drawing/2012/chart" xmlns:c="http://schemas.openxmlformats.org/drawingml/2006/chart" xmlns="" id="{F29695A0-896B-4615-BCE5-B848B85F0D52}"/>
              </a:ext>
            </a:extLst>
          </p:cNvPr>
          <p:cNvPicPr>
            <a:picLocks noChangeAspect="1"/>
          </p:cNvPicPr>
          <p:nvPr/>
        </p:nvPicPr>
        <p:blipFill>
          <a:blip r:embed="rId4"/>
          <a:stretch>
            <a:fillRect/>
          </a:stretch>
        </p:blipFill>
        <p:spPr>
          <a:xfrm>
            <a:off x="6525026" y="1393157"/>
            <a:ext cx="2076450" cy="2533650"/>
          </a:xfrm>
          <a:prstGeom prst="rect">
            <a:avLst/>
          </a:prstGeom>
        </p:spPr>
      </p:pic>
    </p:spTree>
    <p:custDataLst>
      <p:tags r:id="rId1"/>
    </p:custDataLst>
    <p:extLst>
      <p:ext uri="{BB962C8B-B14F-4D97-AF65-F5344CB8AC3E}">
        <p14:creationId xmlns:p14="http://schemas.microsoft.com/office/powerpoint/2010/main" val="150518143"/>
      </p:ext>
    </p:extLst>
  </p:cSld>
  <p:clrMapOvr>
    <a:masterClrMapping/>
  </p:clrMapOvr>
  <p:transition spd="slow">
    <p:wipe/>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rtl="0"/>
            <a:r>
              <a:rPr lang="x-none" sz="1600" dirty="0"/>
              <a:t>Mantenimiento programado para computadoras portátiles y otros dispositivos</a:t>
            </a:r>
            <a:r>
              <a:rPr lang="en-US" altLang="en-US" sz="1600" dirty="0"/>
              <a:t/>
            </a:r>
            <a:br>
              <a:rPr lang="en-US" altLang="en-US" sz="1600" dirty="0"/>
            </a:br>
            <a:r>
              <a:rPr lang="x-none" spc="-30" dirty="0"/>
              <a:t>Programa de mantenimiento preventivo de computadoras portátiles</a:t>
            </a:r>
          </a:p>
        </p:txBody>
      </p:sp>
      <p:sp>
        <p:nvSpPr>
          <p:cNvPr id="25603" name="Content Placeholder 2"/>
          <p:cNvSpPr>
            <a:spLocks noGrp="1"/>
          </p:cNvSpPr>
          <p:nvPr>
            <p:ph idx="1"/>
          </p:nvPr>
        </p:nvSpPr>
        <p:spPr>
          <a:xfrm>
            <a:off x="144064" y="1054100"/>
            <a:ext cx="8999935" cy="3967079"/>
          </a:xfrm>
        </p:spPr>
        <p:txBody>
          <a:bodyPr/>
          <a:lstStyle/>
          <a:p>
            <a:pPr rtl="0"/>
            <a:r>
              <a:rPr lang="x-none" sz="1400" dirty="0"/>
              <a:t>Si bien el programa de mantenimiento preventivo para una computadora portátil puede incluir procedimientos exclusivos de una organización determinada, también debe incluir los procedimientos estándar de limpieza, mantenimiento de disco duro y actualizaciones de software.</a:t>
            </a:r>
          </a:p>
          <a:p>
            <a:pPr rtl="0"/>
            <a:r>
              <a:rPr lang="x-none" sz="1400" dirty="0"/>
              <a:t>El mantenimiento de rutina incluye la limpieza mensual de los siguientes componentes de la computadora portátil:</a:t>
            </a:r>
          </a:p>
          <a:p>
            <a:pPr lvl="1" rtl="0"/>
            <a:r>
              <a:rPr lang="x-none" sz="1300" dirty="0"/>
              <a:t>Gabinete exterior</a:t>
            </a:r>
          </a:p>
          <a:p>
            <a:pPr lvl="1" rtl="0"/>
            <a:r>
              <a:rPr lang="x-none" sz="1300" dirty="0"/>
              <a:t>Orificios de ventilación y puertos de E/S</a:t>
            </a:r>
          </a:p>
          <a:p>
            <a:pPr lvl="1" rtl="0"/>
            <a:r>
              <a:rPr lang="x-none" sz="1300" dirty="0"/>
              <a:t>Pantalla </a:t>
            </a:r>
          </a:p>
          <a:p>
            <a:pPr lvl="1" rtl="0"/>
            <a:r>
              <a:rPr lang="x-none" sz="1300" dirty="0"/>
              <a:t>Teclado </a:t>
            </a:r>
          </a:p>
          <a:p>
            <a:pPr lvl="1" rtl="0"/>
            <a:r>
              <a:rPr lang="x-none" sz="1300" dirty="0"/>
              <a:t>Panel táctil</a:t>
            </a:r>
          </a:p>
          <a:p>
            <a:pPr rtl="0"/>
            <a:r>
              <a:rPr lang="x-none" sz="1400" spc="-30" dirty="0"/>
              <a:t>Nunca use limpiadores abrasivos ni soluciones que contengan amoniaco para limpiar una computadora portátil. </a:t>
            </a:r>
          </a:p>
          <a:p>
            <a:pPr lvl="1" rtl="0"/>
            <a:r>
              <a:rPr lang="x-none" sz="1300" dirty="0"/>
              <a:t>Use materiales no abrasivos, como aire comprimido, soluciones de limpieza leves, hisopos de algodón y un paño suave sin pelusa</a:t>
            </a:r>
            <a:r>
              <a:rPr lang="x-none" sz="1300" dirty="0" smtClean="0"/>
              <a:t>.</a:t>
            </a:r>
            <a:endParaRPr lang="en-US" sz="1300" dirty="0"/>
          </a:p>
        </p:txBody>
      </p:sp>
    </p:spTree>
    <p:custDataLst>
      <p:tags r:id="rId1"/>
    </p:custDataLst>
    <p:extLst>
      <p:ext uri="{BB962C8B-B14F-4D97-AF65-F5344CB8AC3E}">
        <p14:creationId xmlns:p14="http://schemas.microsoft.com/office/powerpoint/2010/main" val="3449942410"/>
      </p:ext>
    </p:extLst>
  </p:cSld>
  <p:clrMapOvr>
    <a:masterClrMapping/>
  </p:clrMapOvr>
  <p:transition spd="slow">
    <p:wipe/>
  </p:transition>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rtl="0"/>
            <a:r>
              <a:rPr lang="x-none" sz="1600"/>
              <a:t>Mantenimiento programado para computadoras portátiles y otros dispositivos móviles</a:t>
            </a:r>
            <a:r>
              <a:rPr lang="en-US" altLang="en-US" sz="1600" dirty="0"/>
              <a:t/>
            </a:r>
            <a:br>
              <a:rPr lang="en-US" altLang="en-US" sz="1600" dirty="0"/>
            </a:br>
            <a:r>
              <a:rPr lang="x-none"/>
              <a:t>Programa de mantenimiento preventivo de dispositivos móviles</a:t>
            </a:r>
          </a:p>
        </p:txBody>
      </p:sp>
      <p:sp>
        <p:nvSpPr>
          <p:cNvPr id="25603" name="Content Placeholder 2"/>
          <p:cNvSpPr>
            <a:spLocks noGrp="1"/>
          </p:cNvSpPr>
          <p:nvPr>
            <p:ph idx="1"/>
          </p:nvPr>
        </p:nvSpPr>
        <p:spPr>
          <a:xfrm>
            <a:off x="144065" y="1054100"/>
            <a:ext cx="5879746" cy="3967079"/>
          </a:xfrm>
        </p:spPr>
        <p:txBody>
          <a:bodyPr/>
          <a:lstStyle/>
          <a:p>
            <a:pPr rtl="0"/>
            <a:r>
              <a:rPr lang="x-none"/>
              <a:t>Los dispositivos móviles se pueden dañar por las gotas, el exceso de humedad, el calor o el frío. </a:t>
            </a:r>
          </a:p>
          <a:p>
            <a:pPr rtl="0"/>
            <a:r>
              <a:rPr lang="x-none"/>
              <a:t>La pantalla táctil se debe proteger con un protector de pantalla.</a:t>
            </a:r>
          </a:p>
          <a:p>
            <a:pPr rtl="0"/>
            <a:r>
              <a:rPr lang="x-none"/>
              <a:t>El mantenimiento preventivo para dispositivos móviles requiere solo tres tareas básicas: </a:t>
            </a:r>
          </a:p>
          <a:p>
            <a:pPr lvl="1" rtl="0"/>
            <a:r>
              <a:rPr lang="x-none"/>
              <a:t>Use un paño suave y una solución de limpieza diseñada para la pantalla táctil.</a:t>
            </a:r>
          </a:p>
          <a:p>
            <a:pPr lvl="1" rtl="0"/>
            <a:r>
              <a:rPr lang="x-none"/>
              <a:t>Realice una copia de respaldo de los datos en otro sitio o en una unidad en la nube.</a:t>
            </a:r>
          </a:p>
          <a:p>
            <a:pPr lvl="1" rtl="0"/>
            <a:r>
              <a:rPr lang="x-none"/>
              <a:t>Actualice el sistema operativo y las aplicaciones cuando esté disponible.</a:t>
            </a:r>
          </a:p>
        </p:txBody>
      </p:sp>
      <p:pic>
        <p:nvPicPr>
          <p:cNvPr id="2" name="Picture 1" descr="This is an image of a tablet with a dirty screen.">
            <a:extLst>
              <a:ext uri="{FF2B5EF4-FFF2-40B4-BE49-F238E27FC236}">
                <a16:creationId xmlns:a16="http://schemas.microsoft.com/office/drawing/2014/main" xmlns:c15="http://schemas.microsoft.com/office/drawing/2012/chart" xmlns:c="http://schemas.openxmlformats.org/drawingml/2006/chart" xmlns="" id="{20D1C9F4-5069-48A2-82E5-A561A289C728}"/>
              </a:ext>
            </a:extLst>
          </p:cNvPr>
          <p:cNvPicPr>
            <a:picLocks noChangeAspect="1"/>
          </p:cNvPicPr>
          <p:nvPr/>
        </p:nvPicPr>
        <p:blipFill>
          <a:blip r:embed="rId4"/>
          <a:stretch>
            <a:fillRect/>
          </a:stretch>
        </p:blipFill>
        <p:spPr>
          <a:xfrm>
            <a:off x="5955659" y="1876216"/>
            <a:ext cx="3044276" cy="2322846"/>
          </a:xfrm>
          <a:prstGeom prst="rect">
            <a:avLst/>
          </a:prstGeom>
        </p:spPr>
      </p:pic>
    </p:spTree>
    <p:custDataLst>
      <p:tags r:id="rId1"/>
    </p:custDataLst>
    <p:extLst>
      <p:ext uri="{BB962C8B-B14F-4D97-AF65-F5344CB8AC3E}">
        <p14:creationId xmlns:p14="http://schemas.microsoft.com/office/powerpoint/2010/main" val="2723543962"/>
      </p:ext>
    </p:extLst>
  </p:cSld>
  <p:clrMapOvr>
    <a:masterClrMapping/>
  </p:clrMapOvr>
  <p:transition spd="slow">
    <p:wipe/>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2982823"/>
          </a:xfrm>
        </p:spPr>
        <p:txBody>
          <a:bodyPr anchor="ctr"/>
          <a:lstStyle/>
          <a:p>
            <a:pPr rtl="0"/>
            <a:r>
              <a:rPr lang="x-none">
                <a:solidFill>
                  <a:schemeClr val="accent5">
                    <a:lumMod val="40000"/>
                    <a:lumOff val="60000"/>
                  </a:schemeClr>
                </a:solidFill>
              </a:rPr>
              <a:t>7.7 Proceso básico de resolución de problemas de computadoras portátiles y otros dispositivos móviles</a:t>
            </a:r>
          </a:p>
        </p:txBody>
      </p:sp>
    </p:spTree>
    <p:custDataLst>
      <p:tags r:id="rId1"/>
    </p:custDataLst>
    <p:extLst>
      <p:ext uri="{BB962C8B-B14F-4D97-AF65-F5344CB8AC3E}">
        <p14:creationId xmlns:p14="http://schemas.microsoft.com/office/powerpoint/2010/main" val="3829263291"/>
      </p:ext>
    </p:extLst>
  </p:cSld>
  <p:clrMapOvr>
    <a:masterClrMapping/>
  </p:clrMapOvr>
  <p:transition spd="slow">
    <p:wipe/>
  </p:transition>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rtl="0"/>
            <a:r>
              <a:rPr lang="x-none" sz="1600"/>
              <a:t>Seis pasos para solucionar problemas de computadoras portátiles y otros dispositivos móviles</a:t>
            </a:r>
            <a:r>
              <a:rPr lang="en-US" altLang="en-US" sz="1600" dirty="0"/>
              <a:t/>
            </a:r>
            <a:br>
              <a:rPr lang="en-US" altLang="en-US" sz="1600" dirty="0"/>
            </a:br>
            <a:r>
              <a:rPr lang="x-none"/>
              <a:t>Pasos para la resolución de problemas</a:t>
            </a:r>
          </a:p>
        </p:txBody>
      </p:sp>
      <p:pic>
        <p:nvPicPr>
          <p:cNvPr id="4" name="Picture 3">
            <a:extLst>
              <a:ext uri="{FF2B5EF4-FFF2-40B4-BE49-F238E27FC236}">
                <a16:creationId xmlns:a16="http://schemas.microsoft.com/office/drawing/2014/main" xmlns:c15="http://schemas.microsoft.com/office/drawing/2012/chart" xmlns:c="http://schemas.openxmlformats.org/drawingml/2006/chart" xmlns="" id="{F8316F0E-5A03-42B5-90D7-C6A6AABA7A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76481" y="922421"/>
            <a:ext cx="6191038" cy="3760370"/>
          </a:xfrm>
          <a:prstGeom prst="rect">
            <a:avLst/>
          </a:prstGeom>
        </p:spPr>
      </p:pic>
    </p:spTree>
    <p:custDataLst>
      <p:tags r:id="rId1"/>
    </p:custDataLst>
    <p:extLst>
      <p:ext uri="{BB962C8B-B14F-4D97-AF65-F5344CB8AC3E}">
        <p14:creationId xmlns:p14="http://schemas.microsoft.com/office/powerpoint/2010/main" val="1495005316"/>
      </p:ext>
    </p:extLst>
  </p:cSld>
  <p:clrMapOvr>
    <a:masterClrMapping/>
  </p:clrMapOvr>
  <p:transition spd="slow">
    <p:wipe/>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rtl="0"/>
            <a:r>
              <a:rPr lang="x-none" sz="1600" spc="-30" dirty="0"/>
              <a:t>Los seis pasos para la resolución de problemas de computadoras portátiles y otros dispositivos móviles</a:t>
            </a:r>
            <a:r>
              <a:rPr lang="en-US" altLang="en-US" sz="1600" spc="-30" dirty="0"/>
              <a:t/>
            </a:r>
            <a:br>
              <a:rPr lang="en-US" altLang="en-US" sz="1600" spc="-30" dirty="0"/>
            </a:br>
            <a:r>
              <a:rPr lang="x-none" dirty="0"/>
              <a:t>Identificación del problema</a:t>
            </a:r>
          </a:p>
        </p:txBody>
      </p:sp>
      <p:pic>
        <p:nvPicPr>
          <p:cNvPr id="2" name="Picture 1">
            <a:extLst>
              <a:ext uri="{FF2B5EF4-FFF2-40B4-BE49-F238E27FC236}">
                <a16:creationId xmlns:a16="http://schemas.microsoft.com/office/drawing/2014/main" xmlns:c15="http://schemas.microsoft.com/office/drawing/2012/chart" xmlns:c="http://schemas.openxmlformats.org/drawingml/2006/chart" xmlns="" id="{C4FFDB04-9E2C-43DB-A2E6-A3F6235883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460" y="915481"/>
            <a:ext cx="7027078" cy="3739236"/>
          </a:xfrm>
          <a:prstGeom prst="rect">
            <a:avLst/>
          </a:prstGeom>
        </p:spPr>
      </p:pic>
    </p:spTree>
    <p:custDataLst>
      <p:tags r:id="rId1"/>
    </p:custDataLst>
    <p:extLst>
      <p:ext uri="{BB962C8B-B14F-4D97-AF65-F5344CB8AC3E}">
        <p14:creationId xmlns:p14="http://schemas.microsoft.com/office/powerpoint/2010/main" val="3960158996"/>
      </p:ext>
    </p:extLst>
  </p:cSld>
  <p:clrMapOvr>
    <a:masterClrMapping/>
  </p:clrMapOvr>
  <p:transition spd="slow">
    <p:wipe/>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rtl="0"/>
            <a:r>
              <a:rPr lang="x-none" sz="1600" spc="-30" dirty="0"/>
              <a:t>Seis pasos para la resolución de problemas de computadoras portátiles y otros dispositivos móviles</a:t>
            </a:r>
            <a:r>
              <a:rPr lang="en-US" altLang="en-US" sz="1600" spc="-30" dirty="0"/>
              <a:t/>
            </a:r>
            <a:br>
              <a:rPr lang="en-US" altLang="en-US" sz="1600" spc="-30" dirty="0"/>
            </a:br>
            <a:r>
              <a:rPr lang="x-none" dirty="0"/>
              <a:t>Establecimiento de una teoría de causas probables</a:t>
            </a:r>
          </a:p>
        </p:txBody>
      </p:sp>
      <p:pic>
        <p:nvPicPr>
          <p:cNvPr id="3" name="Picture 2">
            <a:extLst>
              <a:ext uri="{FF2B5EF4-FFF2-40B4-BE49-F238E27FC236}">
                <a16:creationId xmlns:a16="http://schemas.microsoft.com/office/drawing/2014/main" xmlns:c15="http://schemas.microsoft.com/office/drawing/2012/chart" xmlns:c="http://schemas.openxmlformats.org/drawingml/2006/chart" xmlns="" id="{B4C8DC09-1A74-4638-A239-EE8C046B5B4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6481" y="1244015"/>
            <a:ext cx="6871037" cy="2639427"/>
          </a:xfrm>
          <a:prstGeom prst="rect">
            <a:avLst/>
          </a:prstGeom>
        </p:spPr>
      </p:pic>
    </p:spTree>
    <p:custDataLst>
      <p:tags r:id="rId1"/>
    </p:custDataLst>
    <p:extLst>
      <p:ext uri="{BB962C8B-B14F-4D97-AF65-F5344CB8AC3E}">
        <p14:creationId xmlns:p14="http://schemas.microsoft.com/office/powerpoint/2010/main" val="3757787405"/>
      </p:ext>
    </p:extLst>
  </p:cSld>
  <p:clrMapOvr>
    <a:masterClrMapping/>
  </p:clrMapOvr>
  <p:transition spd="slow">
    <p:wipe/>
  </p:transition>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rtl="0"/>
            <a:r>
              <a:rPr lang="x-none" sz="1600" dirty="0"/>
              <a:t>Seis </a:t>
            </a:r>
            <a:r>
              <a:rPr lang="x-none" sz="1600" spc="-30" dirty="0"/>
              <a:t>pasos para la resolución de problemas de computadoras portátiles y otros dispositivos móviles</a:t>
            </a:r>
            <a:r>
              <a:rPr lang="en-US" altLang="en-US" sz="1600" dirty="0"/>
              <a:t/>
            </a:r>
            <a:br>
              <a:rPr lang="en-US" altLang="en-US" sz="1600" dirty="0"/>
            </a:br>
            <a:r>
              <a:rPr lang="x-none" dirty="0"/>
              <a:t>Pruebe la teoría para determinar la causa</a:t>
            </a:r>
          </a:p>
        </p:txBody>
      </p:sp>
      <p:pic>
        <p:nvPicPr>
          <p:cNvPr id="2" name="Picture 1">
            <a:extLst>
              <a:ext uri="{FF2B5EF4-FFF2-40B4-BE49-F238E27FC236}">
                <a16:creationId xmlns:a16="http://schemas.microsoft.com/office/drawing/2014/main" xmlns:c15="http://schemas.microsoft.com/office/drawing/2012/chart" xmlns:c="http://schemas.openxmlformats.org/drawingml/2006/chart" xmlns="" id="{F2363567-6D42-4F66-9FE9-E5BD30ECC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1494" y="906379"/>
            <a:ext cx="7361010" cy="3546557"/>
          </a:xfrm>
          <a:prstGeom prst="rect">
            <a:avLst/>
          </a:prstGeom>
        </p:spPr>
      </p:pic>
    </p:spTree>
    <p:custDataLst>
      <p:tags r:id="rId1"/>
    </p:custDataLst>
    <p:extLst>
      <p:ext uri="{BB962C8B-B14F-4D97-AF65-F5344CB8AC3E}">
        <p14:creationId xmlns:p14="http://schemas.microsoft.com/office/powerpoint/2010/main" val="3432029512"/>
      </p:ext>
    </p:extLst>
  </p:cSld>
  <p:clrMapOvr>
    <a:masterClrMapping/>
  </p:clrMapOvr>
  <p:transition spd="slow">
    <p:wipe/>
  </p:transition>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41393"/>
            <a:ext cx="9144000" cy="1258018"/>
          </a:xfrm>
        </p:spPr>
        <p:txBody>
          <a:bodyPr/>
          <a:lstStyle/>
          <a:p>
            <a:pPr rtl="0"/>
            <a:r>
              <a:rPr lang="x-none" sz="1600" dirty="0"/>
              <a:t>Seis </a:t>
            </a:r>
            <a:r>
              <a:rPr lang="x-none" sz="1600" spc="-30" dirty="0"/>
              <a:t>pasos para la resolución de problemas de computadoras portátiles y otros dispositivos móviles</a:t>
            </a:r>
            <a:r>
              <a:rPr lang="en-US" altLang="en-US" sz="1600" dirty="0"/>
              <a:t/>
            </a:r>
            <a:br>
              <a:rPr lang="en-US" altLang="en-US" sz="1600" dirty="0"/>
            </a:br>
            <a:r>
              <a:rPr lang="x-none" dirty="0"/>
              <a:t>Establecimiento de un plan de acción para resolver el problema e implementar la solución</a:t>
            </a:r>
          </a:p>
        </p:txBody>
      </p:sp>
      <p:pic>
        <p:nvPicPr>
          <p:cNvPr id="3" name="Picture 2">
            <a:extLst>
              <a:ext uri="{FF2B5EF4-FFF2-40B4-BE49-F238E27FC236}">
                <a16:creationId xmlns:a16="http://schemas.microsoft.com/office/drawing/2014/main" xmlns:c15="http://schemas.microsoft.com/office/drawing/2012/chart" xmlns:c="http://schemas.openxmlformats.org/drawingml/2006/chart" xmlns="" id="{05F351B3-D287-4F64-B619-51FB7D2D10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4640" y="1409700"/>
            <a:ext cx="7794719" cy="2324100"/>
          </a:xfrm>
          <a:prstGeom prst="rect">
            <a:avLst/>
          </a:prstGeom>
        </p:spPr>
      </p:pic>
    </p:spTree>
    <p:custDataLst>
      <p:tags r:id="rId1"/>
    </p:custDataLst>
    <p:extLst>
      <p:ext uri="{BB962C8B-B14F-4D97-AF65-F5344CB8AC3E}">
        <p14:creationId xmlns:p14="http://schemas.microsoft.com/office/powerpoint/2010/main" val="4129702602"/>
      </p:ext>
    </p:extLst>
  </p:cSld>
  <p:clrMapOvr>
    <a:masterClrMapping/>
  </p:clrMapOvr>
  <p:transition spd="slow">
    <p:wipe/>
  </p:transition>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41393"/>
            <a:ext cx="9144000" cy="1258018"/>
          </a:xfrm>
        </p:spPr>
        <p:txBody>
          <a:bodyPr rIns="0"/>
          <a:lstStyle/>
          <a:p>
            <a:pPr rtl="0"/>
            <a:r>
              <a:rPr lang="x-none" sz="1550" spc="-30" dirty="0"/>
              <a:t>Seis pasos del proceso de solución de problemas de computadoras portátiles y otros dispositivos móviles</a:t>
            </a:r>
            <a:r>
              <a:rPr lang="en-US" altLang="en-US" sz="1550" spc="-30" dirty="0"/>
              <a:t/>
            </a:r>
            <a:br>
              <a:rPr lang="en-US" altLang="en-US" sz="1550" spc="-30" dirty="0"/>
            </a:br>
            <a:r>
              <a:rPr lang="x-none" dirty="0"/>
              <a:t>Verificación de la funcionalidad total del sistema y, si corresponde, implementación de medidas preventivas</a:t>
            </a:r>
          </a:p>
        </p:txBody>
      </p:sp>
      <p:pic>
        <p:nvPicPr>
          <p:cNvPr id="2" name="Picture 1">
            <a:extLst>
              <a:ext uri="{FF2B5EF4-FFF2-40B4-BE49-F238E27FC236}">
                <a16:creationId xmlns:a16="http://schemas.microsoft.com/office/drawing/2014/main" xmlns:c15="http://schemas.microsoft.com/office/drawing/2012/chart" xmlns:c="http://schemas.openxmlformats.org/drawingml/2006/chart" xmlns="" id="{04DF58A9-0C38-4B88-9EF8-659DC79712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7083" y="1453889"/>
            <a:ext cx="6949833" cy="3044167"/>
          </a:xfrm>
          <a:prstGeom prst="rect">
            <a:avLst/>
          </a:prstGeom>
        </p:spPr>
      </p:pic>
    </p:spTree>
    <p:custDataLst>
      <p:tags r:id="rId1"/>
    </p:custDataLst>
    <p:extLst>
      <p:ext uri="{BB962C8B-B14F-4D97-AF65-F5344CB8AC3E}">
        <p14:creationId xmlns:p14="http://schemas.microsoft.com/office/powerpoint/2010/main" val="2137410174"/>
      </p:ext>
    </p:extLst>
  </p:cSld>
  <p:clrMapOvr>
    <a:masterClrMapping/>
  </p:clrMapOvr>
  <p:transition spd="slow">
    <p:wipe/>
  </p:transition>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41393"/>
            <a:ext cx="9144000" cy="1258018"/>
          </a:xfrm>
        </p:spPr>
        <p:txBody>
          <a:bodyPr/>
          <a:lstStyle/>
          <a:p>
            <a:pPr rtl="0"/>
            <a:r>
              <a:rPr lang="x-none" sz="1600"/>
              <a:t>Seis pasos para solucionar problemas de computadoras portátiles y otros dispositivos móviles</a:t>
            </a:r>
            <a:r>
              <a:rPr lang="en-US" altLang="en-US" sz="1600" dirty="0"/>
              <a:t/>
            </a:r>
            <a:br>
              <a:rPr lang="en-US" altLang="en-US" sz="1600" dirty="0"/>
            </a:br>
            <a:r>
              <a:rPr lang="x-none"/>
              <a:t>Registro de hallazgos, acciones y resultados</a:t>
            </a:r>
          </a:p>
        </p:txBody>
      </p:sp>
      <p:pic>
        <p:nvPicPr>
          <p:cNvPr id="3" name="Picture 2">
            <a:extLst>
              <a:ext uri="{FF2B5EF4-FFF2-40B4-BE49-F238E27FC236}">
                <a16:creationId xmlns:a16="http://schemas.microsoft.com/office/drawing/2014/main" xmlns:c15="http://schemas.microsoft.com/office/drawing/2012/chart" xmlns:c="http://schemas.openxmlformats.org/drawingml/2006/chart" xmlns="" id="{61A829AE-F65F-4519-95FB-7BE51933F7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7421" y="1804737"/>
            <a:ext cx="7069157" cy="1714750"/>
          </a:xfrm>
          <a:prstGeom prst="rect">
            <a:avLst/>
          </a:prstGeom>
        </p:spPr>
      </p:pic>
    </p:spTree>
    <p:custDataLst>
      <p:tags r:id="rId1"/>
    </p:custDataLst>
    <p:extLst>
      <p:ext uri="{BB962C8B-B14F-4D97-AF65-F5344CB8AC3E}">
        <p14:creationId xmlns:p14="http://schemas.microsoft.com/office/powerpoint/2010/main" val="3438332237"/>
      </p:ext>
    </p:extLst>
  </p:cSld>
  <p:clrMapOvr>
    <a:masterClrMapping/>
  </p:clrMapOvr>
  <p:transition spd="slow">
    <p:wipe/>
  </p:transition>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rtl="0"/>
            <a:r>
              <a:rPr lang="x-none" sz="1600"/>
              <a:t>Problemas y soluciones comunes para computadoras portátiles y otros dispositivos móviles</a:t>
            </a:r>
            <a:r>
              <a:rPr lang="en-US" altLang="en-US" sz="1600" dirty="0"/>
              <a:t/>
            </a:r>
            <a:br>
              <a:rPr lang="en-US" altLang="en-US" sz="1600" dirty="0"/>
            </a:br>
            <a:r>
              <a:rPr lang="x-none"/>
              <a:t>Identificación de problemas y soluciones comunes</a:t>
            </a:r>
          </a:p>
        </p:txBody>
      </p:sp>
      <p:sp>
        <p:nvSpPr>
          <p:cNvPr id="6" name="TextBox 5">
            <a:extLst>
              <a:ext uri="{FF2B5EF4-FFF2-40B4-BE49-F238E27FC236}">
                <a16:creationId xmlns:a16="http://schemas.microsoft.com/office/drawing/2014/main" xmlns:c15="http://schemas.microsoft.com/office/drawing/2012/chart" xmlns:c="http://schemas.openxmlformats.org/drawingml/2006/chart" xmlns="" id="{F5A91E59-CEAD-4DDB-8894-07BA3DB4F9A7}"/>
              </a:ext>
            </a:extLst>
          </p:cNvPr>
          <p:cNvSpPr txBox="1"/>
          <p:nvPr/>
        </p:nvSpPr>
        <p:spPr>
          <a:xfrm>
            <a:off x="379016" y="930750"/>
            <a:ext cx="8616394" cy="923330"/>
          </a:xfrm>
          <a:prstGeom prst="rect">
            <a:avLst/>
          </a:prstGeom>
          <a:noFill/>
        </p:spPr>
        <p:txBody>
          <a:bodyPr wrap="square" rtlCol="0">
            <a:spAutoFit/>
          </a:bodyPr>
          <a:lstStyle/>
          <a:p>
            <a:pPr rtl="0"/>
            <a:r>
              <a:rPr lang="x-none" spc="-30" dirty="0"/>
              <a:t>Los problemas de las computadoras portátiles y de los dispositivos móviles pueden deberse a cuestiones de hardware, de software o de redes, o a una combinación de estos tres. Deberá resolver algunos tipos de problemas con más frecuencia que otros.</a:t>
            </a:r>
          </a:p>
        </p:txBody>
      </p:sp>
      <p:pic>
        <p:nvPicPr>
          <p:cNvPr id="2" name="Picture 1" descr="The image is of a laptop and other mobile devices.">
            <a:extLst>
              <a:ext uri="{FF2B5EF4-FFF2-40B4-BE49-F238E27FC236}">
                <a16:creationId xmlns:a16="http://schemas.microsoft.com/office/drawing/2014/main" xmlns:c15="http://schemas.microsoft.com/office/drawing/2012/chart" xmlns:c="http://schemas.openxmlformats.org/drawingml/2006/chart" xmlns="" id="{CB9F7A0B-8EB0-4867-A3F7-EFA103563584}"/>
              </a:ext>
            </a:extLst>
          </p:cNvPr>
          <p:cNvPicPr>
            <a:picLocks noChangeAspect="1"/>
          </p:cNvPicPr>
          <p:nvPr/>
        </p:nvPicPr>
        <p:blipFill>
          <a:blip r:embed="rId4"/>
          <a:stretch>
            <a:fillRect/>
          </a:stretch>
        </p:blipFill>
        <p:spPr>
          <a:xfrm>
            <a:off x="1754660" y="1869401"/>
            <a:ext cx="4248077" cy="3160028"/>
          </a:xfrm>
          <a:prstGeom prst="rect">
            <a:avLst/>
          </a:prstGeom>
        </p:spPr>
      </p:pic>
    </p:spTree>
    <p:custDataLst>
      <p:tags r:id="rId1"/>
    </p:custDataLst>
    <p:extLst>
      <p:ext uri="{BB962C8B-B14F-4D97-AF65-F5344CB8AC3E}">
        <p14:creationId xmlns:p14="http://schemas.microsoft.com/office/powerpoint/2010/main" val="556948806"/>
      </p:ext>
    </p:extLst>
  </p:cSld>
  <p:clrMapOvr>
    <a:masterClrMapping/>
  </p:clrMapOvr>
  <p:transition spd="slow">
    <p:wipe/>
  </p:transition>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41393"/>
            <a:ext cx="9144000" cy="1258018"/>
          </a:xfrm>
        </p:spPr>
        <p:txBody>
          <a:bodyPr/>
          <a:lstStyle/>
          <a:p>
            <a:pPr rtl="0"/>
            <a:r>
              <a:rPr lang="x-none" sz="1600" spc="-30" dirty="0"/>
              <a:t>Proceso básico de solución de problemas para computadoras portátiles y otros dispositivos móviles</a:t>
            </a:r>
            <a:r>
              <a:rPr lang="en-US" altLang="en-US" sz="1600" dirty="0"/>
              <a:t/>
            </a:r>
            <a:br>
              <a:rPr lang="en-US" altLang="en-US" sz="1600" dirty="0"/>
            </a:br>
            <a:r>
              <a:rPr lang="x-none" dirty="0"/>
              <a:t>Problemas y soluciones comunes para computadoras portátiles y otros dispositivos móviles</a:t>
            </a:r>
          </a:p>
        </p:txBody>
      </p:sp>
      <p:pic>
        <p:nvPicPr>
          <p:cNvPr id="2" name="Picture 1">
            <a:extLst>
              <a:ext uri="{FF2B5EF4-FFF2-40B4-BE49-F238E27FC236}">
                <a16:creationId xmlns:a16="http://schemas.microsoft.com/office/drawing/2014/main" xmlns:c15="http://schemas.microsoft.com/office/drawing/2012/chart" xmlns:c="http://schemas.openxmlformats.org/drawingml/2006/chart" xmlns="" id="{8FF209C4-8D3C-46A6-BD83-9015408C65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5536" y="1208996"/>
            <a:ext cx="7072928" cy="3402322"/>
          </a:xfrm>
          <a:prstGeom prst="rect">
            <a:avLst/>
          </a:prstGeom>
        </p:spPr>
      </p:pic>
    </p:spTree>
    <p:custDataLst>
      <p:tags r:id="rId1"/>
    </p:custDataLst>
    <p:extLst>
      <p:ext uri="{BB962C8B-B14F-4D97-AF65-F5344CB8AC3E}">
        <p14:creationId xmlns:p14="http://schemas.microsoft.com/office/powerpoint/2010/main" val="559810343"/>
      </p:ext>
    </p:extLst>
  </p:cSld>
  <p:clrMapOvr>
    <a:masterClrMapping/>
  </p:clrMapOvr>
  <p:transition spd="slow">
    <p:wipe/>
  </p:transition>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41393"/>
            <a:ext cx="9144000" cy="770137"/>
          </a:xfrm>
        </p:spPr>
        <p:txBody>
          <a:bodyPr/>
          <a:lstStyle/>
          <a:p>
            <a:pPr rtl="0"/>
            <a:r>
              <a:rPr lang="x-none" sz="1600" dirty="0"/>
              <a:t>Solución de problemas básicos para computadoras portátiles y otros dispositivos móviles</a:t>
            </a:r>
            <a:r>
              <a:rPr lang="en-US" altLang="en-US" sz="1600" dirty="0"/>
              <a:t/>
            </a:r>
            <a:br>
              <a:rPr lang="en-US" altLang="en-US" sz="1600" dirty="0"/>
            </a:br>
            <a:r>
              <a:rPr lang="x-none" dirty="0"/>
              <a:t>Problemas y soluciones comunes de otros dispositivos móviles</a:t>
            </a:r>
          </a:p>
        </p:txBody>
      </p:sp>
      <p:pic>
        <p:nvPicPr>
          <p:cNvPr id="3" name="Picture 2">
            <a:extLst>
              <a:ext uri="{FF2B5EF4-FFF2-40B4-BE49-F238E27FC236}">
                <a16:creationId xmlns:a16="http://schemas.microsoft.com/office/drawing/2014/main" xmlns:c15="http://schemas.microsoft.com/office/drawing/2012/chart" xmlns:c="http://schemas.openxmlformats.org/drawingml/2006/chart" xmlns="" id="{523288A8-8CAF-45B7-93D8-6579E17FCA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027" y="1062990"/>
            <a:ext cx="7735945" cy="3604212"/>
          </a:xfrm>
          <a:prstGeom prst="rect">
            <a:avLst/>
          </a:prstGeom>
        </p:spPr>
      </p:pic>
    </p:spTree>
    <p:custDataLst>
      <p:tags r:id="rId1"/>
    </p:custDataLst>
    <p:extLst>
      <p:ext uri="{BB962C8B-B14F-4D97-AF65-F5344CB8AC3E}">
        <p14:creationId xmlns:p14="http://schemas.microsoft.com/office/powerpoint/2010/main" val="2169038470"/>
      </p:ext>
    </p:extLst>
  </p:cSld>
  <p:clrMapOvr>
    <a:masterClrMapping/>
  </p:clrMapOvr>
  <p:transition spd="slow">
    <p:wipe/>
  </p:transition>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55693"/>
            <a:ext cx="9144000" cy="757551"/>
          </a:xfrm>
        </p:spPr>
        <p:txBody>
          <a:bodyPr/>
          <a:lstStyle/>
          <a:p>
            <a:pPr rtl="0"/>
            <a:r>
              <a:rPr lang="x-none" sz="1600" dirty="0"/>
              <a:t>Problemas y soluciones comunes de las computadoras portátiles y otros dispositivos móviles</a:t>
            </a:r>
            <a:r>
              <a:rPr lang="en-US" altLang="en-US" sz="1600" dirty="0"/>
              <a:t/>
            </a:r>
            <a:br>
              <a:rPr lang="en-US" altLang="en-US" sz="1600" dirty="0"/>
            </a:br>
            <a:r>
              <a:rPr lang="x-none" dirty="0"/>
              <a:t>Práctica de laboratorio: Investigación de problemas de computadoras portátiles</a:t>
            </a:r>
          </a:p>
        </p:txBody>
      </p:sp>
      <p:sp>
        <p:nvSpPr>
          <p:cNvPr id="2" name="TextBox 1">
            <a:extLst>
              <a:ext uri="{FF2B5EF4-FFF2-40B4-BE49-F238E27FC236}">
                <a16:creationId xmlns:a16="http://schemas.microsoft.com/office/drawing/2014/main" xmlns:c15="http://schemas.microsoft.com/office/drawing/2012/chart" xmlns:c="http://schemas.openxmlformats.org/drawingml/2006/chart" xmlns="" id="{D80200AD-F8BA-4142-BD39-5589145B95B5}"/>
              </a:ext>
            </a:extLst>
          </p:cNvPr>
          <p:cNvSpPr txBox="1"/>
          <p:nvPr/>
        </p:nvSpPr>
        <p:spPr>
          <a:xfrm>
            <a:off x="64168" y="1020679"/>
            <a:ext cx="7427495" cy="923330"/>
          </a:xfrm>
          <a:prstGeom prst="rect">
            <a:avLst/>
          </a:prstGeom>
          <a:noFill/>
        </p:spPr>
        <p:txBody>
          <a:bodyPr wrap="square" rtlCol="0">
            <a:spAutoFit/>
          </a:bodyPr>
          <a:lstStyle/>
          <a:p>
            <a:pPr rtl="0"/>
            <a:r>
              <a:rPr lang="x-none"/>
              <a:t>Por lo general, las computadoras portátiles utilizan partes exclusivas. Para encontrar más información sobre repuestos, es posible que deba investigar el sitio web del fabricante de la computadora portátil.</a:t>
            </a:r>
          </a:p>
        </p:txBody>
      </p:sp>
    </p:spTree>
    <p:custDataLst>
      <p:tags r:id="rId1"/>
    </p:custDataLst>
    <p:extLst>
      <p:ext uri="{BB962C8B-B14F-4D97-AF65-F5344CB8AC3E}">
        <p14:creationId xmlns:p14="http://schemas.microsoft.com/office/powerpoint/2010/main" val="668947160"/>
      </p:ext>
    </p:extLst>
  </p:cSld>
  <p:clrMapOvr>
    <a:masterClrMapping/>
  </p:clrMapOvr>
  <p:transition spd="slow">
    <p:wipe/>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rtl="0"/>
            <a:r>
              <a:rPr lang="x-none" sz="1600"/>
              <a:t>Problemas y soluciones comunes de las computadoras portátiles y otros dispositivos móviles</a:t>
            </a:r>
            <a:r>
              <a:rPr lang="en-US" altLang="en-US" sz="1600" dirty="0"/>
              <a:t/>
            </a:r>
            <a:br>
              <a:rPr lang="en-US" altLang="en-US" sz="1600" dirty="0"/>
            </a:br>
            <a:r>
              <a:rPr lang="x-none"/>
              <a:t>Práctica de laboratorio: Recopilación de información del cliente</a:t>
            </a:r>
          </a:p>
        </p:txBody>
      </p:sp>
      <p:sp>
        <p:nvSpPr>
          <p:cNvPr id="2" name="Rectangle 1">
            <a:extLst>
              <a:ext uri="{FF2B5EF4-FFF2-40B4-BE49-F238E27FC236}">
                <a16:creationId xmlns:a16="http://schemas.microsoft.com/office/drawing/2014/main" xmlns:c15="http://schemas.microsoft.com/office/drawing/2012/chart" xmlns:c="http://schemas.openxmlformats.org/drawingml/2006/chart" xmlns="" id="{5BDE6EE8-0148-49EC-8046-2E57B7EDAE4F}"/>
              </a:ext>
            </a:extLst>
          </p:cNvPr>
          <p:cNvSpPr/>
          <p:nvPr/>
        </p:nvSpPr>
        <p:spPr>
          <a:xfrm>
            <a:off x="72189" y="882316"/>
            <a:ext cx="8454190" cy="923330"/>
          </a:xfrm>
          <a:prstGeom prst="rect">
            <a:avLst/>
          </a:prstGeom>
        </p:spPr>
        <p:txBody>
          <a:bodyPr wrap="square">
            <a:spAutoFit/>
          </a:bodyPr>
          <a:lstStyle/>
          <a:p>
            <a:pPr rtl="0"/>
            <a:r>
              <a:rPr lang="x-none" dirty="0"/>
              <a:t>En esta práctica de laboratorio, actuará como técnico de un centro de atención telefónica y deberá crear preguntas cerradas y abiertas para formularle a un cliente que tiene un problema con una computadora portátil. </a:t>
            </a:r>
          </a:p>
          <a:p>
            <a:endParaRPr lang="en-US" dirty="0"/>
          </a:p>
        </p:txBody>
      </p:sp>
    </p:spTree>
    <p:custDataLst>
      <p:tags r:id="rId1"/>
    </p:custDataLst>
    <p:extLst>
      <p:ext uri="{BB962C8B-B14F-4D97-AF65-F5344CB8AC3E}">
        <p14:creationId xmlns:p14="http://schemas.microsoft.com/office/powerpoint/2010/main" val="2180750456"/>
      </p:ext>
    </p:extLst>
  </p:cSld>
  <p:clrMapOvr>
    <a:masterClrMapping/>
  </p:clrMapOvr>
  <p:transition spd="slow">
    <p:wipe/>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rtl="0"/>
            <a:r>
              <a:rPr lang="x-none" sz="1600"/>
              <a:t>Problemas y soluciones comunes de las computadoras portátiles y otros dispositivos móviles</a:t>
            </a:r>
            <a:r>
              <a:rPr lang="en-US" altLang="en-US" sz="1600" dirty="0"/>
              <a:t/>
            </a:r>
            <a:br>
              <a:rPr lang="en-US" altLang="en-US" sz="1600" dirty="0"/>
            </a:br>
            <a:r>
              <a:rPr lang="x-none"/>
              <a:t>Práctica de laboratorio: Investigación de sitios web de soporte</a:t>
            </a:r>
          </a:p>
        </p:txBody>
      </p:sp>
      <p:sp>
        <p:nvSpPr>
          <p:cNvPr id="2" name="Rectangle 1">
            <a:extLst>
              <a:ext uri="{FF2B5EF4-FFF2-40B4-BE49-F238E27FC236}">
                <a16:creationId xmlns:a16="http://schemas.microsoft.com/office/drawing/2014/main" xmlns:c15="http://schemas.microsoft.com/office/drawing/2012/chart" xmlns:c="http://schemas.openxmlformats.org/drawingml/2006/chart" xmlns="" id="{C4F209A6-74FC-45A6-991C-4A8124F0D6C4}"/>
              </a:ext>
            </a:extLst>
          </p:cNvPr>
          <p:cNvSpPr/>
          <p:nvPr/>
        </p:nvSpPr>
        <p:spPr>
          <a:xfrm>
            <a:off x="69985" y="882317"/>
            <a:ext cx="8333872" cy="1200329"/>
          </a:xfrm>
          <a:prstGeom prst="rect">
            <a:avLst/>
          </a:prstGeom>
        </p:spPr>
        <p:txBody>
          <a:bodyPr wrap="square">
            <a:spAutoFit/>
          </a:bodyPr>
          <a:lstStyle/>
          <a:p>
            <a:pPr rtl="0"/>
            <a:r>
              <a:rPr lang="x-none" dirty="0"/>
              <a:t>En esta práctica de laboratorio, investigará los servicios que proporciona una empresa local de reparación de computadoras portátiles o el sitio web de ayuda de un fabricante de computadoras portátiles. Use Internet o un directorio telefónico local para buscar una empresa local de reparación de computadoras portátiles o el sitio web de soporte de un fabricante de computadoras portátiles. </a:t>
            </a:r>
          </a:p>
        </p:txBody>
      </p:sp>
    </p:spTree>
    <p:custDataLst>
      <p:tags r:id="rId1"/>
    </p:custDataLst>
    <p:extLst>
      <p:ext uri="{BB962C8B-B14F-4D97-AF65-F5344CB8AC3E}">
        <p14:creationId xmlns:p14="http://schemas.microsoft.com/office/powerpoint/2010/main" val="3575717439"/>
      </p:ext>
    </p:extLst>
  </p:cSld>
  <p:clrMapOvr>
    <a:masterClrMapping/>
  </p:clrMapOvr>
  <p:transition spd="slow">
    <p:wipe/>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pPr rtl="0"/>
            <a:r>
              <a:rPr lang="x-none">
                <a:solidFill>
                  <a:schemeClr val="accent5">
                    <a:lumMod val="40000"/>
                    <a:lumOff val="60000"/>
                  </a:schemeClr>
                </a:solidFill>
              </a:rPr>
              <a:t>7.8 Resumen del capítulo</a:t>
            </a:r>
          </a:p>
        </p:txBody>
      </p:sp>
    </p:spTree>
    <p:custDataLst>
      <p:tags r:id="rId1"/>
    </p:custDataLst>
    <p:extLst>
      <p:ext uri="{BB962C8B-B14F-4D97-AF65-F5344CB8AC3E}">
        <p14:creationId xmlns:p14="http://schemas.microsoft.com/office/powerpoint/2010/main" val="3886944279"/>
      </p:ext>
    </p:extLst>
  </p:cSld>
  <p:clrMapOvr>
    <a:masterClrMapping/>
  </p:clrMapOvr>
  <p:transition spd="slow">
    <p:wipe/>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rtl="0"/>
            <a:r>
              <a:rPr lang="x-none" sz="1400">
                <a:latin typeface="Arial" charset="0"/>
              </a:rPr>
              <a:t>Conclusión</a:t>
            </a:r>
            <a:r>
              <a:rPr lang="en-US" dirty="0">
                <a:latin typeface="Arial" charset="0"/>
              </a:rPr>
              <a:t/>
            </a:r>
            <a:br>
              <a:rPr lang="en-US" dirty="0">
                <a:latin typeface="Arial" charset="0"/>
              </a:rPr>
            </a:br>
            <a:r>
              <a:rPr lang="x-none">
                <a:latin typeface="Arial" charset="0"/>
              </a:rPr>
              <a:t>Capítulo 7: Computadoras portátiles y otros dispositivos móviles</a:t>
            </a:r>
          </a:p>
        </p:txBody>
      </p:sp>
      <p:sp>
        <p:nvSpPr>
          <p:cNvPr id="4" name="Content Placeholder 3"/>
          <p:cNvSpPr>
            <a:spLocks noGrp="1"/>
          </p:cNvSpPr>
          <p:nvPr>
            <p:ph idx="1"/>
          </p:nvPr>
        </p:nvSpPr>
        <p:spPr/>
        <p:txBody>
          <a:bodyPr/>
          <a:lstStyle/>
          <a:p>
            <a:pPr rtl="0"/>
            <a:r>
              <a:rPr lang="x-none"/>
              <a:t>Explicar las características y funciones de las computadoras portátiles y otros dispositivos móviles.</a:t>
            </a:r>
          </a:p>
          <a:p>
            <a:pPr rtl="0"/>
            <a:r>
              <a:rPr lang="x-none"/>
              <a:t>Explicar cómo configurar los parámetros de energía y los parámetros de configuración inalámbrica de la computadora portátil.</a:t>
            </a:r>
          </a:p>
          <a:p>
            <a:pPr rtl="0"/>
            <a:r>
              <a:rPr lang="x-none"/>
              <a:t>Explicar cómo quitar e instalar componentes de una computadora portátil.</a:t>
            </a:r>
          </a:p>
          <a:p>
            <a:pPr rtl="0"/>
            <a:r>
              <a:rPr lang="x-none"/>
              <a:t>Describir la finalidad y las características de otros dispositivos móviles.</a:t>
            </a:r>
          </a:p>
          <a:p>
            <a:pPr rtl="0"/>
            <a:r>
              <a:rPr lang="x-none"/>
              <a:t>Explicar cómo configurar la conectividad de red y correo electrónico en los dispositivos móviles.</a:t>
            </a:r>
          </a:p>
          <a:p>
            <a:pPr rtl="0"/>
            <a:r>
              <a:rPr lang="x-none"/>
              <a:t>Explicar técnicas comunes de mantenimiento preventivo para computadoras portátiles y otros dispositivos móviles.</a:t>
            </a:r>
          </a:p>
          <a:p>
            <a:pPr rtl="0"/>
            <a:r>
              <a:rPr lang="x-none"/>
              <a:t>Explicar cómo resolver problemas de computadoras portátiles y dispositivos móviles.</a:t>
            </a:r>
          </a:p>
        </p:txBody>
      </p:sp>
    </p:spTree>
    <p:custDataLst>
      <p:tags r:id="rId1"/>
    </p:custDataLst>
    <p:extLst>
      <p:ext uri="{BB962C8B-B14F-4D97-AF65-F5344CB8AC3E}">
        <p14:creationId xmlns:p14="http://schemas.microsoft.com/office/powerpoint/2010/main" val="2175629910"/>
      </p:ext>
    </p:extLst>
  </p:cSld>
  <p:clrMapOvr>
    <a:masterClrMapping/>
  </p:clrMapOvr>
  <p:transition spd="slow">
    <p:wipe/>
  </p:transition>
</p:sld>
</file>

<file path=ppt/slides/slide1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rtl="0" eaLnBrk="1" hangingPunct="1"/>
            <a:r>
              <a:rPr lang="x-none" sz="1400">
                <a:latin typeface="Arial" charset="0"/>
              </a:rPr>
              <a:t>Sección 7.1 </a:t>
            </a:r>
            <a:r>
              <a:rPr lang="en-US" dirty="0">
                <a:latin typeface="Arial" charset="0"/>
              </a:rPr>
              <a:t/>
            </a:r>
            <a:br>
              <a:rPr lang="en-US" dirty="0">
                <a:latin typeface="Arial" charset="0"/>
              </a:rPr>
            </a:br>
            <a:r>
              <a:rPr lang="x-none">
                <a:latin typeface="Arial" charset="0"/>
              </a:rPr>
              <a:t>Nuevos términos y comandos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71815126"/>
              </p:ext>
            </p:extLst>
          </p:nvPr>
        </p:nvGraphicFramePr>
        <p:xfrm>
          <a:off x="207959" y="912813"/>
          <a:ext cx="7119940" cy="2418080"/>
        </p:xfrm>
        <a:graphic>
          <a:graphicData uri="http://schemas.openxmlformats.org/drawingml/2006/table">
            <a:tbl>
              <a:tblPr firstRow="1" bandRow="1">
                <a:tableStyleId>{F5AB1C69-6EDB-4FF4-983F-18BD219EF322}</a:tableStyleId>
              </a:tblPr>
              <a:tblGrid>
                <a:gridCol w="3559970">
                  <a:extLst>
                    <a:ext uri="{9D8B030D-6E8A-4147-A177-3AD203B41FA5}">
                      <a16:colId xmlns:a16="http://schemas.microsoft.com/office/drawing/2014/main" xmlns:c15="http://schemas.microsoft.com/office/drawing/2012/chart" xmlns:c="http://schemas.openxmlformats.org/drawingml/2006/chart" xmlns="" val="2731093094"/>
                    </a:ext>
                  </a:extLst>
                </a:gridCol>
                <a:gridCol w="3559970">
                  <a:extLst>
                    <a:ext uri="{9D8B030D-6E8A-4147-A177-3AD203B41FA5}">
                      <a16:colId xmlns:a16="http://schemas.microsoft.com/office/drawing/2014/main" xmlns:c15="http://schemas.microsoft.com/office/drawing/2012/chart" xmlns:c="http://schemas.openxmlformats.org/drawingml/2006/chart" xmlns="" val="20001"/>
                    </a:ext>
                  </a:extLst>
                </a:gridCol>
              </a:tblGrid>
              <a:tr h="1055687">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Reloj inteligente</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Computadora portátil</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Tablet</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Teléfono inteligente</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Lector electrónico</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Movilidad</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Seguidor de actividad física</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Realidad virtual</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Realidad aumentada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Estación de acoplamiento</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Replicador de puerto</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LCD</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LED</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OLED</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Convertidor</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Digitalizador</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ACPI</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c15="http://schemas.microsoft.com/office/drawing/2012/chart" xmlns:c="http://schemas.openxmlformats.org/drawingml/2006/chart" xmlns="" val="1600795013"/>
                  </a:ext>
                </a:extLst>
              </a:tr>
            </a:tbl>
          </a:graphicData>
        </a:graphic>
      </p:graphicFrame>
    </p:spTree>
    <p:custDataLst>
      <p:tags r:id="rId1"/>
    </p:custDataLst>
    <p:extLst>
      <p:ext uri="{BB962C8B-B14F-4D97-AF65-F5344CB8AC3E}">
        <p14:creationId xmlns:p14="http://schemas.microsoft.com/office/powerpoint/2010/main" val="994453015"/>
      </p:ext>
    </p:extLst>
  </p:cSld>
  <p:clrMapOvr>
    <a:masterClrMapping/>
  </p:clrMapOvr>
  <p:transition spd="slow">
    <p:wipe/>
  </p:transition>
</p:sld>
</file>

<file path=ppt/slides/slide1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rtl="0" eaLnBrk="1" hangingPunct="1"/>
            <a:r>
              <a:rPr lang="x-none" sz="1400">
                <a:latin typeface="Arial" charset="0"/>
              </a:rPr>
              <a:t>Sección 7.2 </a:t>
            </a:r>
            <a:r>
              <a:rPr lang="en-US" dirty="0">
                <a:latin typeface="Arial" charset="0"/>
              </a:rPr>
              <a:t/>
            </a:r>
            <a:br>
              <a:rPr lang="en-US" dirty="0">
                <a:latin typeface="Arial" charset="0"/>
              </a:rPr>
            </a:br>
            <a:r>
              <a:rPr lang="x-none">
                <a:latin typeface="Arial" charset="0"/>
              </a:rPr>
              <a:t>Nuevos términos y comandos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37705517"/>
              </p:ext>
            </p:extLst>
          </p:nvPr>
        </p:nvGraphicFramePr>
        <p:xfrm>
          <a:off x="144459" y="798513"/>
          <a:ext cx="7881940" cy="1097280"/>
        </p:xfrm>
        <a:graphic>
          <a:graphicData uri="http://schemas.openxmlformats.org/drawingml/2006/table">
            <a:tbl>
              <a:tblPr firstRow="1" bandRow="1">
                <a:tableStyleId>{F5AB1C69-6EDB-4FF4-983F-18BD219EF322}</a:tableStyleId>
              </a:tblPr>
              <a:tblGrid>
                <a:gridCol w="3940970">
                  <a:extLst>
                    <a:ext uri="{9D8B030D-6E8A-4147-A177-3AD203B41FA5}">
                      <a16:colId xmlns:a16="http://schemas.microsoft.com/office/drawing/2014/main" xmlns:c15="http://schemas.microsoft.com/office/drawing/2012/chart" xmlns:c="http://schemas.openxmlformats.org/drawingml/2006/chart" xmlns="" val="2731093094"/>
                    </a:ext>
                  </a:extLst>
                </a:gridCol>
                <a:gridCol w="3940970">
                  <a:extLst>
                    <a:ext uri="{9D8B030D-6E8A-4147-A177-3AD203B41FA5}">
                      <a16:colId xmlns:a16="http://schemas.microsoft.com/office/drawing/2014/main" xmlns:c15="http://schemas.microsoft.com/office/drawing/2012/chart" xmlns:c="http://schemas.openxmlformats.org/drawingml/2006/chart" xmlns="" val="20001"/>
                    </a:ext>
                  </a:extLst>
                </a:gridCol>
              </a:tblGrid>
              <a:tr h="370840">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Bluetooth</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Red WAN de datos móviles</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Anclaje a red</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Zona Wi-Fi portátil inalámbrica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Mini-PCI</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Mini-PCIe</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PCI Express Micro</a:t>
                      </a:r>
                    </a:p>
                    <a:p>
                      <a:pPr marL="0" indent="0" algn="l" defTabSz="685777" rtl="0" eaLnBrk="1" latinLnBrk="0" hangingPunct="1">
                        <a:spcBef>
                          <a:spcPts val="200"/>
                        </a:spcBef>
                        <a:spcAft>
                          <a:spcPts val="200"/>
                        </a:spcAft>
                        <a:buFont typeface="Arial" panose="020B0604020202020204" pitchFamily="34" charset="0"/>
                        <a:buNone/>
                      </a:pPr>
                      <a:endParaRPr lang="en-US" sz="1400" b="0" kern="1200" dirty="0">
                        <a:solidFill>
                          <a:srgbClr val="000000"/>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c15="http://schemas.microsoft.com/office/drawing/2012/chart" xmlns:c="http://schemas.openxmlformats.org/drawingml/2006/chart" xmlns="" val="1600795013"/>
                  </a:ext>
                </a:extLst>
              </a:tr>
            </a:tbl>
          </a:graphicData>
        </a:graphic>
      </p:graphicFrame>
    </p:spTree>
    <p:custDataLst>
      <p:tags r:id="rId1"/>
    </p:custDataLst>
    <p:extLst>
      <p:ext uri="{BB962C8B-B14F-4D97-AF65-F5344CB8AC3E}">
        <p14:creationId xmlns:p14="http://schemas.microsoft.com/office/powerpoint/2010/main" val="3752238262"/>
      </p:ext>
    </p:extLst>
  </p:cSld>
  <p:clrMapOvr>
    <a:masterClrMapping/>
  </p:clrMapOvr>
  <p:transition spd="slow">
    <p:wipe/>
  </p:transition>
</p:sld>
</file>

<file path=ppt/slides/slide1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rtl="0" eaLnBrk="1" hangingPunct="1"/>
            <a:r>
              <a:rPr lang="x-none" sz="1400">
                <a:latin typeface="Arial" charset="0"/>
              </a:rPr>
              <a:t>Sección 7.3 </a:t>
            </a:r>
            <a:r>
              <a:rPr lang="en-US" dirty="0">
                <a:latin typeface="Arial" charset="0"/>
              </a:rPr>
              <a:t/>
            </a:r>
            <a:br>
              <a:rPr lang="en-US" dirty="0">
                <a:latin typeface="Arial" charset="0"/>
              </a:rPr>
            </a:br>
            <a:r>
              <a:rPr lang="x-none">
                <a:latin typeface="Arial" charset="0"/>
              </a:rPr>
              <a:t>Nuevos términos y comandos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548161617"/>
              </p:ext>
            </p:extLst>
          </p:nvPr>
        </p:nvGraphicFramePr>
        <p:xfrm>
          <a:off x="144459" y="798513"/>
          <a:ext cx="7881940" cy="1889760"/>
        </p:xfrm>
        <a:graphic>
          <a:graphicData uri="http://schemas.openxmlformats.org/drawingml/2006/table">
            <a:tbl>
              <a:tblPr firstRow="1" bandRow="1">
                <a:tableStyleId>{F5AB1C69-6EDB-4FF4-983F-18BD219EF322}</a:tableStyleId>
              </a:tblPr>
              <a:tblGrid>
                <a:gridCol w="3940970">
                  <a:extLst>
                    <a:ext uri="{9D8B030D-6E8A-4147-A177-3AD203B41FA5}">
                      <a16:colId xmlns:a16="http://schemas.microsoft.com/office/drawing/2014/main" xmlns:c15="http://schemas.microsoft.com/office/drawing/2012/chart" xmlns:c="http://schemas.openxmlformats.org/drawingml/2006/chart" xmlns="" val="2731093094"/>
                    </a:ext>
                  </a:extLst>
                </a:gridCol>
                <a:gridCol w="3940970">
                  <a:extLst>
                    <a:ext uri="{9D8B030D-6E8A-4147-A177-3AD203B41FA5}">
                      <a16:colId xmlns:a16="http://schemas.microsoft.com/office/drawing/2014/main" xmlns:c15="http://schemas.microsoft.com/office/drawing/2012/chart" xmlns:c="http://schemas.openxmlformats.org/drawingml/2006/chart" xmlns="" val="20001"/>
                    </a:ext>
                  </a:extLst>
                </a:gridCol>
              </a:tblGrid>
              <a:tr h="370840">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ExpressCard/54</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ExpressCard/34</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Unidad de memoria flash externa</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Tarjeta flash</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Lector de tarjeta flash</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Adaptador de CA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Lector de tarjetas inteligentes por contacto</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Lector de tarjetas inteligentes sin contacto</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Memoria SODIMM</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CRU</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FRU</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Toma de CC</a:t>
                      </a:r>
                    </a:p>
                    <a:p>
                      <a:pPr marL="173038" indent="-173038" algn="l" defTabSz="685777" rtl="0" eaLnBrk="1" latinLnBrk="0" hangingPunct="1">
                        <a:spcBef>
                          <a:spcPts val="200"/>
                        </a:spcBef>
                        <a:spcAft>
                          <a:spcPts val="200"/>
                        </a:spcAft>
                        <a:buFont typeface="Arial" panose="020B0604020202020204" pitchFamily="34" charset="0"/>
                        <a:buChar char="•"/>
                      </a:pPr>
                      <a:endParaRPr lang="en-US" sz="1400" b="0" kern="1200" dirty="0">
                        <a:solidFill>
                          <a:srgbClr val="000000"/>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c15="http://schemas.microsoft.com/office/drawing/2012/chart" xmlns:c="http://schemas.openxmlformats.org/drawingml/2006/chart" xmlns="" val="1600795013"/>
                  </a:ext>
                </a:extLst>
              </a:tr>
            </a:tbl>
          </a:graphicData>
        </a:graphic>
      </p:graphicFrame>
    </p:spTree>
    <p:custDataLst>
      <p:tags r:id="rId1"/>
    </p:custDataLst>
    <p:extLst>
      <p:ext uri="{BB962C8B-B14F-4D97-AF65-F5344CB8AC3E}">
        <p14:creationId xmlns:p14="http://schemas.microsoft.com/office/powerpoint/2010/main" val="1740454140"/>
      </p:ext>
    </p:extLst>
  </p:cSld>
  <p:clrMapOvr>
    <a:masterClrMapping/>
  </p:clrMapOvr>
  <p:transition spd="slow">
    <p:wipe/>
  </p:transition>
</p:sld>
</file>

<file path=ppt/slides/slide1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rtl="0" eaLnBrk="1" hangingPunct="1"/>
            <a:r>
              <a:rPr lang="x-none" sz="1400">
                <a:latin typeface="Arial" charset="0"/>
              </a:rPr>
              <a:t>Sección 7.4 </a:t>
            </a:r>
            <a:r>
              <a:rPr lang="en-US" dirty="0">
                <a:latin typeface="Arial" charset="0"/>
              </a:rPr>
              <a:t/>
            </a:r>
            <a:br>
              <a:rPr lang="en-US" dirty="0">
                <a:latin typeface="Arial" charset="0"/>
              </a:rPr>
            </a:br>
            <a:r>
              <a:rPr lang="x-none">
                <a:latin typeface="Arial" charset="0"/>
              </a:rPr>
              <a:t>Nuevos términos y comandos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478357717"/>
              </p:ext>
            </p:extLst>
          </p:nvPr>
        </p:nvGraphicFramePr>
        <p:xfrm>
          <a:off x="144459" y="798513"/>
          <a:ext cx="7881940" cy="2418080"/>
        </p:xfrm>
        <a:graphic>
          <a:graphicData uri="http://schemas.openxmlformats.org/drawingml/2006/table">
            <a:tbl>
              <a:tblPr firstRow="1" bandRow="1">
                <a:tableStyleId>{F5AB1C69-6EDB-4FF4-983F-18BD219EF322}</a:tableStyleId>
              </a:tblPr>
              <a:tblGrid>
                <a:gridCol w="3940970">
                  <a:extLst>
                    <a:ext uri="{9D8B030D-6E8A-4147-A177-3AD203B41FA5}">
                      <a16:colId xmlns:a16="http://schemas.microsoft.com/office/drawing/2014/main" xmlns:c15="http://schemas.microsoft.com/office/drawing/2012/chart" xmlns:c="http://schemas.openxmlformats.org/drawingml/2006/chart" xmlns="" val="2731093094"/>
                    </a:ext>
                  </a:extLst>
                </a:gridCol>
                <a:gridCol w="3940970">
                  <a:extLst>
                    <a:ext uri="{9D8B030D-6E8A-4147-A177-3AD203B41FA5}">
                      <a16:colId xmlns:a16="http://schemas.microsoft.com/office/drawing/2014/main" xmlns:c15="http://schemas.microsoft.com/office/drawing/2012/chart" xmlns:c="http://schemas.openxmlformats.org/drawingml/2006/chart" xmlns="" val="20001"/>
                    </a:ext>
                  </a:extLst>
                </a:gridCol>
              </a:tblGrid>
              <a:tr h="284062">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Tarjeta SIM</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Tarjeta SD</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SIM doble</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Mini USB</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Micro USB</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USB-C</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Cable Lightning</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NFC</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IR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x-none" sz="1400" b="0" kern="1200">
                          <a:solidFill>
                            <a:srgbClr val="000000"/>
                          </a:solidFill>
                          <a:latin typeface="+mn-lt"/>
                          <a:ea typeface="+mn-ea"/>
                          <a:cs typeface="+mn-cs"/>
                        </a:rPr>
                        <a:t>Bluetooth</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Monitor de estado físico</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Reloj inteligente</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Cascos de VR/AR</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Receptor GPS</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Lector electrónico</a:t>
                      </a:r>
                    </a:p>
                    <a:p>
                      <a:pPr marL="173038" indent="-173038" algn="l" defTabSz="685777" rtl="0" eaLnBrk="1" latinLnBrk="0" hangingPunct="1">
                        <a:spcBef>
                          <a:spcPts val="200"/>
                        </a:spcBef>
                        <a:spcAft>
                          <a:spcPts val="200"/>
                        </a:spcAft>
                        <a:buFont typeface="Arial" panose="020B0604020202020204" pitchFamily="34" charset="0"/>
                        <a:buChar char="•"/>
                      </a:pPr>
                      <a:endParaRPr lang="en-US" sz="1400" b="0" kern="1200" dirty="0">
                        <a:solidFill>
                          <a:srgbClr val="000000"/>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c15="http://schemas.microsoft.com/office/drawing/2012/chart" xmlns:c="http://schemas.openxmlformats.org/drawingml/2006/chart" xmlns="" val="1600795013"/>
                  </a:ext>
                </a:extLst>
              </a:tr>
            </a:tbl>
          </a:graphicData>
        </a:graphic>
      </p:graphicFrame>
    </p:spTree>
    <p:custDataLst>
      <p:tags r:id="rId1"/>
    </p:custDataLst>
    <p:extLst>
      <p:ext uri="{BB962C8B-B14F-4D97-AF65-F5344CB8AC3E}">
        <p14:creationId xmlns:p14="http://schemas.microsoft.com/office/powerpoint/2010/main" val="1588858833"/>
      </p:ext>
    </p:extLst>
  </p:cSld>
  <p:clrMapOvr>
    <a:masterClrMapping/>
  </p:clrMapOvr>
  <p:transition spd="slow">
    <p:wipe/>
  </p:transition>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rtl="0" eaLnBrk="1" hangingPunct="1"/>
            <a:r>
              <a:rPr lang="x-none" sz="1400">
                <a:latin typeface="Arial" charset="0"/>
              </a:rPr>
              <a:t>Sección 7.5 </a:t>
            </a:r>
            <a:r>
              <a:rPr lang="en-US" dirty="0">
                <a:latin typeface="Arial" charset="0"/>
              </a:rPr>
              <a:t/>
            </a:r>
            <a:br>
              <a:rPr lang="en-US" dirty="0">
                <a:latin typeface="Arial" charset="0"/>
              </a:rPr>
            </a:br>
            <a:r>
              <a:rPr lang="x-none">
                <a:latin typeface="Arial" charset="0"/>
              </a:rPr>
              <a:t>Nuevos términos y comandos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976058809"/>
              </p:ext>
            </p:extLst>
          </p:nvPr>
        </p:nvGraphicFramePr>
        <p:xfrm>
          <a:off x="144459" y="798513"/>
          <a:ext cx="7881940" cy="2895600"/>
        </p:xfrm>
        <a:graphic>
          <a:graphicData uri="http://schemas.openxmlformats.org/drawingml/2006/table">
            <a:tbl>
              <a:tblPr firstRow="1" bandRow="1">
                <a:tableStyleId>{F5AB1C69-6EDB-4FF4-983F-18BD219EF322}</a:tableStyleId>
              </a:tblPr>
              <a:tblGrid>
                <a:gridCol w="3940970">
                  <a:extLst>
                    <a:ext uri="{9D8B030D-6E8A-4147-A177-3AD203B41FA5}">
                      <a16:colId xmlns:a16="http://schemas.microsoft.com/office/drawing/2014/main" xmlns:c15="http://schemas.microsoft.com/office/drawing/2012/chart" xmlns:c="http://schemas.openxmlformats.org/drawingml/2006/chart" xmlns="" val="2731093094"/>
                    </a:ext>
                  </a:extLst>
                </a:gridCol>
                <a:gridCol w="3940970">
                  <a:extLst>
                    <a:ext uri="{9D8B030D-6E8A-4147-A177-3AD203B41FA5}">
                      <a16:colId xmlns:a16="http://schemas.microsoft.com/office/drawing/2014/main" xmlns:c15="http://schemas.microsoft.com/office/drawing/2012/chart" xmlns:c="http://schemas.openxmlformats.org/drawingml/2006/chart" xmlns="" val="20001"/>
                    </a:ext>
                  </a:extLst>
                </a:gridCol>
              </a:tblGrid>
              <a:tr h="370840">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1G</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2G</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3G</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4G</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LTE</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5G</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Exchange</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Correo electrónico local</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Correo electrónico de Internet</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Sincronización (copia de respaldo</a:t>
                      </a:r>
                      <a:r>
                        <a:rPr lang="x-none" sz="1400" b="0" kern="1200" dirty="0" smtClean="0">
                          <a:solidFill>
                            <a:srgbClr val="000000"/>
                          </a:solidFill>
                          <a:latin typeface="+mn-lt"/>
                          <a:ea typeface="+mn-ea"/>
                          <a:cs typeface="+mn-cs"/>
                        </a:rPr>
                        <a:t>/</a:t>
                      </a:r>
                      <a:r>
                        <a:rPr lang="en-US" sz="1400" b="0" kern="1200" dirty="0" smtClean="0">
                          <a:solidFill>
                            <a:srgbClr val="000000"/>
                          </a:solidFill>
                          <a:latin typeface="+mn-lt"/>
                          <a:ea typeface="+mn-ea"/>
                          <a:cs typeface="+mn-cs"/>
                        </a:rPr>
                        <a:t/>
                      </a:r>
                      <a:br>
                        <a:rPr lang="en-US" sz="1400" b="0" kern="1200" dirty="0" smtClean="0">
                          <a:solidFill>
                            <a:srgbClr val="000000"/>
                          </a:solidFill>
                          <a:latin typeface="+mn-lt"/>
                          <a:ea typeface="+mn-ea"/>
                          <a:cs typeface="+mn-cs"/>
                        </a:rPr>
                      </a:br>
                      <a:r>
                        <a:rPr lang="x-none" sz="1400" b="0" kern="1200" dirty="0" smtClean="0">
                          <a:solidFill>
                            <a:srgbClr val="000000"/>
                          </a:solidFill>
                          <a:latin typeface="+mn-lt"/>
                          <a:ea typeface="+mn-ea"/>
                          <a:cs typeface="+mn-cs"/>
                        </a:rPr>
                        <a:t>sincronización</a:t>
                      </a:r>
                      <a:r>
                        <a:rPr lang="x-none" sz="1400" b="0" kern="1200" dirty="0">
                          <a:solidFill>
                            <a:srgbClr val="000000"/>
                          </a:solidFill>
                          <a:latin typeface="+mn-lt"/>
                          <a:ea typeface="+mn-ea"/>
                          <a:cs typeface="+mn-cs"/>
                        </a:rPr>
                        <a:t>)</a:t>
                      </a:r>
                    </a:p>
                  </a:txBody>
                  <a:tcPr marR="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Modo avión</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Servidor de correo electrónico</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Cliente de correo electrónico</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MAPI</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POP3</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IMAP</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SMTP</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MIME</a:t>
                      </a:r>
                    </a:p>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dirty="0">
                          <a:solidFill>
                            <a:srgbClr val="000000"/>
                          </a:solidFill>
                          <a:latin typeface="+mn-lt"/>
                          <a:ea typeface="+mn-ea"/>
                          <a:cs typeface="+mn-cs"/>
                        </a:rPr>
                        <a:t>SSL</a:t>
                      </a:r>
                    </a:p>
                  </a:txBody>
                  <a:tcPr marR="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c15="http://schemas.microsoft.com/office/drawing/2012/chart" xmlns:c="http://schemas.openxmlformats.org/drawingml/2006/chart" xmlns="" val="1600795013"/>
                  </a:ext>
                </a:extLst>
              </a:tr>
            </a:tbl>
          </a:graphicData>
        </a:graphic>
      </p:graphicFrame>
    </p:spTree>
    <p:custDataLst>
      <p:tags r:id="rId1"/>
    </p:custDataLst>
    <p:extLst>
      <p:ext uri="{BB962C8B-B14F-4D97-AF65-F5344CB8AC3E}">
        <p14:creationId xmlns:p14="http://schemas.microsoft.com/office/powerpoint/2010/main" val="538855925"/>
      </p:ext>
    </p:extLst>
  </p:cSld>
  <p:clrMapOvr>
    <a:masterClrMapping/>
  </p:clrMapOvr>
  <p:transition spd="slow">
    <p:wipe/>
  </p:transition>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rtl="0" eaLnBrk="1" hangingPunct="1"/>
            <a:r>
              <a:rPr lang="x-none" sz="1400">
                <a:latin typeface="Arial" charset="0"/>
              </a:rPr>
              <a:t>Sección 7.6 </a:t>
            </a:r>
            <a:r>
              <a:rPr lang="en-US" dirty="0">
                <a:latin typeface="Arial" charset="0"/>
              </a:rPr>
              <a:t/>
            </a:r>
            <a:br>
              <a:rPr lang="en-US" dirty="0">
                <a:latin typeface="Arial" charset="0"/>
              </a:rPr>
            </a:br>
            <a:r>
              <a:rPr lang="x-none">
                <a:latin typeface="Arial" charset="0"/>
              </a:rPr>
              <a:t>Nuevos términos y comandos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29599965"/>
              </p:ext>
            </p:extLst>
          </p:nvPr>
        </p:nvGraphicFramePr>
        <p:xfrm>
          <a:off x="144459" y="798513"/>
          <a:ext cx="7881940" cy="370840"/>
        </p:xfrm>
        <a:graphic>
          <a:graphicData uri="http://schemas.openxmlformats.org/drawingml/2006/table">
            <a:tbl>
              <a:tblPr firstRow="1" bandRow="1">
                <a:tableStyleId>{F5AB1C69-6EDB-4FF4-983F-18BD219EF322}</a:tableStyleId>
              </a:tblPr>
              <a:tblGrid>
                <a:gridCol w="3940970">
                  <a:extLst>
                    <a:ext uri="{9D8B030D-6E8A-4147-A177-3AD203B41FA5}">
                      <a16:colId xmlns:a16="http://schemas.microsoft.com/office/drawing/2014/main" xmlns:c15="http://schemas.microsoft.com/office/drawing/2012/chart" xmlns:c="http://schemas.openxmlformats.org/drawingml/2006/chart" xmlns="" val="2731093094"/>
                    </a:ext>
                  </a:extLst>
                </a:gridCol>
                <a:gridCol w="3940970">
                  <a:extLst>
                    <a:ext uri="{9D8B030D-6E8A-4147-A177-3AD203B41FA5}">
                      <a16:colId xmlns:a16="http://schemas.microsoft.com/office/drawing/2014/main" xmlns:c15="http://schemas.microsoft.com/office/drawing/2012/chart" xmlns:c="http://schemas.openxmlformats.org/drawingml/2006/chart" xmlns="" val="20001"/>
                    </a:ext>
                  </a:extLst>
                </a:gridCol>
              </a:tblGrid>
              <a:tr h="370840">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Ninguno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endParaRPr lang="en-US" sz="1400" b="0" kern="1200" dirty="0">
                        <a:solidFill>
                          <a:srgbClr val="000000"/>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c15="http://schemas.microsoft.com/office/drawing/2012/chart" xmlns:c="http://schemas.openxmlformats.org/drawingml/2006/chart" xmlns="" val="1600795013"/>
                  </a:ext>
                </a:extLst>
              </a:tr>
            </a:tbl>
          </a:graphicData>
        </a:graphic>
      </p:graphicFrame>
    </p:spTree>
    <p:custDataLst>
      <p:tags r:id="rId1"/>
    </p:custDataLst>
    <p:extLst>
      <p:ext uri="{BB962C8B-B14F-4D97-AF65-F5344CB8AC3E}">
        <p14:creationId xmlns:p14="http://schemas.microsoft.com/office/powerpoint/2010/main" val="1211680938"/>
      </p:ext>
    </p:extLst>
  </p:cSld>
  <p:clrMapOvr>
    <a:masterClrMapping/>
  </p:clrMapOvr>
  <p:transition spd="slow">
    <p:wipe/>
  </p:transition>
</p:sld>
</file>

<file path=ppt/slides/slide1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rtl="0" eaLnBrk="1" hangingPunct="1"/>
            <a:r>
              <a:rPr lang="x-none" sz="1400">
                <a:latin typeface="Arial" charset="0"/>
              </a:rPr>
              <a:t>Sección 7.7 </a:t>
            </a:r>
            <a:r>
              <a:rPr lang="en-US" dirty="0">
                <a:latin typeface="Arial" charset="0"/>
              </a:rPr>
              <a:t/>
            </a:r>
            <a:br>
              <a:rPr lang="en-US" dirty="0">
                <a:latin typeface="Arial" charset="0"/>
              </a:rPr>
            </a:br>
            <a:r>
              <a:rPr lang="x-none">
                <a:latin typeface="Arial" charset="0"/>
              </a:rPr>
              <a:t>Nuevos términos y comandos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827394051"/>
              </p:ext>
            </p:extLst>
          </p:nvPr>
        </p:nvGraphicFramePr>
        <p:xfrm>
          <a:off x="144459" y="798513"/>
          <a:ext cx="7881940" cy="370840"/>
        </p:xfrm>
        <a:graphic>
          <a:graphicData uri="http://schemas.openxmlformats.org/drawingml/2006/table">
            <a:tbl>
              <a:tblPr firstRow="1" bandRow="1">
                <a:tableStyleId>{F5AB1C69-6EDB-4FF4-983F-18BD219EF322}</a:tableStyleId>
              </a:tblPr>
              <a:tblGrid>
                <a:gridCol w="3940970">
                  <a:extLst>
                    <a:ext uri="{9D8B030D-6E8A-4147-A177-3AD203B41FA5}">
                      <a16:colId xmlns:a16="http://schemas.microsoft.com/office/drawing/2014/main" xmlns:c15="http://schemas.microsoft.com/office/drawing/2012/chart" xmlns:c="http://schemas.openxmlformats.org/drawingml/2006/chart" xmlns="" val="2731093094"/>
                    </a:ext>
                  </a:extLst>
                </a:gridCol>
                <a:gridCol w="3940970">
                  <a:extLst>
                    <a:ext uri="{9D8B030D-6E8A-4147-A177-3AD203B41FA5}">
                      <a16:colId xmlns:a16="http://schemas.microsoft.com/office/drawing/2014/main" xmlns:c15="http://schemas.microsoft.com/office/drawing/2012/chart" xmlns:c="http://schemas.openxmlformats.org/drawingml/2006/chart" xmlns="" val="20001"/>
                    </a:ext>
                  </a:extLst>
                </a:gridCol>
              </a:tblGrid>
              <a:tr h="370840">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x-none" sz="1400" b="0" kern="1200">
                          <a:solidFill>
                            <a:srgbClr val="000000"/>
                          </a:solidFill>
                          <a:latin typeface="+mn-lt"/>
                          <a:ea typeface="+mn-ea"/>
                          <a:cs typeface="+mn-cs"/>
                        </a:rPr>
                        <a:t>Ninguno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endParaRPr lang="en-US" sz="1400" b="0" kern="1200" dirty="0">
                        <a:solidFill>
                          <a:srgbClr val="000000"/>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c15="http://schemas.microsoft.com/office/drawing/2012/chart" xmlns:c="http://schemas.openxmlformats.org/drawingml/2006/chart" xmlns="" val="1600795013"/>
                  </a:ext>
                </a:extLst>
              </a:tr>
            </a:tbl>
          </a:graphicData>
        </a:graphic>
      </p:graphicFrame>
    </p:spTree>
    <p:custDataLst>
      <p:tags r:id="rId1"/>
    </p:custDataLst>
    <p:extLst>
      <p:ext uri="{BB962C8B-B14F-4D97-AF65-F5344CB8AC3E}">
        <p14:creationId xmlns:p14="http://schemas.microsoft.com/office/powerpoint/2010/main" val="2293843531"/>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 name="ARTICULATE_SLIDE_COUNT" val="119"/>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xmlns=""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19539</TotalTime>
  <Words>11313</Words>
  <Application>Microsoft Office PowerPoint</Application>
  <PresentationFormat>全屏显示(16:9)</PresentationFormat>
  <Paragraphs>1252</Paragraphs>
  <Slides>119</Slides>
  <Notes>119</Notes>
  <HiddenSlides>18</HiddenSlides>
  <MMClips>0</MMClips>
  <ScaleCrop>false</ScaleCrop>
  <HeadingPairs>
    <vt:vector size="4" baseType="variant">
      <vt:variant>
        <vt:lpstr>主题</vt:lpstr>
      </vt:variant>
      <vt:variant>
        <vt:i4>1</vt:i4>
      </vt:variant>
      <vt:variant>
        <vt:lpstr>幻灯片标题</vt:lpstr>
      </vt:variant>
      <vt:variant>
        <vt:i4>119</vt:i4>
      </vt:variant>
    </vt:vector>
  </HeadingPairs>
  <TitlesOfParts>
    <vt:vector size="120" baseType="lpstr">
      <vt:lpstr>Default Theme</vt:lpstr>
      <vt:lpstr>Capítulo 7: Computadoras portátiles y dispositivos móviles</vt:lpstr>
      <vt:lpstr>Materiales para el instructor: Guía de planificación del capítulo 7</vt:lpstr>
      <vt:lpstr>Capítulo 7: Computadoras portátiles y dispositivos móviles</vt:lpstr>
      <vt:lpstr>Verifique su comprensión y ¿Qué conoce hasta ahora? </vt:lpstr>
      <vt:lpstr>Capítulo 7: Actividades</vt:lpstr>
      <vt:lpstr>Capítulo 7: Actividades (cont.)</vt:lpstr>
      <vt:lpstr>Capítulo 7: Actividades (cont.)</vt:lpstr>
      <vt:lpstr>Capítulo 7: Actividades (cont.)</vt:lpstr>
      <vt:lpstr>Capítulo 7: Evaluación</vt:lpstr>
      <vt:lpstr>Capítulo 7: Prácticas recomendadas</vt:lpstr>
      <vt:lpstr>Capítulo 7: Prácticas recomendadas (cont.)</vt:lpstr>
      <vt:lpstr>Capítulo 7: Prácticas recomendadas (cont.)</vt:lpstr>
      <vt:lpstr>Capítulo 7: Ayuda adicional</vt:lpstr>
      <vt:lpstr>Capítulo 7: Computadoras portátiles y dispositivos móviles</vt:lpstr>
      <vt:lpstr>Capítulo 7: Secciones y objetivos</vt:lpstr>
      <vt:lpstr>Capítulo 7: Secciones y objetivos (continuación)</vt:lpstr>
      <vt:lpstr>7.1 Características de las computadoras portátiles y otros dispositivos móviles</vt:lpstr>
      <vt:lpstr>Descripción general de los dispositivos móviles Movilidad </vt:lpstr>
      <vt:lpstr>Descripción general de los dispositivos móviles Computadoras portátiles</vt:lpstr>
      <vt:lpstr>Descripción general de los dispositivos móviles Características de los smartphones</vt:lpstr>
      <vt:lpstr>Descripción general de los dispositivos móviles Funciones de los smartphones</vt:lpstr>
      <vt:lpstr>Descripción general de los dispositivos móviles Tablets y lectores electrónicos</vt:lpstr>
      <vt:lpstr>Descripción general de los dispositivos móviles Tablets y lectores electrónicos (cont.)</vt:lpstr>
      <vt:lpstr>Descripción general de los dispositivos móviles Dispositivos de vestir: relojes inteligentes y rastreadores de estado físico</vt:lpstr>
      <vt:lpstr>Descripción general de los dispositivos móviles Dispositivos de vestir: realidad virtual y aumentada</vt:lpstr>
      <vt:lpstr>Descripción general de dispositivos móviles Práctica de laboratorio: Información sobre dispositivos móviles</vt:lpstr>
      <vt:lpstr>Componentes de la computadora portátil Explicación en video: características externas exclusivas de las computadoras portátiles</vt:lpstr>
      <vt:lpstr>Componentes de las computadoras portátiles Explicación en video: indicadores LED y dispositivos de entrada comunes de las computadoras portátiles</vt:lpstr>
      <vt:lpstr>Componentes de una computadora portátil Placas base</vt:lpstr>
      <vt:lpstr>Componentes de las computadoras portátiles Componentes internos</vt:lpstr>
      <vt:lpstr>Componentes de la computadora portátil Teclas de función especiales</vt:lpstr>
      <vt:lpstr>Componentes de la computadora portátil Explicación en video: Estación de acoplamiento frente a duplicador de puertos</vt:lpstr>
      <vt:lpstr>Componentes de la computadora portátil Práctica de laboratorio: investigación de estaciones de acoplamiento y replicadores de puertos</vt:lpstr>
      <vt:lpstr>Componentes de la pantalla de la computadora portátil  Pantallas LCD, LED y OLED</vt:lpstr>
      <vt:lpstr>Componentes de pantalla de la computadora portátil Características de la pantalla de la computadora portátil</vt:lpstr>
      <vt:lpstr>Componentes de la pantalla de las computadoras portátiles Luces de fondo y convertidores</vt:lpstr>
      <vt:lpstr>Componentes de la pantalla de las computadoras portátiles Conectores de antena de Wi-Fi</vt:lpstr>
      <vt:lpstr>Componentes de la pantalla de las computadoras portátiles Cámara web y micrófono</vt:lpstr>
      <vt:lpstr>7.2 Configuración de una computadora portátil</vt:lpstr>
      <vt:lpstr>Configuración de los ajustes de energía Administración de energía</vt:lpstr>
      <vt:lpstr>Configuración de ajustes de energía Administración de la configuración de ACPI en el BIOS</vt:lpstr>
      <vt:lpstr>Configuración de los ajustes de energía Demostración en vídeo: Administración de las opciones de energía de la computadora portátil</vt:lpstr>
      <vt:lpstr>Configuración inalámbrica Bluetooth</vt:lpstr>
      <vt:lpstr>Configuración inalámbrica Conexiones Bluetooth de computadoras portátiles</vt:lpstr>
      <vt:lpstr>Configuración inalámbrica Demostración en video: Configuración de Bluetooth</vt:lpstr>
      <vt:lpstr>Configuración inalámbrica WAN celular</vt:lpstr>
      <vt:lpstr>Configuración inalámbrica Wi-Fi</vt:lpstr>
      <vt:lpstr>Configuración inalámbrica Demostración en video: Configuración de Wi-Fi</vt:lpstr>
      <vt:lpstr>7.3 Instalación y configuración de hardware y componentes en computadoras portátiles</vt:lpstr>
      <vt:lpstr>Ranuras de expansión ExpressCard</vt:lpstr>
      <vt:lpstr>Ranuras de expansión Memoria Flash</vt:lpstr>
      <vt:lpstr>Ranuras de expansión Lector de tarjetas inteligentes</vt:lpstr>
      <vt:lpstr>Ranuras de expansión Memoria SODIMM</vt:lpstr>
      <vt:lpstr>Ranuras de expansión Demostración en video: Instalación de SODIMM</vt:lpstr>
      <vt:lpstr>Reemplazo de componentes de computadoras portátiles  Descripción general del reemplazo de hardware</vt:lpstr>
      <vt:lpstr>Reemplazo de componentes de la computadora portátil Reemplazo del teclado</vt:lpstr>
      <vt:lpstr>Reemplazo de los componentes de la computadora portátil Reemplazo de la pantalla</vt:lpstr>
      <vt:lpstr>Reemplazo de componentes de la computadora portátil  Práctica de laboratorio: Investigación de pantallas de computadoras portátiles</vt:lpstr>
      <vt:lpstr>Reemplazo de componentes de una computadora portátil Alimentación</vt:lpstr>
      <vt:lpstr>Reemplazo de componentes de la computadora portátil Demostración en video: Reemplazo de la toma de CC</vt:lpstr>
      <vt:lpstr>Reemplazo de componentes de la computadora portátil  Práctica de laboratorio: Investigación de las baterías de computadoras portátiles</vt:lpstr>
      <vt:lpstr>Reemplazo de componentes de la computadora portátil Almacenamiento interno y unidad óptica</vt:lpstr>
      <vt:lpstr>Reemplazo de componentes de la computadora portátil Demostración en video: Reemplazo de almacenamiento interno y unidades ópticas</vt:lpstr>
      <vt:lpstr>Reemplazo de componentes de la computadora portátil  Práctica de laboratorio: investigación de unidades de la computadora portátil</vt:lpstr>
      <vt:lpstr>Reemplazo de componentes de la computadora portátil Demostración en video: reemplazo de tarjetas inalámbricas</vt:lpstr>
      <vt:lpstr>Reemplazo de componentes de la computadora portátil Demostración en video: sustitución de altavoces</vt:lpstr>
      <vt:lpstr>Reemplazo de componentes de la computadora portátil Demostración en video: Reemplazo de la CPU</vt:lpstr>
      <vt:lpstr>Reemplazo de componentes de la computadora portátil Demostración en video: Reemplazo de la placa base</vt:lpstr>
      <vt:lpstr>Reemplazo de componentes de la computadora portátil Demostración en video: Marcos de plástico</vt:lpstr>
      <vt:lpstr>7.4 Hardware de otros dispositivos móviles</vt:lpstr>
      <vt:lpstr>Hardware de otros dispositivos móviles Piezas del teléfono celular</vt:lpstr>
      <vt:lpstr>Otro hardware de dispositivos móviles Conectividad cableada</vt:lpstr>
      <vt:lpstr>Hardware de otros dispositivos móviles Conexiones inalámbricas y conexiones compartidas a Internet</vt:lpstr>
      <vt:lpstr>Dispositivos móviles especializados Dispositivos de vestir</vt:lpstr>
      <vt:lpstr>Dispositivos móviles especializados Dispositivos especializados</vt:lpstr>
      <vt:lpstr>7.5. Correo electrónico y conectividad de red</vt:lpstr>
      <vt:lpstr>Redes de datos móviles y redes inalámbricas Redes de datos inalámbricas</vt:lpstr>
      <vt:lpstr>Red de datos móviles y redes inalámbricas Práctica de laboratorio: Wi-Fi móvil</vt:lpstr>
      <vt:lpstr>Redes de datos móviles y redes inalámbricas Estándares de comunicación celular</vt:lpstr>
      <vt:lpstr>Red de datos móviles y redes inalámbricas Modo avión</vt:lpstr>
      <vt:lpstr>Redes de datos móviles y redes inalámbricas Zona Wi-Fi portátil</vt:lpstr>
      <vt:lpstr>Bluetooth Bluetooth para dispositivos móviles</vt:lpstr>
      <vt:lpstr>Redes de datos móviles y redes inalámbricas Emparejamiento Bluetooth</vt:lpstr>
      <vt:lpstr>Configuración del correo electrónico Introducción al correo electrónico</vt:lpstr>
      <vt:lpstr>Configuración del correo electrónico Introducción al correo electrónico (cont.)</vt:lpstr>
      <vt:lpstr>Configuración del correo electrónico Introducción al correo electrónico (cont.)</vt:lpstr>
      <vt:lpstr>Configuración de correo electrónico Configuración de correo electrónico en Android</vt:lpstr>
      <vt:lpstr>Configuración de correo electrónico Configuración de correo electrónico en iOS</vt:lpstr>
      <vt:lpstr>Configuración del correo electrónico Correo electrónico por Internet</vt:lpstr>
      <vt:lpstr>Sincronización de dispositivos móviles Tipos de datos para sincronizar</vt:lpstr>
      <vt:lpstr>Sincronización de dispositivos móviles Habilitación de la sincronización</vt:lpstr>
      <vt:lpstr>Sincronización de dispositivos móviles Tipos de conexión de sincronización</vt:lpstr>
      <vt:lpstr>7.6 Mantenimiento preventivo para computadoras portátiles y otros dispositivos móviles.</vt:lpstr>
      <vt:lpstr>Mantenimiento programado para computadoras portátiles y dispositivos móviles El motivo del mantenimiento</vt:lpstr>
      <vt:lpstr>Mantenimiento programado para computadoras portátiles y otros dispositivos Programa de mantenimiento preventivo de computadoras portátiles</vt:lpstr>
      <vt:lpstr>Mantenimiento programado para computadoras portátiles y otros dispositivos móviles Programa de mantenimiento preventivo de dispositivos móviles</vt:lpstr>
      <vt:lpstr>7.7 Proceso básico de resolución de problemas de computadoras portátiles y otros dispositivos móviles</vt:lpstr>
      <vt:lpstr>Seis pasos para solucionar problemas de computadoras portátiles y otros dispositivos móviles Pasos para la resolución de problemas</vt:lpstr>
      <vt:lpstr>Los seis pasos para la resolución de problemas de computadoras portátiles y otros dispositivos móviles Identificación del problema</vt:lpstr>
      <vt:lpstr>Seis pasos para la resolución de problemas de computadoras portátiles y otros dispositivos móviles Establecimiento de una teoría de causas probables</vt:lpstr>
      <vt:lpstr>Seis pasos para la resolución de problemas de computadoras portátiles y otros dispositivos móviles Pruebe la teoría para determinar la causa</vt:lpstr>
      <vt:lpstr>Seis pasos para la resolución de problemas de computadoras portátiles y otros dispositivos móviles Establecimiento de un plan de acción para resolver el problema e implementar la solución</vt:lpstr>
      <vt:lpstr>Seis pasos del proceso de solución de problemas de computadoras portátiles y otros dispositivos móviles Verificación de la funcionalidad total del sistema y, si corresponde, implementación de medidas preventivas</vt:lpstr>
      <vt:lpstr>Seis pasos para solucionar problemas de computadoras portátiles y otros dispositivos móviles Registro de hallazgos, acciones y resultados</vt:lpstr>
      <vt:lpstr>Problemas y soluciones comunes para computadoras portátiles y otros dispositivos móviles Identificación de problemas y soluciones comunes</vt:lpstr>
      <vt:lpstr>Proceso básico de solución de problemas para computadoras portátiles y otros dispositivos móviles Problemas y soluciones comunes para computadoras portátiles y otros dispositivos móviles</vt:lpstr>
      <vt:lpstr>Solución de problemas básicos para computadoras portátiles y otros dispositivos móviles Problemas y soluciones comunes de otros dispositivos móviles</vt:lpstr>
      <vt:lpstr>Problemas y soluciones comunes de las computadoras portátiles y otros dispositivos móviles Práctica de laboratorio: Investigación de problemas de computadoras portátiles</vt:lpstr>
      <vt:lpstr>Problemas y soluciones comunes de las computadoras portátiles y otros dispositivos móviles Práctica de laboratorio: Recopilación de información del cliente</vt:lpstr>
      <vt:lpstr>Problemas y soluciones comunes de las computadoras portátiles y otros dispositivos móviles Práctica de laboratorio: Investigación de sitios web de soporte</vt:lpstr>
      <vt:lpstr>7.8 Resumen del capítulo</vt:lpstr>
      <vt:lpstr>Conclusión Capítulo 7: Computadoras portátiles y otros dispositivos móviles</vt:lpstr>
      <vt:lpstr>Sección 7.1  Nuevos términos y comandos</vt:lpstr>
      <vt:lpstr>Sección 7.2  Nuevos términos y comandos</vt:lpstr>
      <vt:lpstr>Sección 7.3  Nuevos términos y comandos</vt:lpstr>
      <vt:lpstr>Sección 7.4  Nuevos términos y comandos</vt:lpstr>
      <vt:lpstr>Sección 7.5  Nuevos términos y comandos</vt:lpstr>
      <vt:lpstr>Sección 7.6  Nuevos términos y comandos</vt:lpstr>
      <vt:lpstr>Sección 7.7  Nuevos términos y comandos</vt:lpstr>
    </vt:vector>
  </TitlesOfParts>
  <Company>Cisco Systems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User</cp:lastModifiedBy>
  <cp:revision>968</cp:revision>
  <dcterms:created xsi:type="dcterms:W3CDTF">2016-08-22T22:27:36Z</dcterms:created>
  <dcterms:modified xsi:type="dcterms:W3CDTF">2019-12-02T04:55:43Z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BB2EA10C-DEAD-4E9E-B2BD-2BABBCF5B171</vt:lpwstr>
  </property>
  <property fmtid="{D5CDD505-2E9C-101B-9397-08002B2CF9AE}" pid="9" name="ArticulatePath">
    <vt:lpwstr>ITE_Ch7_jv_jg</vt:lpwstr>
  </property>
</Properties>
</file>