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73" r:id="rId5"/>
    <p:sldId id="268" r:id="rId6"/>
    <p:sldId id="269" r:id="rId7"/>
    <p:sldId id="270" r:id="rId8"/>
    <p:sldId id="271" r:id="rId9"/>
    <p:sldId id="272" r:id="rId10"/>
    <p:sldId id="265" r:id="rId11"/>
    <p:sldId id="266" r:id="rId12"/>
    <p:sldId id="267" r:id="rId13"/>
    <p:sldId id="264" r:id="rId14"/>
    <p:sldId id="261" r:id="rId15"/>
    <p:sldId id="258" r:id="rId16"/>
    <p:sldId id="259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757A-39A8-43C0-B938-CDF20B3EF9E7}" type="datetimeFigureOut">
              <a:rPr lang="en-GB" smtClean="0"/>
              <a:pPr/>
              <a:t>15/10/2016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BB36-F126-4A15-BF46-B8F1542188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856984" cy="5832647"/>
          </a:xfrm>
        </p:spPr>
        <p:txBody>
          <a:bodyPr numCol="1" anchor="t" anchorCtr="0">
            <a:normAutofit/>
          </a:bodyPr>
          <a:lstStyle/>
          <a:p>
            <a:pPr marL="742950" indent="-742950" algn="l">
              <a:lnSpc>
                <a:spcPct val="150000"/>
              </a:lnSpc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Asignatura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basada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en los 5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bloques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siguientes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1" dirty="0" smtClean="0">
                <a:latin typeface="Swis721 BlkCn BT" pitchFamily="34" charset="0"/>
                <a:cs typeface="Arial" pitchFamily="34" charset="0"/>
              </a:rPr>
              <a:t>1.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smtClean="0">
                <a:latin typeface="Swis721 BlkCn BT" pitchFamily="34" charset="0"/>
                <a:cs typeface="Arial" pitchFamily="34" charset="0"/>
              </a:rPr>
              <a:t>PROGRAMACIÓN Y PENSAMIENTO COMPUTACIONAL</a:t>
            </a:r>
            <a:br>
              <a:rPr lang="en-GB" sz="1800" b="1" dirty="0" smtClean="0">
                <a:latin typeface="Swis721 BlkCn BT" pitchFamily="34" charset="0"/>
                <a:cs typeface="Arial" pitchFamily="34" charset="0"/>
              </a:rPr>
            </a:br>
            <a:r>
              <a:rPr lang="en-GB" sz="1800" b="1" dirty="0" smtClean="0">
                <a:latin typeface="Swis721 BlkCn BT" pitchFamily="34" charset="0"/>
                <a:cs typeface="Arial" pitchFamily="34" charset="0"/>
              </a:rPr>
              <a:t>2. ROBÓTICA Y LA CONEXIÓN CON EL MUNDO REAL</a:t>
            </a:r>
            <a:br>
              <a:rPr lang="en-GB" sz="1800" b="1" dirty="0" smtClean="0">
                <a:latin typeface="Swis721 BlkCn BT" pitchFamily="34" charset="0"/>
                <a:cs typeface="Arial" pitchFamily="34" charset="0"/>
              </a:rPr>
            </a:br>
            <a:r>
              <a:rPr lang="en-GB" sz="1800" b="1" dirty="0" smtClean="0">
                <a:latin typeface="Swis721 BlkCn BT" pitchFamily="34" charset="0"/>
                <a:cs typeface="Arial" pitchFamily="34" charset="0"/>
              </a:rPr>
              <a:t>3. TECNOLOGÍA Y DESARROLLO DEL APRENDIZAJE BASADO EN PROYECTOS</a:t>
            </a:r>
            <a:br>
              <a:rPr lang="en-GB" sz="1800" b="1" dirty="0" smtClean="0">
                <a:latin typeface="Swis721 BlkCn BT" pitchFamily="34" charset="0"/>
                <a:cs typeface="Arial" pitchFamily="34" charset="0"/>
              </a:rPr>
            </a:br>
            <a:r>
              <a:rPr lang="en-GB" sz="1800" b="1" dirty="0" smtClean="0">
                <a:latin typeface="Swis721 BlkCn BT" pitchFamily="34" charset="0"/>
                <a:cs typeface="Arial" pitchFamily="34" charset="0"/>
              </a:rPr>
              <a:t>4. INTERNET Y SU USO SEGURO Y RESPONSABLE</a:t>
            </a:r>
            <a:br>
              <a:rPr lang="en-GB" sz="1800" b="1" dirty="0" smtClean="0">
                <a:latin typeface="Swis721 BlkCn BT" pitchFamily="34" charset="0"/>
                <a:cs typeface="Arial" pitchFamily="34" charset="0"/>
              </a:rPr>
            </a:br>
            <a:r>
              <a:rPr lang="en-GB" sz="1800" b="1" dirty="0" smtClean="0">
                <a:latin typeface="Swis721 BlkCn BT" pitchFamily="34" charset="0"/>
                <a:cs typeface="Arial" pitchFamily="34" charset="0"/>
              </a:rPr>
              <a:t>5. TÉCNICAS DE DISEÑO E IMPRESIÓN 3D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1560" y="260648"/>
            <a:ext cx="8136904" cy="72008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Swis721 BlkOul BT" pitchFamily="82" charset="0"/>
                <a:cs typeface="Arial" pitchFamily="34" charset="0"/>
              </a:rPr>
              <a:t>TECNOLOGÍA, PROGRAMACIÓN Y ROBÓTICA</a:t>
            </a:r>
            <a:endParaRPr lang="en-GB" sz="2400" b="1" dirty="0">
              <a:solidFill>
                <a:schemeClr val="tx1"/>
              </a:solidFill>
              <a:latin typeface="Swis721 BlkOul BT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2594163" cy="1978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49080"/>
            <a:ext cx="4844777" cy="17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28800"/>
            <a:ext cx="3600400" cy="36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3528" y="62068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Swis721 BlkOul BT" pitchFamily="82" charset="0"/>
              </a:rPr>
              <a:t>2. Innovación y creatividad para la búsqueda de soluciones tecnológicas.</a:t>
            </a:r>
            <a:endParaRPr lang="en-GB" sz="2400" b="1" dirty="0">
              <a:latin typeface="Swis721 BlkOul BT" pitchFamily="8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2723952" cy="35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647" y="1628800"/>
            <a:ext cx="247935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b="1" dirty="0" smtClean="0">
                <a:latin typeface="Swis721 BlkOul BT" pitchFamily="82" charset="0"/>
              </a:rPr>
              <a:t/>
            </a:r>
            <a:br>
              <a:rPr lang="es-ES" sz="2700" b="1" dirty="0" smtClean="0">
                <a:latin typeface="Swis721 BlkOul BT" pitchFamily="82" charset="0"/>
              </a:rPr>
            </a:br>
            <a:r>
              <a:rPr lang="es-ES" sz="2700" b="1" dirty="0" smtClean="0">
                <a:latin typeface="Swis721 BlkOul BT" pitchFamily="82" charset="0"/>
              </a:rPr>
              <a:t>3. Diseño y representación gráfica de los elementos de un proyecto tecnológico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67" y="1256956"/>
            <a:ext cx="7890065" cy="483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037977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Swis721 BlkOul BT" pitchFamily="82" charset="0"/>
              </a:rPr>
              <a:t>4. </a:t>
            </a:r>
            <a:r>
              <a:rPr lang="es-ES" sz="2400" b="1" dirty="0" smtClean="0">
                <a:latin typeface="Swis721 BlkCn BT" pitchFamily="34" charset="0"/>
              </a:rPr>
              <a:t>Documentación de un proyecto para la elaboración de un prototipo tecnológico.</a:t>
            </a:r>
            <a:endParaRPr lang="en-GB" sz="2400" b="1" dirty="0">
              <a:latin typeface="Swis721 BlkCn BT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84976" cy="5616624"/>
          </a:xfrm>
        </p:spPr>
        <p:txBody>
          <a:bodyPr>
            <a:normAutofit fontScale="32500" lnSpcReduction="20000"/>
          </a:bodyPr>
          <a:lstStyle/>
          <a:p>
            <a:endParaRPr lang="es-ES" sz="7400" b="1" dirty="0" smtClean="0">
              <a:solidFill>
                <a:schemeClr val="tx1"/>
              </a:solidFill>
              <a:latin typeface="Swis721 BlkOul BT" pitchFamily="82" charset="0"/>
              <a:ea typeface="+mj-ea"/>
              <a:cs typeface="+mj-cs"/>
            </a:endParaRPr>
          </a:p>
          <a:p>
            <a:r>
              <a:rPr lang="es-ES" sz="7400" b="1" dirty="0" smtClean="0">
                <a:solidFill>
                  <a:schemeClr val="tx1"/>
                </a:solidFill>
                <a:latin typeface="Swis721 BlkOul BT" pitchFamily="82" charset="0"/>
                <a:ea typeface="+mj-ea"/>
                <a:cs typeface="+mj-cs"/>
              </a:rPr>
              <a:t>5. Divulgación de la evolución de un proyecto tecnológico a través de la Web.</a:t>
            </a:r>
          </a:p>
          <a:p>
            <a:endParaRPr lang="en-GB" sz="7400" b="1" dirty="0" smtClean="0">
              <a:solidFill>
                <a:schemeClr val="tx1"/>
              </a:solidFill>
              <a:latin typeface="Swis721 BlkOul BT" pitchFamily="82" charset="0"/>
              <a:ea typeface="+mj-ea"/>
              <a:cs typeface="+mj-cs"/>
            </a:endParaRPr>
          </a:p>
          <a:p>
            <a:r>
              <a:rPr lang="es-ES" sz="7400" b="1" dirty="0" smtClean="0">
                <a:solidFill>
                  <a:schemeClr val="tx1"/>
                </a:solidFill>
                <a:latin typeface="Swis721 BlkOul BT" pitchFamily="82" charset="0"/>
                <a:ea typeface="+mj-ea"/>
                <a:cs typeface="+mj-cs"/>
              </a:rPr>
              <a:t>6. </a:t>
            </a:r>
            <a:r>
              <a:rPr lang="es-ES" sz="7400" b="1" dirty="0" smtClean="0">
                <a:solidFill>
                  <a:schemeClr val="tx1"/>
                </a:solidFill>
                <a:latin typeface="Swis721 BlkCn BT" pitchFamily="34" charset="0"/>
                <a:ea typeface="+mj-ea"/>
                <a:cs typeface="+mj-cs"/>
              </a:rPr>
              <a:t>Diseño y fabricación de los elementos mecánicos de un proyecto tecnológico mediante impresión 3D.</a:t>
            </a:r>
          </a:p>
          <a:p>
            <a:endParaRPr lang="en-GB" sz="7400" b="1" dirty="0" smtClean="0">
              <a:solidFill>
                <a:schemeClr val="tx1"/>
              </a:solidFill>
              <a:latin typeface="Swis721 BlkOul BT" pitchFamily="82" charset="0"/>
              <a:ea typeface="+mj-ea"/>
              <a:cs typeface="+mj-cs"/>
            </a:endParaRPr>
          </a:p>
          <a:p>
            <a:r>
              <a:rPr lang="es-ES" sz="7400" b="1" dirty="0" smtClean="0">
                <a:solidFill>
                  <a:schemeClr val="tx1"/>
                </a:solidFill>
                <a:latin typeface="Swis721 BlkOul BT" pitchFamily="82" charset="0"/>
                <a:ea typeface="+mj-ea"/>
                <a:cs typeface="+mj-cs"/>
              </a:rPr>
              <a:t>7. Diseño, montaje y medida de los circuitos electrónicos de un proyecto tecnológico.</a:t>
            </a:r>
          </a:p>
          <a:p>
            <a:endParaRPr lang="en-GB" sz="7400" b="1" dirty="0" smtClean="0">
              <a:solidFill>
                <a:schemeClr val="tx1"/>
              </a:solidFill>
              <a:latin typeface="Swis721 BlkOul BT" pitchFamily="82" charset="0"/>
              <a:ea typeface="+mj-ea"/>
              <a:cs typeface="+mj-cs"/>
            </a:endParaRPr>
          </a:p>
          <a:p>
            <a:r>
              <a:rPr lang="es-ES" sz="7400" b="1" dirty="0" smtClean="0">
                <a:solidFill>
                  <a:schemeClr val="tx1"/>
                </a:solidFill>
                <a:latin typeface="Swis721 BlkOul BT" pitchFamily="82" charset="0"/>
                <a:ea typeface="+mj-ea"/>
                <a:cs typeface="+mj-cs"/>
              </a:rPr>
              <a:t>8. </a:t>
            </a:r>
            <a:r>
              <a:rPr lang="es-ES" sz="7400" b="1" dirty="0" smtClean="0">
                <a:solidFill>
                  <a:schemeClr val="tx1"/>
                </a:solidFill>
                <a:latin typeface="Swis721 BlkCn BT" pitchFamily="34" charset="0"/>
                <a:ea typeface="+mj-ea"/>
                <a:cs typeface="+mj-cs"/>
              </a:rPr>
              <a:t>Programación de los circuitos electrónicos de un proyecto tecnológico.</a:t>
            </a:r>
          </a:p>
          <a:p>
            <a:endParaRPr lang="es-ES" sz="7400" b="1" dirty="0" smtClean="0">
              <a:solidFill>
                <a:schemeClr val="tx1"/>
              </a:solidFill>
              <a:latin typeface="Swis721 BlkOul BT" pitchFamily="82" charset="0"/>
              <a:ea typeface="+mj-ea"/>
              <a:cs typeface="+mj-cs"/>
            </a:endParaRPr>
          </a:p>
          <a:p>
            <a:r>
              <a:rPr lang="es-ES" sz="7400" b="1" dirty="0" smtClean="0">
                <a:solidFill>
                  <a:schemeClr val="tx1"/>
                </a:solidFill>
                <a:latin typeface="Swis721 BlkOul BT" pitchFamily="82" charset="0"/>
                <a:ea typeface="+mj-ea"/>
                <a:cs typeface="+mj-cs"/>
              </a:rPr>
              <a:t>9</a:t>
            </a:r>
            <a:r>
              <a:rPr lang="es-ES" sz="7400" b="1" dirty="0" smtClean="0">
                <a:solidFill>
                  <a:schemeClr val="tx1"/>
                </a:solidFill>
                <a:latin typeface="Swis721 BlkOul BT" pitchFamily="82" charset="0"/>
                <a:ea typeface="+mj-ea"/>
                <a:cs typeface="+mj-cs"/>
              </a:rPr>
              <a:t>. Documentación de un prototipo desarrollado a través de un proyecto tecnológico.</a:t>
            </a:r>
            <a:endParaRPr lang="en-GB" sz="7400" b="1" dirty="0" smtClean="0">
              <a:solidFill>
                <a:schemeClr val="tx1"/>
              </a:solidFill>
              <a:latin typeface="Swis721 BlkOul BT" pitchFamily="82" charset="0"/>
              <a:ea typeface="+mj-ea"/>
              <a:cs typeface="+mj-cs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5832647"/>
          </a:xfrm>
        </p:spPr>
        <p:txBody>
          <a:bodyPr numCol="2">
            <a:normAutofit fontScale="90000"/>
          </a:bodyPr>
          <a:lstStyle/>
          <a:p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Componentes</a:t>
            </a:r>
            <a:r>
              <a:rPr lang="es-E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electrónicos </a:t>
            </a:r>
            <a:r>
              <a:rPr lang="es-E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aplicados </a:t>
            </a:r>
            <a:r>
              <a:rPr lang="es-E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robótica.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>Simbología </a:t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Bloques </a:t>
            </a:r>
            <a:r>
              <a:rPr lang="es-E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funcionales </a:t>
            </a:r>
            <a:r>
              <a:rPr lang="es-E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electrónicos típicos</a:t>
            </a:r>
            <a:r>
              <a:rPr lang="es-E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alimentación, amplificación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etapa de 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potencia.</a:t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1115616" y="404664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Electrónica analógica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132856"/>
            <a:ext cx="1486264" cy="107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4283968" y="249289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1782113" cy="1065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852936"/>
            <a:ext cx="1444377" cy="1261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132856"/>
            <a:ext cx="169545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149080"/>
            <a:ext cx="1294679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445224"/>
            <a:ext cx="1103961" cy="813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04664"/>
            <a:ext cx="1201118" cy="1281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43608" y="332656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Electrónica digital</a:t>
            </a:r>
            <a:endParaRPr lang="en-GB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8002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sz="2200" dirty="0" smtClean="0"/>
              <a:t>1. </a:t>
            </a:r>
            <a:r>
              <a:rPr lang="es-ES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Sistemas de numeración y codificación</a:t>
            </a:r>
            <a:r>
              <a:rPr lang="es-ES" sz="2000" dirty="0" smtClean="0"/>
              <a:t>. 				</a:t>
            </a:r>
            <a:br>
              <a:rPr lang="es-ES" sz="2000" dirty="0" smtClean="0"/>
            </a:br>
            <a:r>
              <a:rPr lang="es-ES" sz="2200" dirty="0" smtClean="0"/>
              <a:t>2. </a:t>
            </a:r>
            <a:r>
              <a:rPr lang="es-ES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Álgebra de </a:t>
            </a:r>
            <a:r>
              <a:rPr lang="es-ES" sz="19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Boole.Puertas</a:t>
            </a:r>
            <a:r>
              <a:rPr lang="es-ES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lógicas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r>
              <a:rPr lang="es-ES" sz="2000" dirty="0" smtClean="0"/>
              <a:t>Análisis, montaje y simulación de circuitos sencillos con componentes </a:t>
            </a:r>
            <a:r>
              <a:rPr lang="es-ES" sz="2000" b="1" dirty="0" smtClean="0"/>
              <a:t>analógicos</a:t>
            </a:r>
            <a:r>
              <a:rPr lang="es-ES" sz="2000" dirty="0" smtClean="0"/>
              <a:t> y </a:t>
            </a:r>
            <a:r>
              <a:rPr lang="es-ES" sz="2000" b="1" dirty="0" smtClean="0"/>
              <a:t>digitales</a:t>
            </a:r>
            <a:r>
              <a:rPr lang="es-ES" sz="2000" dirty="0" smtClean="0"/>
              <a:t> aplicados a la robótica</a:t>
            </a:r>
            <a:r>
              <a:rPr lang="es-ES" sz="2000" dirty="0" smtClean="0"/>
              <a:t>.</a:t>
            </a:r>
            <a:endParaRPr lang="en-GB" sz="20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55576" y="2636912"/>
            <a:ext cx="7848872" cy="36004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9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latin typeface="+mj-lt"/>
                <a:ea typeface="+mj-ea"/>
                <a:cs typeface="+mj-cs"/>
              </a:rPr>
              <a:t>1.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Sistemas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automáticos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Tipos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sistemas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 control: </a:t>
            </a:r>
            <a:r>
              <a:rPr kumimoji="0" lang="en-GB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lazo</a:t>
            </a:r>
            <a:r>
              <a:rPr kumimoji="0" lang="en-GB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abierto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 </a:t>
            </a:r>
            <a:r>
              <a:rPr kumimoji="0" lang="en-GB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cerrado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GB" sz="3200" noProof="0" dirty="0" smtClean="0">
                <a:latin typeface="+mj-lt"/>
                <a:ea typeface="+mj-ea"/>
                <a:cs typeface="+mj-cs"/>
              </a:rPr>
              <a:t>2</a:t>
            </a:r>
            <a:r>
              <a:rPr lang="en-GB" sz="3200" dirty="0" smtClean="0">
                <a:latin typeface="+mj-lt"/>
                <a:ea typeface="+mj-ea"/>
                <a:cs typeface="+mj-cs"/>
              </a:rPr>
              <a:t>.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Componentes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característicos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dispositivos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de control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control,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sistema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captadores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 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comparadores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actuadores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Representación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gráfica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sistemas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 control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2708920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Sistemas de Control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5832647"/>
          </a:xfrm>
        </p:spPr>
        <p:txBody>
          <a:bodyPr numCol="1">
            <a:normAutofit fontScale="90000"/>
          </a:bodyPr>
          <a:lstStyle/>
          <a:p>
            <a:pPr algn="l"/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􀀁 </a:t>
            </a:r>
            <a:r>
              <a:rPr lang="es-E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Lenguajes de programación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 Tipos y características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􀀁 </a:t>
            </a:r>
            <a:r>
              <a:rPr lang="es-E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Algoritmos, diagramas de flujo</a:t>
            </a:r>
            <a:r>
              <a:rPr lang="es-E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s-E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􀀁 </a:t>
            </a:r>
            <a:r>
              <a:rPr lang="es-E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Variables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tipos. </a:t>
            </a:r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Operadores aritméticos y lógicos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 decisión: </a:t>
            </a:r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bucles y condicionales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 Funciones.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􀀁 </a:t>
            </a:r>
            <a:r>
              <a:rPr lang="es-E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Aplicación de plataformas de control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en la experimentación con prototipos diseñados.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1115616" y="404664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Programación de sistemas técnicos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21088"/>
            <a:ext cx="52021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640960" cy="6408712"/>
          </a:xfrm>
        </p:spPr>
        <p:txBody>
          <a:bodyPr numCol="1"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Evolución </a:t>
            </a:r>
            <a:r>
              <a:rPr lang="es-ES" sz="2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la robótica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>Señales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eléctricas en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robots (formado por unión de sensores, actuadores, microprocesador y memoria). </a:t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Tipos </a:t>
            </a:r>
            <a:r>
              <a:rPr lang="es-ES" sz="2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sensores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Digitales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: pulsador, interruptor, de equilibrio.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Sensores</a:t>
            </a:r>
            <a:r>
              <a:rPr lang="es-E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analógicos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: de intensidad de luz, de temperatura, de rotación,  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optoacopladores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, de distancia.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Actuadores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: zumbadores, relés, motores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Pantallas LCD.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 técnicas y  funcionamiento.</a:t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400" dirty="0"/>
              <a:t/>
            </a:r>
            <a:br>
              <a:rPr lang="es-ES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3131840" y="620688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Swis721 BlkOul BT" pitchFamily="82" charset="0"/>
                <a:cs typeface="Arial" pitchFamily="34" charset="0"/>
              </a:rPr>
              <a:t>Robótica</a:t>
            </a:r>
            <a:endParaRPr lang="en-GB" sz="3200" dirty="0">
              <a:latin typeface="Swis721 BlkOul BT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36104" cy="138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6408712"/>
          </a:xfrm>
        </p:spPr>
        <p:txBody>
          <a:bodyPr numCol="1">
            <a:normAutofit fontScale="90000"/>
          </a:bodyPr>
          <a:lstStyle/>
          <a:p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Movimientos </a:t>
            </a:r>
            <a:r>
              <a:rPr lang="es-ES" sz="27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 localización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 smtClean="0">
                <a:latin typeface="Arial" pitchFamily="34" charset="0"/>
                <a:cs typeface="Arial" pitchFamily="34" charset="0"/>
              </a:rPr>
              <a:t>grados 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de libertad (</a:t>
            </a:r>
            <a:r>
              <a:rPr lang="es-ES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articulaciones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), sistemas de posicionamiento para robot: </a:t>
            </a:r>
            <a:r>
              <a:rPr lang="es-ES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móvil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 y </a:t>
            </a:r>
            <a:r>
              <a:rPr lang="es-ES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brazo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700" dirty="0">
                <a:latin typeface="Arial" pitchFamily="34" charset="0"/>
                <a:cs typeface="Arial" pitchFamily="34" charset="0"/>
              </a:rPr>
            </a:br>
            <a:r>
              <a:rPr lang="es-E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Sistemas </a:t>
            </a:r>
            <a:r>
              <a:rPr lang="es-ES" sz="27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comunicación de la plataforma de control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Puerto </a:t>
            </a:r>
            <a:r>
              <a:rPr lang="es-ES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serie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400" dirty="0"/>
              <a:t/>
            </a:r>
            <a:br>
              <a:rPr lang="es-ES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2411760" y="764704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Swis721 BlkOul BT" pitchFamily="82" charset="0"/>
                <a:cs typeface="Arial" pitchFamily="34" charset="0"/>
              </a:rPr>
              <a:t>Robótica</a:t>
            </a:r>
            <a:endParaRPr lang="en-GB" sz="3200" dirty="0">
              <a:latin typeface="Swis721 BlkOul BT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80120" cy="15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40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1164332" cy="123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6408712"/>
          </a:xfrm>
        </p:spPr>
        <p:txBody>
          <a:bodyPr numCol="1">
            <a:normAutofit/>
          </a:bodyPr>
          <a:lstStyle/>
          <a:p>
            <a:pPr algn="l"/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Comunicación</a:t>
            </a:r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inalámbrica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wifi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bluetooth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y telefonía móvil.</a:t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>Aplicaciones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de la robótica: </a:t>
            </a:r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impresión 3D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400" dirty="0"/>
              <a:t/>
            </a:r>
            <a:br>
              <a:rPr lang="es-ES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3131840" y="404664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Swis721 BlkOul BT" pitchFamily="82" charset="0"/>
                <a:cs typeface="Arial" pitchFamily="34" charset="0"/>
              </a:rPr>
              <a:t>Robótica</a:t>
            </a:r>
            <a:endParaRPr lang="en-GB" sz="3200" dirty="0">
              <a:latin typeface="Swis721 BlkOul BT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0120" cy="15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1412180" cy="23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40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legobot-3d-printer-1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564904"/>
            <a:ext cx="2756444" cy="3407271"/>
          </a:xfrm>
          <a:prstGeom prst="rect">
            <a:avLst/>
          </a:prstGeom>
        </p:spPr>
      </p:pic>
      <p:pic>
        <p:nvPicPr>
          <p:cNvPr id="8" name="7 Imagen" descr="1878-comprar-impresoras-3d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429000"/>
            <a:ext cx="2979415" cy="3049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6120680"/>
          </a:xfrm>
        </p:spPr>
        <p:txBody>
          <a:bodyPr numCol="1">
            <a:normAutofit fontScale="90000"/>
          </a:bodyPr>
          <a:lstStyle/>
          <a:p>
            <a:pPr algn="l"/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600" b="1" dirty="0" smtClean="0">
                <a:latin typeface="Swis721 BlkOul BT" pitchFamily="82" charset="0"/>
              </a:rPr>
              <a:t>1. Análisis y resolución de problemas tecnológicos:</a:t>
            </a:r>
            <a:br>
              <a:rPr lang="es-ES" sz="2600" b="1" dirty="0" smtClean="0">
                <a:latin typeface="Swis721 BlkOul BT" pitchFamily="82" charset="0"/>
              </a:rPr>
            </a:br>
            <a:r>
              <a:rPr lang="es-ES" sz="2700" b="1" dirty="0" smtClean="0">
                <a:latin typeface="Swis721 BlkOul BT" pitchFamily="82" charset="0"/>
              </a:rPr>
              <a:t>	</a:t>
            </a:r>
            <a:r>
              <a:rPr lang="es-ES" sz="2700" b="1" dirty="0" smtClean="0">
                <a:latin typeface="Swis721 BlkCn BT" pitchFamily="34" charset="0"/>
                <a:cs typeface="Arial" pitchFamily="34" charset="0"/>
              </a:rPr>
              <a:t>7 Fases</a:t>
            </a:r>
            <a:r>
              <a:rPr lang="es-ES" sz="2700" b="1" dirty="0" smtClean="0">
                <a:solidFill>
                  <a:srgbClr val="FF0000"/>
                </a:solidFill>
                <a:latin typeface="Swis721 BlkOul BT" pitchFamily="82" charset="0"/>
              </a:rPr>
              <a:t>:</a:t>
            </a:r>
            <a:r>
              <a:rPr lang="es-ES" sz="2700" b="1" dirty="0" smtClean="0">
                <a:latin typeface="Swis721 BlkOul BT" pitchFamily="82" charset="0"/>
              </a:rPr>
              <a:t/>
            </a:r>
            <a:br>
              <a:rPr lang="es-ES" sz="2700" b="1" dirty="0" smtClean="0">
                <a:latin typeface="Swis721 BlkOul BT" pitchFamily="82" charset="0"/>
              </a:rPr>
            </a:br>
            <a:r>
              <a:rPr lang="es-ES" sz="2400" b="1" dirty="0" smtClean="0"/>
              <a:t>1.    Detección de necesidades 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2.    Búsqueda de información 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3.    Selección de ideas  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4.    Diseño 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5.    Planificación del trabajo 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6.    Construcción 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7     Verificación </a:t>
            </a:r>
            <a:r>
              <a:rPr lang="es-ES" sz="2700" b="1" dirty="0" smtClean="0">
                <a:latin typeface="Swis721 BlkOul BT" pitchFamily="82" charset="0"/>
              </a:rPr>
              <a:t/>
            </a:r>
            <a:br>
              <a:rPr lang="es-ES" sz="2700" b="1" dirty="0" smtClean="0">
                <a:latin typeface="Swis721 BlkOul BT" pitchFamily="82" charset="0"/>
              </a:rPr>
            </a:br>
            <a:r>
              <a:rPr lang="es-ES" sz="2700" b="1" dirty="0" smtClean="0">
                <a:latin typeface="Swis721 BlkOul BT" pitchFamily="82" charset="0"/>
              </a:rPr>
              <a:t> </a:t>
            </a:r>
            <a:br>
              <a:rPr lang="es-ES" sz="2700" b="1" dirty="0" smtClean="0">
                <a:latin typeface="Swis721 BlkOul BT" pitchFamily="82" charset="0"/>
              </a:rPr>
            </a:br>
            <a:r>
              <a:rPr lang="es-ES" sz="2700" b="1" dirty="0" smtClean="0">
                <a:latin typeface="Swis721 BlkOul BT" pitchFamily="82" charset="0"/>
              </a:rPr>
              <a:t/>
            </a:r>
            <a:br>
              <a:rPr lang="es-ES" sz="2700" b="1" dirty="0" smtClean="0">
                <a:latin typeface="Swis721 BlkOul BT" pitchFamily="82" charset="0"/>
              </a:rPr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3203848" y="332656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CONTENIDOS</a:t>
            </a:r>
            <a:endParaRPr lang="en-GB" dirty="0"/>
          </a:p>
        </p:txBody>
      </p:sp>
      <p:sp>
        <p:nvSpPr>
          <p:cNvPr id="6" name="5 Flecha derecha"/>
          <p:cNvSpPr/>
          <p:nvPr/>
        </p:nvSpPr>
        <p:spPr>
          <a:xfrm>
            <a:off x="3923928" y="364502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420888" cy="472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2200" b="1" dirty="0" smtClean="0">
                <a:latin typeface="Arial Black" pitchFamily="34" charset="0"/>
              </a:rPr>
              <a:t/>
            </a:r>
            <a:br>
              <a:rPr lang="es-ES" sz="2200" b="1" dirty="0" smtClean="0">
                <a:latin typeface="Arial Black" pitchFamily="34" charset="0"/>
              </a:rPr>
            </a:br>
            <a:r>
              <a:rPr lang="es-ES" sz="2200" b="1" dirty="0" smtClean="0">
                <a:latin typeface="Arial Black" pitchFamily="34" charset="0"/>
              </a:rPr>
              <a:t/>
            </a:r>
            <a:br>
              <a:rPr lang="es-ES" sz="2200" b="1" dirty="0" smtClean="0">
                <a:latin typeface="Arial Black" pitchFamily="34" charset="0"/>
              </a:rPr>
            </a:br>
            <a:r>
              <a:rPr lang="es-ES" sz="2200" b="1" dirty="0" smtClean="0">
                <a:latin typeface="Arial Black" pitchFamily="34" charset="0"/>
              </a:rPr>
              <a:t>Serán muy útiles los diagramas de flujo (</a:t>
            </a:r>
            <a:r>
              <a:rPr lang="es-ES" sz="2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flow</a:t>
            </a:r>
            <a:r>
              <a:rPr lang="es-ES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charts</a:t>
            </a:r>
            <a:r>
              <a:rPr lang="es-ES" sz="2200" b="1" dirty="0" smtClean="0">
                <a:latin typeface="Arial Black" pitchFamily="34" charset="0"/>
              </a:rPr>
              <a:t>)</a:t>
            </a:r>
            <a:r>
              <a:rPr lang="es-ES" b="1" dirty="0" smtClean="0">
                <a:latin typeface="Swis721 BlkOul BT" pitchFamily="82" charset="0"/>
              </a:rPr>
              <a:t/>
            </a:r>
            <a:br>
              <a:rPr lang="es-ES" b="1" dirty="0" smtClean="0">
                <a:latin typeface="Swis721 BlkOul BT" pitchFamily="82" charset="0"/>
              </a:rPr>
            </a:br>
            <a:endParaRPr lang="en-GB" dirty="0"/>
          </a:p>
        </p:txBody>
      </p:sp>
      <p:pic>
        <p:nvPicPr>
          <p:cNvPr id="4" name="3 Marcador de contenido" descr="WP_20160919_09_00_11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395" y="1124744"/>
            <a:ext cx="8057209" cy="500141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3898776" cy="6529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Swis721 BlkOul BT" pitchFamily="82" charset="0"/>
              </a:rPr>
              <a:t/>
            </a:r>
            <a:br>
              <a:rPr lang="es-ES" sz="2400" b="1" dirty="0" smtClean="0">
                <a:solidFill>
                  <a:srgbClr val="FF0000"/>
                </a:solidFill>
                <a:latin typeface="Swis721 BlkOul BT" pitchFamily="82" charset="0"/>
              </a:rPr>
            </a:br>
            <a:r>
              <a:rPr lang="es-ES" sz="2400" b="1" dirty="0" smtClean="0">
                <a:solidFill>
                  <a:srgbClr val="FF0000"/>
                </a:solidFill>
                <a:latin typeface="Swis721 BlkOul BT" pitchFamily="82" charset="0"/>
              </a:rPr>
              <a:t>y los </a:t>
            </a:r>
            <a:r>
              <a:rPr lang="es-ES" sz="2400" b="1" dirty="0" smtClean="0">
                <a:latin typeface="Swis721 BlkCn BT" pitchFamily="34" charset="0"/>
                <a:cs typeface="Arial" pitchFamily="34" charset="0"/>
              </a:rPr>
              <a:t>algoritmos</a:t>
            </a:r>
            <a:r>
              <a:rPr lang="es-ES" sz="2400" b="1" dirty="0" smtClean="0">
                <a:solidFill>
                  <a:srgbClr val="FF0000"/>
                </a:solidFill>
                <a:latin typeface="Swis721 BlkOul BT" pitchFamily="82" charset="0"/>
              </a:rPr>
              <a:t>.</a:t>
            </a:r>
            <a:r>
              <a:rPr lang="en-GB" sz="2400" b="1" dirty="0" smtClean="0">
                <a:solidFill>
                  <a:srgbClr val="FF0000"/>
                </a:solidFill>
                <a:latin typeface="Swis721 BlkOul BT" pitchFamily="82" charset="0"/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latin typeface="Swis721 BlkOul BT" pitchFamily="82" charset="0"/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2422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>
            <a:off x="4644008" y="98072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 CuadroTexto"/>
          <p:cNvSpPr txBox="1"/>
          <p:nvPr/>
        </p:nvSpPr>
        <p:spPr>
          <a:xfrm>
            <a:off x="683568" y="3789040"/>
            <a:ext cx="7992888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Arial Narrow" pitchFamily="34" charset="0"/>
              </a:rPr>
              <a:t>Recordamos</a:t>
            </a:r>
            <a:r>
              <a:rPr lang="en-GB" b="1" dirty="0" smtClean="0">
                <a:latin typeface="Arial Narrow" pitchFamily="34" charset="0"/>
              </a:rPr>
              <a:t> </a:t>
            </a:r>
            <a:r>
              <a:rPr lang="en-GB" b="1" dirty="0" err="1" smtClean="0">
                <a:latin typeface="Arial Narrow" pitchFamily="34" charset="0"/>
              </a:rPr>
              <a:t>aquí</a:t>
            </a:r>
            <a:r>
              <a:rPr lang="en-GB" b="1" dirty="0" smtClean="0">
                <a:latin typeface="Arial Narrow" pitchFamily="34" charset="0"/>
              </a:rPr>
              <a:t> </a:t>
            </a:r>
            <a:r>
              <a:rPr lang="en-GB" b="1" dirty="0" err="1" smtClean="0">
                <a:latin typeface="Arial Narrow" pitchFamily="34" charset="0"/>
              </a:rPr>
              <a:t>que</a:t>
            </a:r>
            <a:r>
              <a:rPr lang="en-GB" b="1" dirty="0" smtClean="0">
                <a:latin typeface="Arial Narrow" pitchFamily="34" charset="0"/>
              </a:rPr>
              <a:t> </a:t>
            </a:r>
            <a:r>
              <a:rPr lang="en-GB" b="1" dirty="0" err="1" smtClean="0">
                <a:latin typeface="Arial Narrow" pitchFamily="34" charset="0"/>
              </a:rPr>
              <a:t>según</a:t>
            </a:r>
            <a:r>
              <a:rPr lang="en-GB" b="1" dirty="0" smtClean="0">
                <a:latin typeface="Arial Narrow" pitchFamily="34" charset="0"/>
              </a:rPr>
              <a:t> </a:t>
            </a:r>
            <a:r>
              <a:rPr lang="en-GB" b="1" dirty="0" err="1" smtClean="0">
                <a:latin typeface="Arial Narrow" pitchFamily="34" charset="0"/>
              </a:rPr>
              <a:t>matemáticos</a:t>
            </a:r>
            <a:r>
              <a:rPr lang="en-GB" b="1" dirty="0" smtClean="0">
                <a:latin typeface="Arial Narrow" pitchFamily="34" charset="0"/>
              </a:rPr>
              <a:t> </a:t>
            </a:r>
            <a:r>
              <a:rPr lang="en-GB" b="1" dirty="0" err="1" smtClean="0">
                <a:latin typeface="Arial Narrow" pitchFamily="34" charset="0"/>
              </a:rPr>
              <a:t>como</a:t>
            </a:r>
            <a:r>
              <a:rPr lang="en-GB" b="1" dirty="0" smtClean="0">
                <a:latin typeface="Arial Narrow" pitchFamily="34" charset="0"/>
              </a:rPr>
              <a:t> </a:t>
            </a:r>
            <a:r>
              <a:rPr lang="en-GB" b="1" dirty="0" err="1" smtClean="0">
                <a:latin typeface="Arial Narrow" pitchFamily="34" charset="0"/>
              </a:rPr>
              <a:t>Polya</a:t>
            </a:r>
            <a:r>
              <a:rPr lang="en-GB" b="1" dirty="0" smtClean="0">
                <a:latin typeface="Arial Narrow" pitchFamily="34" charset="0"/>
              </a:rPr>
              <a:t>, Miguel de </a:t>
            </a:r>
            <a:r>
              <a:rPr lang="en-GB" b="1" dirty="0" err="1" smtClean="0">
                <a:latin typeface="Arial Narrow" pitchFamily="34" charset="0"/>
              </a:rPr>
              <a:t>Guzmán</a:t>
            </a:r>
            <a:r>
              <a:rPr lang="en-GB" b="1" dirty="0" smtClean="0">
                <a:latin typeface="Arial Narrow" pitchFamily="34" charset="0"/>
              </a:rPr>
              <a:t>, Burton, Stacey y </a:t>
            </a:r>
            <a:r>
              <a:rPr lang="en-GB" b="1" dirty="0" err="1" smtClean="0">
                <a:latin typeface="Arial Narrow" pitchFamily="34" charset="0"/>
              </a:rPr>
              <a:t>más</a:t>
            </a:r>
            <a:r>
              <a:rPr lang="en-GB" b="1" dirty="0" smtClean="0">
                <a:latin typeface="Arial Narrow" pitchFamily="34" charset="0"/>
              </a:rPr>
              <a:t>, </a:t>
            </a:r>
            <a:r>
              <a:rPr lang="en-GB" b="1" dirty="0" err="1" smtClean="0">
                <a:latin typeface="Arial Narrow" pitchFamily="34" charset="0"/>
              </a:rPr>
              <a:t>las</a:t>
            </a:r>
            <a:r>
              <a:rPr lang="en-GB" b="1" dirty="0" smtClean="0">
                <a:latin typeface="Arial Narrow" pitchFamily="34" charset="0"/>
              </a:rPr>
              <a:t> </a:t>
            </a:r>
            <a:r>
              <a:rPr lang="en-GB" b="1" dirty="0" err="1" smtClean="0">
                <a:latin typeface="Arial Narrow" pitchFamily="34" charset="0"/>
              </a:rPr>
              <a:t>fases</a:t>
            </a:r>
            <a:r>
              <a:rPr lang="en-GB" b="1" dirty="0" smtClean="0">
                <a:latin typeface="Arial Narrow" pitchFamily="34" charset="0"/>
              </a:rPr>
              <a:t> de </a:t>
            </a:r>
            <a:r>
              <a:rPr lang="en-GB" b="1" dirty="0" err="1" smtClean="0">
                <a:latin typeface="Arial Narrow" pitchFamily="34" charset="0"/>
              </a:rPr>
              <a:t>resolución</a:t>
            </a:r>
            <a:r>
              <a:rPr lang="en-GB" b="1" dirty="0" smtClean="0">
                <a:latin typeface="Arial Narrow" pitchFamily="34" charset="0"/>
              </a:rPr>
              <a:t> de un </a:t>
            </a:r>
            <a:r>
              <a:rPr lang="en-GB" b="1" dirty="0" err="1" smtClean="0">
                <a:latin typeface="Arial Narrow" pitchFamily="34" charset="0"/>
              </a:rPr>
              <a:t>problema</a:t>
            </a:r>
            <a:r>
              <a:rPr lang="en-GB" b="1" dirty="0" smtClean="0">
                <a:latin typeface="Arial Narrow" pitchFamily="34" charset="0"/>
              </a:rPr>
              <a:t> </a:t>
            </a:r>
            <a:r>
              <a:rPr lang="en-GB" b="1" dirty="0" err="1" smtClean="0">
                <a:latin typeface="Arial Narrow" pitchFamily="34" charset="0"/>
              </a:rPr>
              <a:t>matemático</a:t>
            </a:r>
            <a:r>
              <a:rPr lang="en-GB" b="1" dirty="0" smtClean="0">
                <a:latin typeface="Arial Narrow" pitchFamily="34" charset="0"/>
              </a:rPr>
              <a:t> son:</a:t>
            </a:r>
          </a:p>
          <a:p>
            <a:endParaRPr lang="en-GB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 Black" pitchFamily="34" charset="0"/>
              </a:rPr>
              <a:t>PLANTEAMIENTO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 Black" pitchFamily="34" charset="0"/>
              </a:rPr>
              <a:t>ABORDAJE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 Black" pitchFamily="34" charset="0"/>
              </a:rPr>
              <a:t>DISCUSIÓN DE LAS SOLUCIONES</a:t>
            </a:r>
            <a:endParaRPr lang="en-GB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36104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s-ES" sz="2700" b="1" dirty="0" smtClean="0">
                <a:latin typeface="Swis721 BlkOul BT" pitchFamily="82" charset="0"/>
              </a:rPr>
              <a:t>2. </a:t>
            </a:r>
            <a:r>
              <a:rPr lang="es-ES" sz="2700" b="1" dirty="0" smtClean="0">
                <a:latin typeface="Swis721 BlkCn BT" pitchFamily="34" charset="0"/>
                <a:cs typeface="Arial" pitchFamily="34" charset="0"/>
              </a:rPr>
              <a:t>Internet: arquitectura y protocolos</a:t>
            </a:r>
            <a:r>
              <a:rPr lang="es-ES" sz="2700" b="1" dirty="0" smtClean="0">
                <a:latin typeface="Swis721 BlkOul BT" pitchFamily="82" charset="0"/>
              </a:rPr>
              <a:t>.</a:t>
            </a:r>
            <a:r>
              <a:rPr lang="en-GB" sz="2400" b="1" dirty="0" smtClean="0">
                <a:latin typeface="Swis721 BlkOul BT" pitchFamily="82" charset="0"/>
              </a:rPr>
              <a:t/>
            </a:r>
            <a:br>
              <a:rPr lang="en-GB" sz="2400" b="1" dirty="0" smtClean="0">
                <a:latin typeface="Swis721 BlkOul BT" pitchFamily="82" charset="0"/>
              </a:rPr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latin typeface="Swis721 BlkOul BT" pitchFamily="82" charset="0"/>
              </a:rPr>
              <a:t>3. </a:t>
            </a:r>
            <a:r>
              <a:rPr lang="es-ES" sz="2400" b="1" dirty="0" smtClean="0">
                <a:latin typeface="Swis721 BlkCn BT" pitchFamily="34" charset="0"/>
                <a:ea typeface="+mj-ea"/>
                <a:cs typeface="Arial" pitchFamily="34" charset="0"/>
              </a:rPr>
              <a:t>Seguridad en Internet</a:t>
            </a:r>
            <a:r>
              <a:rPr lang="es-ES" sz="2400" b="1" dirty="0" smtClean="0">
                <a:latin typeface="Swis721 BlkOul BT" pitchFamily="82" charset="0"/>
              </a:rPr>
              <a:t>.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969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856895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7793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s-ES" sz="2700" dirty="0" smtClean="0">
                <a:latin typeface="Swis721 BlkOul BT" pitchFamily="82" charset="0"/>
              </a:rPr>
              <a:t>4. </a:t>
            </a:r>
            <a:r>
              <a:rPr lang="es-ES" sz="2400" b="1" dirty="0" smtClean="0">
                <a:latin typeface="Swis721 BlkCn BT" pitchFamily="34" charset="0"/>
                <a:cs typeface="Arial" pitchFamily="34" charset="0"/>
              </a:rPr>
              <a:t>Aplicaciones y servicios para internet y nuevas tendencias en la red.</a:t>
            </a:r>
            <a:r>
              <a:rPr lang="es-ES" sz="2700" dirty="0" smtClean="0">
                <a:latin typeface="Swis721 BlkOul BT" pitchFamily="82" charset="0"/>
              </a:rPr>
              <a:t/>
            </a:r>
            <a:br>
              <a:rPr lang="es-ES" sz="2700" dirty="0" smtClean="0">
                <a:latin typeface="Swis721 BlkOul BT" pitchFamily="82" charset="0"/>
              </a:rPr>
            </a:br>
            <a:r>
              <a:rPr lang="en-GB" sz="2700" dirty="0" smtClean="0">
                <a:latin typeface="Swis721 BlkOul BT" pitchFamily="82" charset="0"/>
              </a:rPr>
              <a:t/>
            </a:r>
            <a:br>
              <a:rPr lang="en-GB" sz="2700" dirty="0" smtClean="0">
                <a:latin typeface="Swis721 BlkOul BT" pitchFamily="82" charset="0"/>
              </a:rPr>
            </a:br>
            <a:r>
              <a:rPr lang="es-ES" sz="2700" dirty="0" smtClean="0">
                <a:latin typeface="Swis721 BlkOul BT" pitchFamily="82" charset="0"/>
              </a:rPr>
              <a:t>5. </a:t>
            </a:r>
            <a:r>
              <a:rPr lang="es-ES" sz="2400" b="1" dirty="0" smtClean="0">
                <a:latin typeface="Swis721 BlkCn BT" pitchFamily="34" charset="0"/>
                <a:cs typeface="Arial" pitchFamily="34" charset="0"/>
              </a:rPr>
              <a:t>Páginas Web. Gestores de contenidos (CMS) y herramientas de publicación</a:t>
            </a:r>
            <a:r>
              <a:rPr lang="es-ES" sz="2700" dirty="0" smtClean="0">
                <a:latin typeface="Swis721 BlkOul BT" pitchFamily="82" charset="0"/>
              </a:rPr>
              <a:t>.</a:t>
            </a:r>
            <a:br>
              <a:rPr lang="es-ES" sz="2700" dirty="0" smtClean="0">
                <a:latin typeface="Swis721 BlkOul BT" pitchFamily="82" charset="0"/>
              </a:rPr>
            </a:br>
            <a:r>
              <a:rPr lang="en-GB" sz="2700" dirty="0" smtClean="0">
                <a:latin typeface="Swis721 BlkOul BT" pitchFamily="82" charset="0"/>
              </a:rPr>
              <a:t/>
            </a:r>
            <a:br>
              <a:rPr lang="en-GB" sz="2700" dirty="0" smtClean="0">
                <a:latin typeface="Swis721 BlkOul BT" pitchFamily="82" charset="0"/>
              </a:rPr>
            </a:br>
            <a:r>
              <a:rPr lang="es-ES" sz="2700" dirty="0" smtClean="0">
                <a:latin typeface="Swis721 BlkOul BT" pitchFamily="82" charset="0"/>
              </a:rPr>
              <a:t>6. </a:t>
            </a:r>
            <a:r>
              <a:rPr lang="es-ES" sz="2400" b="1" dirty="0" smtClean="0">
                <a:latin typeface="Swis721 BlkCn BT" pitchFamily="34" charset="0"/>
                <a:cs typeface="Arial" pitchFamily="34" charset="0"/>
              </a:rPr>
              <a:t>Estructuras y mecanismos</a:t>
            </a:r>
            <a:r>
              <a:rPr lang="es-ES" sz="2700" dirty="0" smtClean="0">
                <a:latin typeface="Swis721 BlkOul BT" pitchFamily="82" charset="0"/>
              </a:rPr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133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</p:spPr>
        <p:txBody>
          <a:bodyPr wrap="square" anchor="t" anchorCtr="0">
            <a:spAutoFit/>
          </a:bodyPr>
          <a:lstStyle/>
          <a:p>
            <a:r>
              <a:rPr lang="es-ES" sz="2400" b="1" dirty="0" smtClean="0">
                <a:latin typeface="Swis721 BlkOul BT" pitchFamily="82" charset="0"/>
              </a:rPr>
              <a:t>7. </a:t>
            </a:r>
            <a:r>
              <a:rPr lang="es-ES" sz="2400" b="1" dirty="0" smtClean="0">
                <a:latin typeface="Swis721 BlkCn BT" pitchFamily="34" charset="0"/>
                <a:cs typeface="Arial" pitchFamily="34" charset="0"/>
              </a:rPr>
              <a:t>Diseño e impresión 3D.</a:t>
            </a:r>
            <a:endParaRPr lang="en-GB" sz="2400" b="1" dirty="0">
              <a:latin typeface="Swis721 BlkCn BT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210" y="982862"/>
            <a:ext cx="3085981" cy="51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984"/>
          </a:xfrm>
        </p:spPr>
        <p:txBody>
          <a:bodyPr anchor="t" anchorCtr="0">
            <a:spAutoFit/>
          </a:bodyPr>
          <a:lstStyle/>
          <a:p>
            <a:pPr algn="l"/>
            <a:r>
              <a:rPr lang="es-ES" sz="2400" b="1" dirty="0" smtClean="0">
                <a:latin typeface="Swis721 BlkOul BT" pitchFamily="82" charset="0"/>
                <a:cs typeface="Arial" pitchFamily="34" charset="0"/>
              </a:rPr>
              <a:t>8. </a:t>
            </a:r>
            <a:r>
              <a:rPr lang="es-ES" sz="2400" b="1" dirty="0" smtClean="0">
                <a:latin typeface="Swis721 BlkCn BT" pitchFamily="34" charset="0"/>
                <a:cs typeface="Arial" pitchFamily="34" charset="0"/>
              </a:rPr>
              <a:t>Conceptos básicos de señales y sistemas de comunicaciones.</a:t>
            </a:r>
            <a:r>
              <a:rPr lang="es-ES" sz="2400" b="1" dirty="0" smtClean="0">
                <a:latin typeface="Swis721 BlkOul BT" pitchFamily="82" charset="0"/>
                <a:cs typeface="Arial" pitchFamily="34" charset="0"/>
              </a:rPr>
              <a:t/>
            </a:r>
            <a:br>
              <a:rPr lang="es-ES" sz="2400" b="1" dirty="0" smtClean="0">
                <a:latin typeface="Swis721 BlkOul BT" pitchFamily="82" charset="0"/>
                <a:cs typeface="Arial" pitchFamily="34" charset="0"/>
              </a:rPr>
            </a:br>
            <a:r>
              <a:rPr lang="en-GB" sz="2400" b="1" dirty="0" smtClean="0">
                <a:latin typeface="Swis721 BlkOul BT" pitchFamily="82" charset="0"/>
                <a:cs typeface="Arial" pitchFamily="34" charset="0"/>
              </a:rPr>
              <a:t/>
            </a:r>
            <a:br>
              <a:rPr lang="en-GB" sz="2400" b="1" dirty="0" smtClean="0">
                <a:latin typeface="Swis721 BlkOul BT" pitchFamily="82" charset="0"/>
                <a:cs typeface="Arial" pitchFamily="34" charset="0"/>
              </a:rPr>
            </a:br>
            <a:r>
              <a:rPr lang="es-ES" sz="2400" b="1" dirty="0" smtClean="0">
                <a:latin typeface="Swis721 BlkOul BT" pitchFamily="82" charset="0"/>
                <a:cs typeface="Arial" pitchFamily="34" charset="0"/>
              </a:rPr>
              <a:t>9. </a:t>
            </a:r>
            <a:r>
              <a:rPr lang="es-ES" sz="2400" b="1" dirty="0" smtClean="0">
                <a:latin typeface="Swis721 BlkCn BT" pitchFamily="34" charset="0"/>
                <a:cs typeface="Arial" pitchFamily="34" charset="0"/>
              </a:rPr>
              <a:t>Sistemas electrónicos analógicos y digitales.</a:t>
            </a:r>
            <a:br>
              <a:rPr lang="es-ES" sz="2400" b="1" dirty="0" smtClean="0">
                <a:latin typeface="Swis721 BlkCn BT" pitchFamily="34" charset="0"/>
                <a:cs typeface="Arial" pitchFamily="34" charset="0"/>
              </a:rPr>
            </a:br>
            <a:r>
              <a:rPr lang="en-GB" sz="2400" b="1" dirty="0" smtClean="0">
                <a:latin typeface="Swis721 BlkOul BT" pitchFamily="82" charset="0"/>
                <a:cs typeface="Arial" pitchFamily="34" charset="0"/>
              </a:rPr>
              <a:t/>
            </a:r>
            <a:br>
              <a:rPr lang="en-GB" sz="2400" b="1" dirty="0" smtClean="0">
                <a:latin typeface="Swis721 BlkOul BT" pitchFamily="82" charset="0"/>
                <a:cs typeface="Arial" pitchFamily="34" charset="0"/>
              </a:rPr>
            </a:br>
            <a:r>
              <a:rPr lang="es-ES" sz="2400" b="1" dirty="0" smtClean="0">
                <a:latin typeface="Swis721 BlkOul BT" pitchFamily="82" charset="0"/>
                <a:cs typeface="Arial" pitchFamily="34" charset="0"/>
              </a:rPr>
              <a:t>- Componentes eléctricos y electrónicos.</a:t>
            </a:r>
            <a:br>
              <a:rPr lang="es-ES" sz="2400" b="1" dirty="0" smtClean="0">
                <a:latin typeface="Swis721 BlkOul BT" pitchFamily="82" charset="0"/>
                <a:cs typeface="Arial" pitchFamily="34" charset="0"/>
              </a:rPr>
            </a:br>
            <a:r>
              <a:rPr lang="en-GB" sz="2400" b="1" dirty="0" smtClean="0">
                <a:latin typeface="Swis721 BlkOul BT" pitchFamily="82" charset="0"/>
                <a:cs typeface="Arial" pitchFamily="34" charset="0"/>
              </a:rPr>
              <a:t/>
            </a:r>
            <a:br>
              <a:rPr lang="en-GB" sz="2400" b="1" dirty="0" smtClean="0">
                <a:latin typeface="Swis721 BlkOul BT" pitchFamily="82" charset="0"/>
                <a:cs typeface="Arial" pitchFamily="34" charset="0"/>
              </a:rPr>
            </a:br>
            <a:r>
              <a:rPr lang="es-ES" sz="2400" b="1" dirty="0" smtClean="0">
                <a:latin typeface="Swis721 BlkOul BT" pitchFamily="82" charset="0"/>
                <a:cs typeface="Arial" pitchFamily="34" charset="0"/>
              </a:rPr>
              <a:t>- Análisis, simulación, montaje y medida en circuitos electrónicos.</a:t>
            </a:r>
            <a:br>
              <a:rPr lang="es-ES" sz="2400" b="1" dirty="0" smtClean="0">
                <a:latin typeface="Swis721 BlkOul BT" pitchFamily="82" charset="0"/>
                <a:cs typeface="Arial" pitchFamily="34" charset="0"/>
              </a:rPr>
            </a:br>
            <a:r>
              <a:rPr lang="en-GB" sz="2400" b="1" dirty="0" smtClean="0">
                <a:latin typeface="Swis721 BlkOul BT" pitchFamily="82" charset="0"/>
                <a:cs typeface="Arial" pitchFamily="34" charset="0"/>
              </a:rPr>
              <a:t/>
            </a:r>
            <a:br>
              <a:rPr lang="en-GB" sz="2400" b="1" dirty="0" smtClean="0">
                <a:latin typeface="Swis721 BlkOul BT" pitchFamily="82" charset="0"/>
                <a:cs typeface="Arial" pitchFamily="34" charset="0"/>
              </a:rPr>
            </a:br>
            <a:r>
              <a:rPr lang="es-ES" sz="2400" b="1" dirty="0" smtClean="0">
                <a:latin typeface="Swis721 BlkOul BT" pitchFamily="82" charset="0"/>
                <a:cs typeface="Arial" pitchFamily="34" charset="0"/>
              </a:rPr>
              <a:t>10. </a:t>
            </a:r>
            <a:r>
              <a:rPr lang="es-ES" sz="2400" b="1" dirty="0" smtClean="0">
                <a:latin typeface="Swis721 BlkCn BT" pitchFamily="34" charset="0"/>
                <a:cs typeface="Arial" pitchFamily="34" charset="0"/>
              </a:rPr>
              <a:t>Programación de sistemas electrónicos (robótica).</a:t>
            </a:r>
            <a:endParaRPr lang="en-GB" sz="2400" b="1" dirty="0">
              <a:latin typeface="Swis721 BlkCn BT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941168"/>
            <a:ext cx="1164332" cy="123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352928" cy="2015936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s-ES" sz="2700" b="1" dirty="0" smtClean="0">
                <a:latin typeface="Swis721 BlkOul BT" pitchFamily="82" charset="0"/>
              </a:rPr>
              <a:t>1. Formulación de un proyecto tecnológico. 	- Identificación del problema. </a:t>
            </a:r>
            <a:br>
              <a:rPr lang="es-ES" sz="2700" b="1" dirty="0" smtClean="0">
                <a:latin typeface="Swis721 BlkOul BT" pitchFamily="82" charset="0"/>
              </a:rPr>
            </a:br>
            <a:r>
              <a:rPr lang="es-ES" sz="2700" b="1" dirty="0" smtClean="0">
                <a:latin typeface="Swis721 BlkOul BT" pitchFamily="82" charset="0"/>
              </a:rPr>
              <a:t>	- Análisis de su naturaleza.</a:t>
            </a:r>
            <a:endParaRPr lang="en-GB" sz="2700" b="1" dirty="0">
              <a:latin typeface="Swis721 BlkOul BT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03848" y="332656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CONTENIDOS 3º ESO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7849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215</Words>
  <Application>Microsoft Office PowerPoint</Application>
  <PresentationFormat>Presentación en pantalla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Asignatura basada en los 5 bloques siguientes: 1. PROGRAMACIÓN Y PENSAMIENTO COMPUTACIONAL 2. ROBÓTICA Y LA CONEXIÓN CON EL MUNDO REAL 3. TECNOLOGÍA Y DESARROLLO DEL APRENDIZAJE BASADO EN PROYECTOS 4. INTERNET Y SU USO SEGURO Y RESPONSABLE 5. TÉCNICAS DE DISEÑO E IMPRESIÓN 3D</vt:lpstr>
      <vt:lpstr>                                               1. Análisis y resolución de problemas tecnológicos:  7 Fases: 1.    Detección de necesidades   2.    Búsqueda de información   3.    Selección de ideas    4.    Diseño   5.    Planificación del trabajo   6.    Construcción   7     Verificación                                            </vt:lpstr>
      <vt:lpstr>  Serán muy útiles los diagramas de flujo (flow charts) </vt:lpstr>
      <vt:lpstr> y los algoritmos. </vt:lpstr>
      <vt:lpstr>2. Internet: arquitectura y protocolos.  </vt:lpstr>
      <vt:lpstr>4. Aplicaciones y servicios para internet y nuevas tendencias en la red.  5. Páginas Web. Gestores de contenidos (CMS) y herramientas de publicación.  6. Estructuras y mecanismos. </vt:lpstr>
      <vt:lpstr>7. Diseño e impresión 3D.</vt:lpstr>
      <vt:lpstr>8. Conceptos básicos de señales y sistemas de comunicaciones.  9. Sistemas electrónicos analógicos y digitales.  - Componentes eléctricos y electrónicos.  - Análisis, simulación, montaje y medida en circuitos electrónicos.  10. Programación de sistemas electrónicos (robótica).</vt:lpstr>
      <vt:lpstr> 1. Formulación de un proyecto tecnológico.  - Identificación del problema.   - Análisis de su naturaleza.</vt:lpstr>
      <vt:lpstr>Diapositiva 10</vt:lpstr>
      <vt:lpstr> 3. Diseño y representación gráfica de los elementos de un proyecto tecnológico </vt:lpstr>
      <vt:lpstr>4. Documentación de un proyecto para la elaboración de un prototipo tecnológico.</vt:lpstr>
      <vt:lpstr>        1. Componentes electrónicos  aplicados a la robótica.  Simbología         2. Bloques funcionales electrónicos típicos: alimentación, amplificación, etapa de potencia.                             </vt:lpstr>
      <vt:lpstr>1. Sistemas de numeración y codificación.      2. Álgebra de Boole.Puertas lógicas. Análisis, montaje y simulación de circuitos sencillos con componentes analógicos y digitales aplicados a la robótica.</vt:lpstr>
      <vt:lpstr>     􀀁 Lenguajes de programación. Tipos y características.   􀀁 Algoritmos, diagramas de flujo.  􀀁 Variables: tipos. Operadores aritméticos y lógicos. Estructuras de decisión: bucles y condicionales. Funciones.  􀀁 Aplicación de plataformas de control en la experimentación con prototipos diseñados.      </vt:lpstr>
      <vt:lpstr>         Evolución de la robótica.  Señales eléctricas en robots (formado por unión de sensores, actuadores, microprocesador y memoria).  Tipos de sensores. Digitales: pulsador, interruptor, de equilibrio.  Sensores analógicos: de intensidad de luz, de temperatura, de rotación,  optoacopladores, de distancia.   Actuadores: zumbadores, relés, motores. Pantallas LCD.   Características técnicas y  funcionamiento.        </vt:lpstr>
      <vt:lpstr>           Movimientos y localización:  grados de libertad (articulaciones), sistemas de posicionamiento para robot: móvil y brazo.    Sistemas de comunicación de la plataforma de control.  Puerto serie.        </vt:lpstr>
      <vt:lpstr>   Comunicación inalámbrica: wifi, bluetooth y telefonía móvil.   Aplicaciones de la robótica: impresión 3D    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Bloque 1. Electrónica analógica y digital Electrónica analógica. Componentes electrónicos aplicados a la robótica. Simbología Bloques funcionales electrónicos típicos: alimentación, amplificación, etapa de potencia, Electrónica digital. Sistemas de numeración y codificación. Álgebra de Boole. Puertas lógicas. Análisis, montaje y simulación de circuitos sencillos con componentes analógicos y digitales aplicados a la robótica.</dc:title>
  <dc:creator>Patxi</dc:creator>
  <cp:lastModifiedBy>Patxi</cp:lastModifiedBy>
  <cp:revision>83</cp:revision>
  <dcterms:created xsi:type="dcterms:W3CDTF">2016-09-10T18:14:51Z</dcterms:created>
  <dcterms:modified xsi:type="dcterms:W3CDTF">2016-10-15T21:01:17Z</dcterms:modified>
</cp:coreProperties>
</file>