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8" d="100"/>
          <a:sy n="38" d="100"/>
        </p:scale>
        <p:origin x="-114" y="-13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4F26-FB19-4B7D-9B7A-16903DEBE12A}" type="datetimeFigureOut">
              <a:rPr lang="es-ES" smtClean="0"/>
              <a:t>18/09/2019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0020-97C1-4086-B7D7-793AA3AD01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8408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4F26-FB19-4B7D-9B7A-16903DEBE12A}" type="datetimeFigureOut">
              <a:rPr lang="es-ES" smtClean="0"/>
              <a:t>18/09/2019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0020-97C1-4086-B7D7-793AA3AD01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1672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4F26-FB19-4B7D-9B7A-16903DEBE12A}" type="datetimeFigureOut">
              <a:rPr lang="es-ES" smtClean="0"/>
              <a:t>18/09/2019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0020-97C1-4086-B7D7-793AA3AD01B2}" type="slidenum">
              <a:rPr lang="es-ES" smtClean="0"/>
              <a:t>‹Nº›</a:t>
            </a:fld>
            <a:endParaRPr lang="es-E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4827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4F26-FB19-4B7D-9B7A-16903DEBE12A}" type="datetimeFigureOut">
              <a:rPr lang="es-ES" smtClean="0"/>
              <a:t>18/09/2019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0020-97C1-4086-B7D7-793AA3AD01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32161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4F26-FB19-4B7D-9B7A-16903DEBE12A}" type="datetimeFigureOut">
              <a:rPr lang="es-ES" smtClean="0"/>
              <a:t>18/09/2019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0020-97C1-4086-B7D7-793AA3AD01B2}" type="slidenum">
              <a:rPr lang="es-ES" smtClean="0"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14966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4F26-FB19-4B7D-9B7A-16903DEBE12A}" type="datetimeFigureOut">
              <a:rPr lang="es-ES" smtClean="0"/>
              <a:t>18/09/2019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0020-97C1-4086-B7D7-793AA3AD01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78708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4F26-FB19-4B7D-9B7A-16903DEBE12A}" type="datetimeFigureOut">
              <a:rPr lang="es-ES" smtClean="0"/>
              <a:t>18/09/2019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0020-97C1-4086-B7D7-793AA3AD01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88295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4F26-FB19-4B7D-9B7A-16903DEBE12A}" type="datetimeFigureOut">
              <a:rPr lang="es-ES" smtClean="0"/>
              <a:t>18/09/2019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0020-97C1-4086-B7D7-793AA3AD01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250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4F26-FB19-4B7D-9B7A-16903DEBE12A}" type="datetimeFigureOut">
              <a:rPr lang="es-ES" smtClean="0"/>
              <a:t>18/09/2019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0020-97C1-4086-B7D7-793AA3AD01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4261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4F26-FB19-4B7D-9B7A-16903DEBE12A}" type="datetimeFigureOut">
              <a:rPr lang="es-ES" smtClean="0"/>
              <a:t>18/09/2019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0020-97C1-4086-B7D7-793AA3AD01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5187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4F26-FB19-4B7D-9B7A-16903DEBE12A}" type="datetimeFigureOut">
              <a:rPr lang="es-ES" smtClean="0"/>
              <a:t>18/09/2019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0020-97C1-4086-B7D7-793AA3AD01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1435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4F26-FB19-4B7D-9B7A-16903DEBE12A}" type="datetimeFigureOut">
              <a:rPr lang="es-ES" smtClean="0"/>
              <a:t>18/09/2019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0020-97C1-4086-B7D7-793AA3AD01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4982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4F26-FB19-4B7D-9B7A-16903DEBE12A}" type="datetimeFigureOut">
              <a:rPr lang="es-ES" smtClean="0"/>
              <a:t>18/09/2019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0020-97C1-4086-B7D7-793AA3AD01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2861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4F26-FB19-4B7D-9B7A-16903DEBE12A}" type="datetimeFigureOut">
              <a:rPr lang="es-ES" smtClean="0"/>
              <a:t>18/09/2019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0020-97C1-4086-B7D7-793AA3AD01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2038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4F26-FB19-4B7D-9B7A-16903DEBE12A}" type="datetimeFigureOut">
              <a:rPr lang="es-ES" smtClean="0"/>
              <a:t>18/09/2019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0020-97C1-4086-B7D7-793AA3AD01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3492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4F26-FB19-4B7D-9B7A-16903DEBE12A}" type="datetimeFigureOut">
              <a:rPr lang="es-ES" smtClean="0"/>
              <a:t>18/09/2019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0020-97C1-4086-B7D7-793AA3AD01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5124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F4F26-FB19-4B7D-9B7A-16903DEBE12A}" type="datetimeFigureOut">
              <a:rPr lang="es-ES" smtClean="0"/>
              <a:t>18/09/2019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79B0020-97C1-4086-B7D7-793AA3AD01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9579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Tema 1: Espacio humano y económico.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57530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fin de la Segunda Guerra Mundial	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devastación provocada por el conflicto entre 1939 y 1945 obliga a reconstruir toda Europa sobre unas bases nuevas. </a:t>
            </a:r>
          </a:p>
          <a:p>
            <a:r>
              <a:rPr lang="es-ES" dirty="0" smtClean="0"/>
              <a:t>Acabada la guerra la URSS y EEUU compiten por extender su influencia y Europa queda en medio del tablero, sin querer volcarse claramente hacia ninguno de los dos modelos si puede evitarlo. Es por ello que desarrollan este sistema mixto. </a:t>
            </a:r>
          </a:p>
          <a:p>
            <a:r>
              <a:rPr lang="es-ES" dirty="0" smtClean="0"/>
              <a:t>El Plan Marshall y el Pacto de Varsovia fueron los instrumentos que articularon EEUU y la URSS respectivamente para apoyar económicamente a los países que estaban en su órbita. Fue una inyección de dinero enorme para la reconstrucción.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652018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estado del bienestar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77334" y="1371601"/>
            <a:ext cx="8596668" cy="4669762"/>
          </a:xfrm>
        </p:spPr>
        <p:txBody>
          <a:bodyPr>
            <a:noAutofit/>
          </a:bodyPr>
          <a:lstStyle/>
          <a:p>
            <a:r>
              <a:rPr lang="es-ES" sz="2400" dirty="0" smtClean="0"/>
              <a:t>El Estado del bienestar fue desarrollado por primera vez en Reino Unido inmediatamente después de la guerra. Se definió como un programa de ayuda y asistencia de la cuna a la tumba. </a:t>
            </a:r>
          </a:p>
          <a:p>
            <a:r>
              <a:rPr lang="es-ES" sz="2400" dirty="0" smtClean="0"/>
              <a:t>Esto ya tenía herencias y recuerdos desde el siglo XIX en la Alemania de Bismarck, quien para desarrollar el país se decidió a incrementar la calidad de vida de sus ciudadanos. </a:t>
            </a:r>
          </a:p>
          <a:p>
            <a:r>
              <a:rPr lang="es-ES" sz="2400" dirty="0" smtClean="0"/>
              <a:t>El estado del bienestar se define por estas intervenciones: </a:t>
            </a:r>
          </a:p>
          <a:p>
            <a:pPr lvl="1"/>
            <a:r>
              <a:rPr lang="es-ES" sz="2000" dirty="0" smtClean="0"/>
              <a:t>Transferencias de dinero (Paro, pensiones)</a:t>
            </a:r>
          </a:p>
          <a:p>
            <a:pPr lvl="1"/>
            <a:r>
              <a:rPr lang="es-ES" sz="2000" dirty="0" smtClean="0"/>
              <a:t>Servicios gratuitos (Sanidad, Educación). </a:t>
            </a:r>
          </a:p>
          <a:p>
            <a:pPr lvl="1"/>
            <a:r>
              <a:rPr lang="es-ES" sz="2000" dirty="0" smtClean="0"/>
              <a:t>Responsabilidades públicas (Legislaciones medioambientales, derechos individuales)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625887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sectores económicos</a:t>
            </a:r>
            <a:endParaRPr lang="es-E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5544"/>
            <a:ext cx="10956131" cy="5274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215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ser humano y la modificación del paisaje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El ser humano trata de modificar su entorno para que le sirva a sus intereses. Intervenimos sobre el paisaje modificándolo en función de sus necesidades. </a:t>
            </a:r>
          </a:p>
          <a:p>
            <a:r>
              <a:rPr lang="es-ES" sz="2800" dirty="0" smtClean="0"/>
              <a:t>Tenemos tres tipos de paisajes: </a:t>
            </a:r>
          </a:p>
          <a:p>
            <a:pPr lvl="1"/>
            <a:r>
              <a:rPr lang="es-ES" sz="2400" dirty="0" smtClean="0"/>
              <a:t>Paisaje Natural</a:t>
            </a:r>
          </a:p>
          <a:p>
            <a:pPr lvl="1"/>
            <a:r>
              <a:rPr lang="es-ES" sz="2400" dirty="0" smtClean="0"/>
              <a:t>Paisaje modificado</a:t>
            </a:r>
          </a:p>
          <a:p>
            <a:pPr lvl="1"/>
            <a:r>
              <a:rPr lang="es-ES" sz="2400" dirty="0" smtClean="0"/>
              <a:t>Paisaje ordenado. 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657068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Economía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77334" y="1244601"/>
            <a:ext cx="8596668" cy="4796762"/>
          </a:xfrm>
        </p:spPr>
        <p:txBody>
          <a:bodyPr>
            <a:noAutofit/>
          </a:bodyPr>
          <a:lstStyle/>
          <a:p>
            <a:r>
              <a:rPr lang="es-ES" sz="2800" dirty="0" smtClean="0"/>
              <a:t>La economía es una ciencia social que estudia cómo administrar los recursos y producir bienes y servicios. Los factores productivos son tres: </a:t>
            </a:r>
          </a:p>
          <a:p>
            <a:pPr lvl="1"/>
            <a:r>
              <a:rPr lang="es-ES" sz="2400" dirty="0" smtClean="0"/>
              <a:t>Tierra: Superficie y materias primas. </a:t>
            </a:r>
          </a:p>
          <a:p>
            <a:pPr lvl="1"/>
            <a:r>
              <a:rPr lang="es-ES" sz="2400" dirty="0" smtClean="0"/>
              <a:t>Trabajo: Todo esfuerzo dedicado a la producción. </a:t>
            </a:r>
          </a:p>
          <a:p>
            <a:pPr lvl="1"/>
            <a:r>
              <a:rPr lang="es-ES" sz="2400" dirty="0" smtClean="0"/>
              <a:t>Capital: Físico, humano y financiero. </a:t>
            </a:r>
          </a:p>
          <a:p>
            <a:r>
              <a:rPr lang="es-ES" sz="2800" dirty="0" smtClean="0"/>
              <a:t>La economía se caracteriza por la toma de decisiones en ambientes de escasez. Nuestros recursos son limitados y nuestras necesidades ilimitadas. También nuestra percepción puede ser relativa. 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965032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77334" y="635001"/>
            <a:ext cx="8596668" cy="5406362"/>
          </a:xfrm>
        </p:spPr>
        <p:txBody>
          <a:bodyPr/>
          <a:lstStyle/>
          <a:p>
            <a:r>
              <a:rPr lang="es-ES" sz="2800" dirty="0" smtClean="0"/>
              <a:t>Las sociedades organizan su economía para intentar ser lo más eficiente posible  Por ejemplo, España es un líder mundial en la producción de aceite de oliva. </a:t>
            </a:r>
          </a:p>
          <a:p>
            <a:r>
              <a:rPr lang="es-ES" sz="2800" dirty="0" smtClean="0"/>
              <a:t>Todas las sociedades se preguntan: </a:t>
            </a:r>
            <a:br>
              <a:rPr lang="es-ES" sz="2800" dirty="0" smtClean="0"/>
            </a:br>
            <a:r>
              <a:rPr lang="es-ES" sz="2800" dirty="0" smtClean="0"/>
              <a:t>	¿Qué producir?</a:t>
            </a:r>
          </a:p>
          <a:p>
            <a:pPr marL="0" indent="0">
              <a:buNone/>
            </a:pPr>
            <a:r>
              <a:rPr lang="es-ES" sz="2800" dirty="0"/>
              <a:t>	</a:t>
            </a:r>
            <a:r>
              <a:rPr lang="es-ES" sz="2800" dirty="0" smtClean="0"/>
              <a:t>¿Cómo producir? </a:t>
            </a:r>
          </a:p>
          <a:p>
            <a:pPr marL="0" indent="0">
              <a:buNone/>
            </a:pPr>
            <a:r>
              <a:rPr lang="es-ES" sz="2800" dirty="0"/>
              <a:t>	</a:t>
            </a:r>
            <a:r>
              <a:rPr lang="es-ES" sz="2800" dirty="0" smtClean="0"/>
              <a:t>¿Para quién producir?</a:t>
            </a:r>
          </a:p>
          <a:p>
            <a:pPr marL="0" indent="0">
              <a:buNone/>
            </a:pPr>
            <a:endParaRPr lang="es-ES" sz="2800" dirty="0"/>
          </a:p>
          <a:p>
            <a:pPr marL="0" indent="0">
              <a:buNone/>
            </a:pP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227843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sistemas económicos básicos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Durante el siglo XX convivieron dos sistemas contrapuestos entre sí. </a:t>
            </a:r>
          </a:p>
          <a:p>
            <a:pPr lvl="1"/>
            <a:r>
              <a:rPr lang="es-ES" sz="2400" dirty="0" smtClean="0"/>
              <a:t>Economía planificada estatal. </a:t>
            </a:r>
          </a:p>
          <a:p>
            <a:pPr lvl="1"/>
            <a:r>
              <a:rPr lang="es-ES" sz="2400" dirty="0" smtClean="0"/>
              <a:t>Economía capitalista. </a:t>
            </a:r>
          </a:p>
          <a:p>
            <a:pPr lvl="1"/>
            <a:r>
              <a:rPr lang="es-ES" sz="2400" dirty="0" smtClean="0"/>
              <a:t>Economía mixta. 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930056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1026" name="Picture 2" descr="Resultado de imagen de comunismo economÃ­a planific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0"/>
            <a:ext cx="9728200" cy="6827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7973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2050" name="Picture 2" descr="Resultado de imagen de economÃ­a capitalis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400" y="-13084"/>
            <a:ext cx="10490200" cy="6871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8991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3074" name="Picture 2" descr="Resultado de imagen de economÃ­a mix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544" y="0"/>
            <a:ext cx="1061883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1525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Fallos de mercado y el sistema de la economía mixta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Hay ocasiones en las que el sector público debe intervenir en la economía: </a:t>
            </a:r>
          </a:p>
          <a:p>
            <a:pPr lvl="1"/>
            <a:r>
              <a:rPr lang="es-ES" dirty="0" smtClean="0"/>
              <a:t>Por la existencia de bienes públicos que son propiedad o responsabilidad de todos (Sanidad, bosques, costas, etcétera). </a:t>
            </a:r>
          </a:p>
          <a:p>
            <a:pPr lvl="1"/>
            <a:r>
              <a:rPr lang="es-ES" dirty="0" smtClean="0"/>
              <a:t>Externalidades. Muchas veces quien realiza una acción no sufre sus consecuencias y el estado interviene para corregir ese desequilibrio con prohibiciones o regulaciones (por ejemplo la contaminación que producen las empresas). </a:t>
            </a:r>
          </a:p>
          <a:p>
            <a:pPr lvl="1"/>
            <a:r>
              <a:rPr lang="es-ES" dirty="0" smtClean="0"/>
              <a:t>Falta de competencia en el mercado. Cuando se producen monopolios el estado interviene para evitarlos y dividir en lo posible a esas empresas para que haya competencia. </a:t>
            </a:r>
          </a:p>
          <a:p>
            <a:r>
              <a:rPr lang="es-ES" dirty="0" smtClean="0"/>
              <a:t>La economía mixta es una seña de identidad europea desde el siglo XX y su objetivo es lograr las ventajas de los dos sistemas contrapuestos sin sus inconvenientes.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4076749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</TotalTime>
  <Words>550</Words>
  <Application>Microsoft Office PowerPoint</Application>
  <PresentationFormat>Personalizado</PresentationFormat>
  <Paragraphs>40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Faceta</vt:lpstr>
      <vt:lpstr>Tema 1: Espacio humano y económico.</vt:lpstr>
      <vt:lpstr>El ser humano y la modificación del paisaje</vt:lpstr>
      <vt:lpstr>Economía</vt:lpstr>
      <vt:lpstr>Presentación de PowerPoint</vt:lpstr>
      <vt:lpstr>Los sistemas económicos básicos</vt:lpstr>
      <vt:lpstr>Presentación de PowerPoint</vt:lpstr>
      <vt:lpstr>Presentación de PowerPoint</vt:lpstr>
      <vt:lpstr>Presentación de PowerPoint</vt:lpstr>
      <vt:lpstr>Fallos de mercado y el sistema de la economía mixta</vt:lpstr>
      <vt:lpstr>El fin de la Segunda Guerra Mundial </vt:lpstr>
      <vt:lpstr>El estado del bienestar</vt:lpstr>
      <vt:lpstr>Los sectores económicos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1: Espacio humano y económico.</dc:title>
  <dc:creator>Propietario</dc:creator>
  <cp:lastModifiedBy>Profesor</cp:lastModifiedBy>
  <cp:revision>5</cp:revision>
  <dcterms:created xsi:type="dcterms:W3CDTF">2019-09-16T09:44:54Z</dcterms:created>
  <dcterms:modified xsi:type="dcterms:W3CDTF">2019-09-18T10:31:16Z</dcterms:modified>
</cp:coreProperties>
</file>