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ppt/tags/tag25.xml" ContentType="application/vnd.openxmlformats-officedocument.presentationml.tags+xml"/>
  <Override PartName="/ppt/notesSlides/notesSlide24.xml" ContentType="application/vnd.openxmlformats-officedocument.presentationml.notesSlide+xml"/>
  <Override PartName="/ppt/tags/tag26.xml" ContentType="application/vnd.openxmlformats-officedocument.presentationml.tags+xml"/>
  <Override PartName="/ppt/notesSlides/notesSlide25.xml" ContentType="application/vnd.openxmlformats-officedocument.presentationml.notesSlide+xml"/>
  <Override PartName="/ppt/tags/tag27.xml" ContentType="application/vnd.openxmlformats-officedocument.presentationml.tags+xml"/>
  <Override PartName="/ppt/notesSlides/notesSlide26.xml" ContentType="application/vnd.openxmlformats-officedocument.presentationml.notesSlide+xml"/>
  <Override PartName="/ppt/tags/tag28.xml" ContentType="application/vnd.openxmlformats-officedocument.presentationml.tags+xml"/>
  <Override PartName="/ppt/notesSlides/notesSlide27.xml" ContentType="application/vnd.openxmlformats-officedocument.presentationml.notesSlide+xml"/>
  <Override PartName="/ppt/tags/tag29.xml" ContentType="application/vnd.openxmlformats-officedocument.presentationml.tags+xml"/>
  <Override PartName="/ppt/notesSlides/notesSlide28.xml" ContentType="application/vnd.openxmlformats-officedocument.presentationml.notesSlide+xml"/>
  <Override PartName="/ppt/tags/tag30.xml" ContentType="application/vnd.openxmlformats-officedocument.presentationml.tags+xml"/>
  <Override PartName="/ppt/notesSlides/notesSlide29.xml" ContentType="application/vnd.openxmlformats-officedocument.presentationml.notesSlide+xml"/>
  <Override PartName="/ppt/tags/tag31.xml" ContentType="application/vnd.openxmlformats-officedocument.presentationml.tags+xml"/>
  <Override PartName="/ppt/notesSlides/notesSlide30.xml" ContentType="application/vnd.openxmlformats-officedocument.presentationml.notesSlide+xml"/>
  <Override PartName="/ppt/tags/tag32.xml" ContentType="application/vnd.openxmlformats-officedocument.presentationml.tags+xml"/>
  <Override PartName="/ppt/notesSlides/notesSlide31.xml" ContentType="application/vnd.openxmlformats-officedocument.presentationml.notesSlide+xml"/>
  <Override PartName="/ppt/tags/tag33.xml" ContentType="application/vnd.openxmlformats-officedocument.presentationml.tags+xml"/>
  <Override PartName="/ppt/notesSlides/notesSlide32.xml" ContentType="application/vnd.openxmlformats-officedocument.presentationml.notesSlide+xml"/>
  <Override PartName="/ppt/tags/tag34.xml" ContentType="application/vnd.openxmlformats-officedocument.presentationml.tags+xml"/>
  <Override PartName="/ppt/notesSlides/notesSlide33.xml" ContentType="application/vnd.openxmlformats-officedocument.presentationml.notesSlide+xml"/>
  <Override PartName="/ppt/tags/tag35.xml" ContentType="application/vnd.openxmlformats-officedocument.presentationml.tags+xml"/>
  <Override PartName="/ppt/notesSlides/notesSlide34.xml" ContentType="application/vnd.openxmlformats-officedocument.presentationml.notesSlide+xml"/>
  <Override PartName="/ppt/tags/tag36.xml" ContentType="application/vnd.openxmlformats-officedocument.presentationml.tags+xml"/>
  <Override PartName="/ppt/notesSlides/notesSlide35.xml" ContentType="application/vnd.openxmlformats-officedocument.presentationml.notesSlide+xml"/>
  <Override PartName="/ppt/tags/tag37.xml" ContentType="application/vnd.openxmlformats-officedocument.presentationml.tags+xml"/>
  <Override PartName="/ppt/notesSlides/notesSlide36.xml" ContentType="application/vnd.openxmlformats-officedocument.presentationml.notesSlide+xml"/>
  <Override PartName="/ppt/tags/tag38.xml" ContentType="application/vnd.openxmlformats-officedocument.presentationml.tags+xml"/>
  <Override PartName="/ppt/notesSlides/notesSlide37.xml" ContentType="application/vnd.openxmlformats-officedocument.presentationml.notesSlide+xml"/>
  <Override PartName="/ppt/tags/tag39.xml" ContentType="application/vnd.openxmlformats-officedocument.presentationml.tags+xml"/>
  <Override PartName="/ppt/notesSlides/notesSlide38.xml" ContentType="application/vnd.openxmlformats-officedocument.presentationml.notesSlide+xml"/>
  <Override PartName="/ppt/tags/tag40.xml" ContentType="application/vnd.openxmlformats-officedocument.presentationml.tags+xml"/>
  <Override PartName="/ppt/notesSlides/notesSlide39.xml" ContentType="application/vnd.openxmlformats-officedocument.presentationml.notesSlide+xml"/>
  <Override PartName="/ppt/tags/tag41.xml" ContentType="application/vnd.openxmlformats-officedocument.presentationml.tags+xml"/>
  <Override PartName="/ppt/notesSlides/notesSlide40.xml" ContentType="application/vnd.openxmlformats-officedocument.presentationml.notesSlide+xml"/>
  <Override PartName="/ppt/tags/tag42.xml" ContentType="application/vnd.openxmlformats-officedocument.presentationml.tags+xml"/>
  <Override PartName="/ppt/notesSlides/notesSlide41.xml" ContentType="application/vnd.openxmlformats-officedocument.presentationml.notesSlide+xml"/>
  <Override PartName="/ppt/tags/tag43.xml" ContentType="application/vnd.openxmlformats-officedocument.presentationml.tags+xml"/>
  <Override PartName="/ppt/notesSlides/notesSlide42.xml" ContentType="application/vnd.openxmlformats-officedocument.presentationml.notesSlide+xml"/>
  <Override PartName="/ppt/tags/tag44.xml" ContentType="application/vnd.openxmlformats-officedocument.presentationml.tags+xml"/>
  <Override PartName="/ppt/notesSlides/notesSlide43.xml" ContentType="application/vnd.openxmlformats-officedocument.presentationml.notesSlide+xml"/>
  <Override PartName="/ppt/tags/tag45.xml" ContentType="application/vnd.openxmlformats-officedocument.presentationml.tags+xml"/>
  <Override PartName="/ppt/notesSlides/notesSlide44.xml" ContentType="application/vnd.openxmlformats-officedocument.presentationml.notesSlide+xml"/>
  <Override PartName="/ppt/tags/tag46.xml" ContentType="application/vnd.openxmlformats-officedocument.presentationml.tags+xml"/>
  <Override PartName="/ppt/notesSlides/notesSlide45.xml" ContentType="application/vnd.openxmlformats-officedocument.presentationml.notesSlide+xml"/>
  <Override PartName="/ppt/tags/tag47.xml" ContentType="application/vnd.openxmlformats-officedocument.presentationml.tags+xml"/>
  <Override PartName="/ppt/notesSlides/notesSlide46.xml" ContentType="application/vnd.openxmlformats-officedocument.presentationml.notesSlide+xml"/>
  <Override PartName="/ppt/tags/tag48.xml" ContentType="application/vnd.openxmlformats-officedocument.presentationml.tags+xml"/>
  <Override PartName="/ppt/notesSlides/notesSlide47.xml" ContentType="application/vnd.openxmlformats-officedocument.presentationml.notesSlide+xml"/>
  <Override PartName="/ppt/tags/tag49.xml" ContentType="application/vnd.openxmlformats-officedocument.presentationml.tags+xml"/>
  <Override PartName="/ppt/notesSlides/notesSlide48.xml" ContentType="application/vnd.openxmlformats-officedocument.presentationml.notesSlide+xml"/>
  <Override PartName="/ppt/tags/tag50.xml" ContentType="application/vnd.openxmlformats-officedocument.presentationml.tags+xml"/>
  <Override PartName="/ppt/notesSlides/notesSlide49.xml" ContentType="application/vnd.openxmlformats-officedocument.presentationml.notesSlide+xml"/>
  <Override PartName="/ppt/tags/tag51.xml" ContentType="application/vnd.openxmlformats-officedocument.presentationml.tags+xml"/>
  <Override PartName="/ppt/notesSlides/notesSlide50.xml" ContentType="application/vnd.openxmlformats-officedocument.presentationml.notesSlide+xml"/>
  <Override PartName="/ppt/tags/tag52.xml" ContentType="application/vnd.openxmlformats-officedocument.presentationml.tags+xml"/>
  <Override PartName="/ppt/notesSlides/notesSlide51.xml" ContentType="application/vnd.openxmlformats-officedocument.presentationml.notesSlide+xml"/>
  <Override PartName="/ppt/tags/tag53.xml" ContentType="application/vnd.openxmlformats-officedocument.presentationml.tags+xml"/>
  <Override PartName="/ppt/notesSlides/notesSlide52.xml" ContentType="application/vnd.openxmlformats-officedocument.presentationml.notesSlide+xml"/>
  <Override PartName="/ppt/tags/tag54.xml" ContentType="application/vnd.openxmlformats-officedocument.presentationml.tags+xml"/>
  <Override PartName="/ppt/notesSlides/notesSlide53.xml" ContentType="application/vnd.openxmlformats-officedocument.presentationml.notesSlide+xml"/>
  <Override PartName="/ppt/tags/tag55.xml" ContentType="application/vnd.openxmlformats-officedocument.presentationml.tags+xml"/>
  <Override PartName="/ppt/notesSlides/notesSlide54.xml" ContentType="application/vnd.openxmlformats-officedocument.presentationml.notesSlide+xml"/>
  <Override PartName="/ppt/tags/tag56.xml" ContentType="application/vnd.openxmlformats-officedocument.presentationml.tags+xml"/>
  <Override PartName="/ppt/notesSlides/notesSlide55.xml" ContentType="application/vnd.openxmlformats-officedocument.presentationml.notesSlide+xml"/>
  <Override PartName="/ppt/tags/tag57.xml" ContentType="application/vnd.openxmlformats-officedocument.presentationml.tags+xml"/>
  <Override PartName="/ppt/notesSlides/notesSlide56.xml" ContentType="application/vnd.openxmlformats-officedocument.presentationml.notesSlide+xml"/>
  <Override PartName="/ppt/tags/tag58.xml" ContentType="application/vnd.openxmlformats-officedocument.presentationml.tags+xml"/>
  <Override PartName="/ppt/notesSlides/notesSlide57.xml" ContentType="application/vnd.openxmlformats-officedocument.presentationml.notesSlide+xml"/>
  <Override PartName="/ppt/tags/tag59.xml" ContentType="application/vnd.openxmlformats-officedocument.presentationml.tags+xml"/>
  <Override PartName="/ppt/notesSlides/notesSlide58.xml" ContentType="application/vnd.openxmlformats-officedocument.presentationml.notesSlide+xml"/>
  <Override PartName="/ppt/tags/tag60.xml" ContentType="application/vnd.openxmlformats-officedocument.presentationml.tags+xml"/>
  <Override PartName="/ppt/notesSlides/notesSlide59.xml" ContentType="application/vnd.openxmlformats-officedocument.presentationml.notesSlide+xml"/>
  <Override PartName="/ppt/tags/tag61.xml" ContentType="application/vnd.openxmlformats-officedocument.presentationml.tags+xml"/>
  <Override PartName="/ppt/notesSlides/notesSlide60.xml" ContentType="application/vnd.openxmlformats-officedocument.presentationml.notesSlide+xml"/>
  <Override PartName="/ppt/tags/tag62.xml" ContentType="application/vnd.openxmlformats-officedocument.presentationml.tags+xml"/>
  <Override PartName="/ppt/notesSlides/notesSlide61.xml" ContentType="application/vnd.openxmlformats-officedocument.presentationml.notesSlide+xml"/>
  <Override PartName="/ppt/tags/tag63.xml" ContentType="application/vnd.openxmlformats-officedocument.presentationml.tags+xml"/>
  <Override PartName="/ppt/notesSlides/notesSlide62.xml" ContentType="application/vnd.openxmlformats-officedocument.presentationml.notesSlide+xml"/>
  <Override PartName="/ppt/tags/tag64.xml" ContentType="application/vnd.openxmlformats-officedocument.presentationml.tags+xml"/>
  <Override PartName="/ppt/notesSlides/notesSlide63.xml" ContentType="application/vnd.openxmlformats-officedocument.presentationml.notesSlide+xml"/>
  <Override PartName="/ppt/tags/tag65.xml" ContentType="application/vnd.openxmlformats-officedocument.presentationml.tags+xml"/>
  <Override PartName="/ppt/notesSlides/notesSlide64.xml" ContentType="application/vnd.openxmlformats-officedocument.presentationml.notesSlide+xml"/>
  <Override PartName="/ppt/tags/tag66.xml" ContentType="application/vnd.openxmlformats-officedocument.presentationml.tags+xml"/>
  <Override PartName="/ppt/notesSlides/notesSlide65.xml" ContentType="application/vnd.openxmlformats-officedocument.presentationml.notesSlide+xml"/>
  <Override PartName="/ppt/tags/tag6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0" r:id="rId1"/>
  </p:sldMasterIdLst>
  <p:notesMasterIdLst>
    <p:notesMasterId r:id="rId68"/>
  </p:notesMasterIdLst>
  <p:sldIdLst>
    <p:sldId id="513" r:id="rId2"/>
    <p:sldId id="730" r:id="rId3"/>
    <p:sldId id="747" r:id="rId4"/>
    <p:sldId id="880" r:id="rId5"/>
    <p:sldId id="763" r:id="rId6"/>
    <p:sldId id="883" r:id="rId7"/>
    <p:sldId id="735" r:id="rId8"/>
    <p:sldId id="736" r:id="rId9"/>
    <p:sldId id="866" r:id="rId10"/>
    <p:sldId id="923" r:id="rId11"/>
    <p:sldId id="745" r:id="rId12"/>
    <p:sldId id="876" r:id="rId13"/>
    <p:sldId id="860" r:id="rId14"/>
    <p:sldId id="884" r:id="rId15"/>
    <p:sldId id="759" r:id="rId16"/>
    <p:sldId id="628" r:id="rId17"/>
    <p:sldId id="788" r:id="rId18"/>
    <p:sldId id="790" r:id="rId19"/>
    <p:sldId id="886" r:id="rId20"/>
    <p:sldId id="792" r:id="rId21"/>
    <p:sldId id="881" r:id="rId22"/>
    <p:sldId id="795" r:id="rId23"/>
    <p:sldId id="799" r:id="rId24"/>
    <p:sldId id="877" r:id="rId25"/>
    <p:sldId id="887" r:id="rId26"/>
    <p:sldId id="888" r:id="rId27"/>
    <p:sldId id="889" r:id="rId28"/>
    <p:sldId id="890" r:id="rId29"/>
    <p:sldId id="891" r:id="rId30"/>
    <p:sldId id="892" r:id="rId31"/>
    <p:sldId id="893" r:id="rId32"/>
    <p:sldId id="894" r:id="rId33"/>
    <p:sldId id="895" r:id="rId34"/>
    <p:sldId id="896" r:id="rId35"/>
    <p:sldId id="897" r:id="rId36"/>
    <p:sldId id="898" r:id="rId37"/>
    <p:sldId id="899" r:id="rId38"/>
    <p:sldId id="900" r:id="rId39"/>
    <p:sldId id="901" r:id="rId40"/>
    <p:sldId id="902" r:id="rId41"/>
    <p:sldId id="903" r:id="rId42"/>
    <p:sldId id="904" r:id="rId43"/>
    <p:sldId id="905" r:id="rId44"/>
    <p:sldId id="906" r:id="rId45"/>
    <p:sldId id="907" r:id="rId46"/>
    <p:sldId id="908" r:id="rId47"/>
    <p:sldId id="909" r:id="rId48"/>
    <p:sldId id="910" r:id="rId49"/>
    <p:sldId id="911" r:id="rId50"/>
    <p:sldId id="912" r:id="rId51"/>
    <p:sldId id="913" r:id="rId52"/>
    <p:sldId id="914" r:id="rId53"/>
    <p:sldId id="915" r:id="rId54"/>
    <p:sldId id="916" r:id="rId55"/>
    <p:sldId id="917" r:id="rId56"/>
    <p:sldId id="918" r:id="rId57"/>
    <p:sldId id="812" r:id="rId58"/>
    <p:sldId id="919" r:id="rId59"/>
    <p:sldId id="920" r:id="rId60"/>
    <p:sldId id="808" r:id="rId61"/>
    <p:sldId id="771" r:id="rId62"/>
    <p:sldId id="865" r:id="rId63"/>
    <p:sldId id="874" r:id="rId64"/>
    <p:sldId id="921" r:id="rId65"/>
    <p:sldId id="922" r:id="rId66"/>
    <p:sldId id="291" r:id="rId67"/>
  </p:sldIdLst>
  <p:sldSz cx="9144000" cy="5143500" type="screen16x9"/>
  <p:notesSz cx="6858000" cy="9144000"/>
  <p:custDataLst>
    <p:tags r:id="rId69"/>
  </p:custDataLst>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extLst>
    <p:ext uri="{EFAFB233-063F-42B5-8137-9DF3F51BA10A}">
      <p15:sldGuideLst xmlns="" xmlns:p15="http://schemas.microsoft.com/office/powerpoint/2012/main">
        <p15:guide id="1" orient="horz" pos="1620">
          <p15:clr>
            <a:srgbClr val="A4A3A4"/>
          </p15:clr>
        </p15:guide>
        <p15:guide id="2" pos="336">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arbara Reif" initials="BR" lastIdx="3" clrIdx="0"/>
  <p:cmAuthor id="1" name="Jane Gibbons -X (jagibbon - DEL ORO CONSULTING INC at Cisco)" initials="JG-(-DOCIaC" lastIdx="28" clrIdx="1">
    <p:extLst>
      <p:ext uri="{19B8F6BF-5375-455C-9EA6-DF929625EA0E}">
        <p15:presenceInfo xmlns="" xmlns:p15="http://schemas.microsoft.com/office/powerpoint/2012/main" userId="S-1-5-21-1708537768-1303643608-725345543-200204" providerId="AD"/>
      </p:ext>
    </p:extLst>
  </p:cmAuthor>
  <p:cmAuthor id="2" name="Bob Vachon" initials="BV" lastIdx="24" clrIdx="2">
    <p:extLst>
      <p:ext uri="{19B8F6BF-5375-455C-9EA6-DF929625EA0E}">
        <p15:presenceInfo xmlns="" xmlns:p15="http://schemas.microsoft.com/office/powerpoint/2012/main" userId="c7abe87968a0b63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00CC"/>
    <a:srgbClr val="000099"/>
    <a:srgbClr val="CC99FF"/>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7913" autoAdjust="0"/>
    <p:restoredTop sz="91813" autoAdjust="0"/>
  </p:normalViewPr>
  <p:slideViewPr>
    <p:cSldViewPr snapToGrid="0" showGuides="1">
      <p:cViewPr>
        <p:scale>
          <a:sx n="100" d="100"/>
          <a:sy n="100" d="100"/>
        </p:scale>
        <p:origin x="-2544" y="-654"/>
      </p:cViewPr>
      <p:guideLst>
        <p:guide orient="horz" pos="1620"/>
        <p:guide pos="336"/>
      </p:guideLst>
    </p:cSldViewPr>
  </p:slideViewPr>
  <p:notesTextViewPr>
    <p:cViewPr>
      <p:scale>
        <a:sx n="1" d="1"/>
        <a:sy n="1" d="1"/>
      </p:scale>
      <p:origin x="0" y="120"/>
    </p:cViewPr>
  </p:notesTextViewPr>
  <p:sorterViewPr>
    <p:cViewPr>
      <p:scale>
        <a:sx n="111" d="100"/>
        <a:sy n="111" d="100"/>
      </p:scale>
      <p:origin x="0" y="-512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gs" Target="tags/tag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36337D9-3022-3D41-8D8A-BDF2F3B0DD8E}" type="datetimeFigureOut">
              <a:rPr lang="en-US" smtClean="0"/>
              <a:t>12/2/2019</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41018C-6CAF-B84E-B92C-ECB119457FBA}" type="slidenum">
              <a:rPr lang="en-US" smtClean="0"/>
              <a:t>‹#›</a:t>
            </a:fld>
            <a:endParaRPr lang="en-US" dirty="0"/>
          </a:p>
        </p:txBody>
      </p:sp>
    </p:spTree>
    <p:extLst>
      <p:ext uri="{BB962C8B-B14F-4D97-AF65-F5344CB8AC3E}">
        <p14:creationId xmlns:p14="http://schemas.microsoft.com/office/powerpoint/2010/main" val="193756487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b="0" dirty="0"/>
              <a:t>Cisco Networking Academy Program</a:t>
            </a:r>
          </a:p>
          <a:p>
            <a:pPr rtl="0">
              <a:buFontTx/>
              <a:buNone/>
            </a:pPr>
            <a:r>
              <a:rPr lang="x-none" b="0" dirty="0"/>
              <a:t>IT Essentials 7.0</a:t>
            </a:r>
          </a:p>
          <a:p>
            <a:pPr rtl="0">
              <a:buFontTx/>
              <a:buNone/>
            </a:pPr>
            <a:r>
              <a:rPr lang="x-none" sz="1200" b="0" dirty="0"/>
              <a:t>Capítulo 1: Introducción al hardware de computadoras personales</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1</a:t>
            </a:fld>
            <a:endParaRPr/>
          </a:p>
        </p:txBody>
      </p:sp>
    </p:spTree>
    <p:extLst>
      <p:ext uri="{BB962C8B-B14F-4D97-AF65-F5344CB8AC3E}">
        <p14:creationId xmlns:p14="http://schemas.microsoft.com/office/powerpoint/2010/main" val="30255421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391C207-9349-46D5-9D89-8ADDA5014D1F}" type="slidenum">
              <a:rPr sz="800" b="0">
                <a:solidFill>
                  <a:prstClr val="black"/>
                </a:solidFill>
              </a:rPr>
              <a:pPr algn="r"/>
              <a:t>10</a:t>
            </a:fld>
            <a:endParaRPr sz="800" b="0">
              <a:solidFill>
                <a:prstClr val="black"/>
              </a:solidFill>
            </a:endParaRPr>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7330538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7" tIns="0" rIns="18817" bIns="0" anchor="b"/>
          <a:lstStyle>
            <a:lvl1pPr defTabSz="901700" eaLnBrk="0" hangingPunct="0">
              <a:defRPr sz="2400" b="1">
                <a:solidFill>
                  <a:schemeClr val="tx1"/>
                </a:solidFill>
                <a:latin typeface="Arial" charset="0"/>
                <a:cs typeface="Arial" charset="0"/>
              </a:defRPr>
            </a:lvl1pPr>
            <a:lvl2pPr marL="742950" indent="-285750" defTabSz="901700" eaLnBrk="0" hangingPunct="0">
              <a:defRPr sz="2400" b="1">
                <a:solidFill>
                  <a:schemeClr val="tx1"/>
                </a:solidFill>
                <a:latin typeface="Arial" charset="0"/>
                <a:cs typeface="Arial" charset="0"/>
              </a:defRPr>
            </a:lvl2pPr>
            <a:lvl3pPr marL="1143000" indent="-228600" defTabSz="901700" eaLnBrk="0" hangingPunct="0">
              <a:defRPr sz="2400" b="1">
                <a:solidFill>
                  <a:schemeClr val="tx1"/>
                </a:solidFill>
                <a:latin typeface="Arial" charset="0"/>
                <a:cs typeface="Arial" charset="0"/>
              </a:defRPr>
            </a:lvl3pPr>
            <a:lvl4pPr marL="1600200" indent="-228600" defTabSz="901700" eaLnBrk="0" hangingPunct="0">
              <a:defRPr sz="2400" b="1">
                <a:solidFill>
                  <a:schemeClr val="tx1"/>
                </a:solidFill>
                <a:latin typeface="Arial" charset="0"/>
                <a:cs typeface="Arial" charset="0"/>
              </a:defRPr>
            </a:lvl4pPr>
            <a:lvl5pPr marL="2057400" indent="-228600" defTabSz="901700" eaLnBrk="0" hangingPunct="0">
              <a:defRPr sz="2400" b="1">
                <a:solidFill>
                  <a:schemeClr val="tx1"/>
                </a:solidFill>
                <a:latin typeface="Arial" charset="0"/>
                <a:cs typeface="Arial" charset="0"/>
              </a:defRPr>
            </a:lvl5pPr>
            <a:lvl6pPr marL="2514600" indent="-228600" defTabSz="901700" eaLnBrk="0" fontAlgn="base" hangingPunct="0">
              <a:spcBef>
                <a:spcPct val="0"/>
              </a:spcBef>
              <a:spcAft>
                <a:spcPct val="0"/>
              </a:spcAft>
              <a:defRPr sz="2400" b="1">
                <a:solidFill>
                  <a:schemeClr val="tx1"/>
                </a:solidFill>
                <a:latin typeface="Arial" charset="0"/>
                <a:cs typeface="Arial" charset="0"/>
              </a:defRPr>
            </a:lvl6pPr>
            <a:lvl7pPr marL="2971800" indent="-228600" defTabSz="901700" eaLnBrk="0" fontAlgn="base" hangingPunct="0">
              <a:spcBef>
                <a:spcPct val="0"/>
              </a:spcBef>
              <a:spcAft>
                <a:spcPct val="0"/>
              </a:spcAft>
              <a:defRPr sz="2400" b="1">
                <a:solidFill>
                  <a:schemeClr val="tx1"/>
                </a:solidFill>
                <a:latin typeface="Arial" charset="0"/>
                <a:cs typeface="Arial" charset="0"/>
              </a:defRPr>
            </a:lvl7pPr>
            <a:lvl8pPr marL="3429000" indent="-228600" defTabSz="901700" eaLnBrk="0" fontAlgn="base" hangingPunct="0">
              <a:spcBef>
                <a:spcPct val="0"/>
              </a:spcBef>
              <a:spcAft>
                <a:spcPct val="0"/>
              </a:spcAft>
              <a:defRPr sz="2400" b="1">
                <a:solidFill>
                  <a:schemeClr val="tx1"/>
                </a:solidFill>
                <a:latin typeface="Arial" charset="0"/>
                <a:cs typeface="Arial" charset="0"/>
              </a:defRPr>
            </a:lvl8pPr>
            <a:lvl9pPr marL="3886200" indent="-228600" defTabSz="901700" eaLnBrk="0" fontAlgn="base" hangingPunct="0">
              <a:spcBef>
                <a:spcPct val="0"/>
              </a:spcBef>
              <a:spcAft>
                <a:spcPct val="0"/>
              </a:spcAft>
              <a:defRPr sz="2400" b="1">
                <a:solidFill>
                  <a:schemeClr val="tx1"/>
                </a:solidFill>
                <a:latin typeface="Arial" charset="0"/>
                <a:cs typeface="Arial" charset="0"/>
              </a:defRPr>
            </a:lvl9pPr>
          </a:lstStyle>
          <a:p>
            <a:pPr algn="r" rtl="0"/>
            <a:fld id="{5F7D0146-1035-4865-8A5B-0B1E8578604B}" type="slidenum">
              <a:rPr sz="800" b="0">
                <a:ea typeface="ＭＳ Ｐゴシック" pitchFamily="34" charset="-128"/>
              </a:rPr>
              <a:pPr algn="r"/>
              <a:t>11</a:t>
            </a:fld>
            <a:endParaRPr sz="800" b="0">
              <a:ea typeface="ＭＳ Ｐゴシック" pitchFamily="34" charset="-128"/>
            </a:endParaRPr>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42915732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b="0"/>
              <a:t>Cisco Networking Academy Program</a:t>
            </a:r>
          </a:p>
          <a:p>
            <a:pPr rtl="0">
              <a:buFontTx/>
              <a:buNone/>
            </a:pPr>
            <a:r>
              <a:rPr lang="x-none" b="0"/>
              <a:t>IT Essentials 7.0</a:t>
            </a:r>
          </a:p>
          <a:p>
            <a:pPr rtl="0">
              <a:buFontTx/>
              <a:buNone/>
            </a:pPr>
            <a:r>
              <a:rPr lang="x-none" sz="1200" b="0"/>
              <a:t>Capítulo 1: Introducción al hardware de computadoras personales</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12</a:t>
            </a:fld>
            <a:endParaRPr/>
          </a:p>
        </p:txBody>
      </p:sp>
    </p:spTree>
    <p:extLst>
      <p:ext uri="{BB962C8B-B14F-4D97-AF65-F5344CB8AC3E}">
        <p14:creationId xmlns:p14="http://schemas.microsoft.com/office/powerpoint/2010/main" val="5081187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C839C26-801B-42B6-A101-60F37FE2B0A8}" type="slidenum">
              <a:rPr sz="800" b="0">
                <a:solidFill>
                  <a:prstClr val="black"/>
                </a:solidFill>
              </a:rPr>
              <a:pPr algn="r"/>
              <a:t>13</a:t>
            </a:fld>
            <a:endParaRPr sz="800" b="0">
              <a:solidFill>
                <a:prstClr val="black"/>
              </a:solidFill>
            </a:endParaRPr>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b="0"/>
              <a:t>Cisco Networking Academy Program</a:t>
            </a:r>
          </a:p>
          <a:p>
            <a:pPr rtl="0">
              <a:buFontTx/>
              <a:buNone/>
            </a:pPr>
            <a:r>
              <a:rPr lang="x-none" b="0"/>
              <a:t>IT Essentials 7.0</a:t>
            </a:r>
          </a:p>
          <a:p>
            <a:pPr rtl="0">
              <a:buFontTx/>
              <a:buNone/>
            </a:pPr>
            <a:r>
              <a:rPr lang="x-none" b="0"/>
              <a:t>Capítulo 1: Introducción al hardware de computadoras personales</a:t>
            </a:r>
          </a:p>
        </p:txBody>
      </p:sp>
    </p:spTree>
    <p:extLst>
      <p:ext uri="{BB962C8B-B14F-4D97-AF65-F5344CB8AC3E}">
        <p14:creationId xmlns:p14="http://schemas.microsoft.com/office/powerpoint/2010/main" val="17344456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C839C26-801B-42B6-A101-60F37FE2B0A8}" type="slidenum">
              <a:rPr sz="800" b="0">
                <a:solidFill>
                  <a:prstClr val="black"/>
                </a:solidFill>
              </a:rPr>
              <a:pPr algn="r"/>
              <a:t>14</a:t>
            </a:fld>
            <a:endParaRPr sz="800" b="0">
              <a:solidFill>
                <a:prstClr val="black"/>
              </a:solidFill>
            </a:endParaRPr>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b="0"/>
              <a:t>Cisco Networking Academy Program</a:t>
            </a:r>
          </a:p>
          <a:p>
            <a:pPr rtl="0">
              <a:buFontTx/>
              <a:buNone/>
            </a:pPr>
            <a:r>
              <a:rPr lang="x-none" b="0"/>
              <a:t>IT Essentials 7.0</a:t>
            </a:r>
          </a:p>
          <a:p>
            <a:pPr rtl="0">
              <a:buFontTx/>
              <a:buNone/>
            </a:pPr>
            <a:r>
              <a:rPr lang="x-none" b="0"/>
              <a:t>Capítulo 1: Introducción al hardware de computadoras personales</a:t>
            </a:r>
          </a:p>
        </p:txBody>
      </p:sp>
    </p:spTree>
    <p:extLst>
      <p:ext uri="{BB962C8B-B14F-4D97-AF65-F5344CB8AC3E}">
        <p14:creationId xmlns:p14="http://schemas.microsoft.com/office/powerpoint/2010/main" val="20868016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 – Introducción al hardware de computadoras personales</a:t>
            </a:r>
          </a:p>
          <a:p>
            <a:pPr rtl="0">
              <a:buFontTx/>
              <a:buNone/>
            </a:pPr>
            <a:r>
              <a:rPr lang="x-none" sz="1200" b="0"/>
              <a:t>1.1 Seguridad de computadoras personales</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15</a:t>
            </a:fld>
            <a:endParaRPr/>
          </a:p>
        </p:txBody>
      </p:sp>
    </p:spTree>
    <p:extLst>
      <p:ext uri="{BB962C8B-B14F-4D97-AF65-F5344CB8AC3E}">
        <p14:creationId xmlns:p14="http://schemas.microsoft.com/office/powerpoint/2010/main" val="6255296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16</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lnSpc>
                <a:spcPct val="80000"/>
              </a:lnSpc>
              <a:buFontTx/>
              <a:buNone/>
            </a:pPr>
            <a:r>
              <a:rPr lang="x-none" sz="1200" kern="1200">
                <a:solidFill>
                  <a:schemeClr val="tx1"/>
                </a:solidFill>
                <a:latin typeface="Arial" charset="0"/>
                <a:ea typeface="ＭＳ Ｐゴシック" charset="0"/>
                <a:cs typeface="ＭＳ Ｐゴシック" charset="0"/>
              </a:rPr>
              <a:t>1 – Introducción al hardware de computadoras personales</a:t>
            </a:r>
          </a:p>
          <a:p>
            <a:pPr rtl="0">
              <a:lnSpc>
                <a:spcPct val="80000"/>
              </a:lnSpc>
              <a:buFontTx/>
              <a:buNone/>
            </a:pPr>
            <a:r>
              <a:rPr lang="x-none" sz="1200" kern="1200">
                <a:solidFill>
                  <a:schemeClr val="tx1"/>
                </a:solidFill>
                <a:latin typeface="Arial" charset="0"/>
                <a:ea typeface="ＭＳ Ｐゴシック" charset="0"/>
                <a:cs typeface="ＭＳ Ｐゴシック" charset="0"/>
              </a:rPr>
              <a:t>1.1 Seguridad de computadoras personales</a:t>
            </a:r>
          </a:p>
          <a:p>
            <a:pPr rtl="0">
              <a:lnSpc>
                <a:spcPct val="80000"/>
              </a:lnSpc>
              <a:buFontTx/>
              <a:buNone/>
            </a:pPr>
            <a:r>
              <a:rPr lang="x-none" sz="1200" kern="1200">
                <a:solidFill>
                  <a:schemeClr val="tx1"/>
                </a:solidFill>
                <a:latin typeface="Arial" charset="0"/>
                <a:ea typeface="ＭＳ Ｐゴシック" charset="0"/>
                <a:cs typeface="ＭＳ Ｐゴシック" charset="0"/>
              </a:rPr>
              <a:t>1.1.1: ¿Qué hay en una computadora?</a:t>
            </a:r>
          </a:p>
          <a:p>
            <a:pPr rtl="0">
              <a:lnSpc>
                <a:spcPct val="80000"/>
              </a:lnSpc>
              <a:buFontTx/>
              <a:buNone/>
            </a:pPr>
            <a:r>
              <a:rPr lang="x-none" sz="1200" kern="1200">
                <a:solidFill>
                  <a:schemeClr val="tx1"/>
                </a:solidFill>
                <a:latin typeface="Arial" charset="0"/>
                <a:ea typeface="ＭＳ Ｐゴシック" charset="0"/>
                <a:cs typeface="ＭＳ Ｐゴシック" charset="0"/>
              </a:rPr>
              <a:t>1.1.1.1 – Explicación de video: ¿Qué hay en una computadora?</a:t>
            </a:r>
          </a:p>
        </p:txBody>
      </p:sp>
    </p:spTree>
    <p:extLst>
      <p:ext uri="{BB962C8B-B14F-4D97-AF65-F5344CB8AC3E}">
        <p14:creationId xmlns:p14="http://schemas.microsoft.com/office/powerpoint/2010/main" val="35251901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17</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lnSpc>
                <a:spcPct val="80000"/>
              </a:lnSpc>
              <a:buFontTx/>
              <a:buNone/>
            </a:pPr>
            <a:r>
              <a:rPr lang="x-none" sz="1200" kern="1200">
                <a:solidFill>
                  <a:schemeClr val="tx1"/>
                </a:solidFill>
                <a:latin typeface="Arial" charset="0"/>
                <a:ea typeface="ＭＳ Ｐゴシック" charset="0"/>
                <a:cs typeface="ＭＳ Ｐゴシック" charset="0"/>
              </a:rPr>
              <a:t>1 – Introducción al hardware de computadoras personales</a:t>
            </a:r>
          </a:p>
          <a:p>
            <a:pPr rtl="0">
              <a:lnSpc>
                <a:spcPct val="80000"/>
              </a:lnSpc>
              <a:buFontTx/>
              <a:buNone/>
            </a:pPr>
            <a:r>
              <a:rPr lang="x-none" sz="1200" kern="1200">
                <a:solidFill>
                  <a:schemeClr val="tx1"/>
                </a:solidFill>
                <a:latin typeface="Arial" charset="0"/>
                <a:ea typeface="ＭＳ Ｐゴシック" charset="0"/>
                <a:cs typeface="ＭＳ Ｐゴシック" charset="0"/>
              </a:rPr>
              <a:t>1.1 – Computadora personal</a:t>
            </a:r>
          </a:p>
          <a:p>
            <a:pPr rtl="0">
              <a:lnSpc>
                <a:spcPct val="80000"/>
              </a:lnSpc>
              <a:buFontTx/>
              <a:buNone/>
            </a:pPr>
            <a:r>
              <a:rPr lang="x-none" sz="1200" kern="1200">
                <a:solidFill>
                  <a:schemeClr val="tx1"/>
                </a:solidFill>
                <a:latin typeface="Arial" charset="0"/>
                <a:ea typeface="ＭＳ Ｐゴシック" charset="0"/>
                <a:cs typeface="ＭＳ Ｐゴシック" charset="0"/>
              </a:rPr>
              <a:t>1.1.2 – Seguridad eléctrica y de ESD</a:t>
            </a:r>
          </a:p>
          <a:p>
            <a:pPr rtl="0">
              <a:lnSpc>
                <a:spcPct val="80000"/>
              </a:lnSpc>
              <a:buFontTx/>
              <a:buNone/>
            </a:pPr>
            <a:r>
              <a:rPr lang="x-none" sz="1200" kern="1200">
                <a:solidFill>
                  <a:schemeClr val="tx1"/>
                </a:solidFill>
                <a:latin typeface="Arial" charset="0"/>
                <a:ea typeface="ＭＳ Ｐゴシック" charset="0"/>
                <a:cs typeface="ＭＳ Ｐゴシック" charset="0"/>
              </a:rPr>
              <a:t>1.1.2.1 – Seguridad eléctrica</a:t>
            </a:r>
          </a:p>
        </p:txBody>
      </p:sp>
    </p:spTree>
    <p:extLst>
      <p:ext uri="{BB962C8B-B14F-4D97-AF65-F5344CB8AC3E}">
        <p14:creationId xmlns:p14="http://schemas.microsoft.com/office/powerpoint/2010/main" val="34275545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18</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lnSpc>
                <a:spcPct val="80000"/>
              </a:lnSpc>
              <a:buFontTx/>
              <a:buNone/>
            </a:pPr>
            <a:r>
              <a:rPr lang="x-none" sz="1200" kern="1200">
                <a:solidFill>
                  <a:schemeClr val="tx1"/>
                </a:solidFill>
                <a:latin typeface="Arial" charset="0"/>
                <a:ea typeface="ＭＳ Ｐゴシック" charset="0"/>
                <a:cs typeface="ＭＳ Ｐゴシック" charset="0"/>
              </a:rPr>
              <a:t>1 – Introducción al hardware de computadoras personales</a:t>
            </a:r>
          </a:p>
          <a:p>
            <a:pPr rtl="0">
              <a:lnSpc>
                <a:spcPct val="80000"/>
              </a:lnSpc>
              <a:buFontTx/>
              <a:buNone/>
            </a:pPr>
            <a:r>
              <a:rPr lang="x-none" sz="1200" kern="1200">
                <a:solidFill>
                  <a:schemeClr val="tx1"/>
                </a:solidFill>
                <a:latin typeface="Arial" charset="0"/>
                <a:ea typeface="ＭＳ Ｐゴシック" charset="0"/>
                <a:cs typeface="ＭＳ Ｐゴシック" charset="0"/>
              </a:rPr>
              <a:t>1.1 – Computadora personal</a:t>
            </a:r>
          </a:p>
          <a:p>
            <a:pPr rtl="0">
              <a:lnSpc>
                <a:spcPct val="80000"/>
              </a:lnSpc>
              <a:buFontTx/>
              <a:buNone/>
            </a:pPr>
            <a:r>
              <a:rPr lang="x-none" sz="1200" kern="1200">
                <a:solidFill>
                  <a:schemeClr val="tx1"/>
                </a:solidFill>
                <a:latin typeface="Arial" charset="0"/>
                <a:ea typeface="ＭＳ Ｐゴシック" charset="0"/>
                <a:cs typeface="ＭＳ Ｐゴシック" charset="0"/>
              </a:rPr>
              <a:t>1.1.2 – Seguridad eléctrica y de ESD</a:t>
            </a:r>
          </a:p>
          <a:p>
            <a:pPr rtl="0">
              <a:lnSpc>
                <a:spcPct val="80000"/>
              </a:lnSpc>
              <a:buFontTx/>
              <a:buNone/>
            </a:pPr>
            <a:r>
              <a:rPr lang="x-none" sz="1200" kern="1200">
                <a:solidFill>
                  <a:schemeClr val="tx1"/>
                </a:solidFill>
                <a:latin typeface="Arial" charset="0"/>
                <a:ea typeface="ＭＳ Ｐゴシック" charset="0"/>
                <a:cs typeface="ＭＳ Ｐゴシック" charset="0"/>
              </a:rPr>
              <a:t>1.1.2.2 – ESD</a:t>
            </a:r>
          </a:p>
          <a:p>
            <a:pPr rtl="0">
              <a:lnSpc>
                <a:spcPct val="80000"/>
              </a:lnSpc>
              <a:buFontTx/>
              <a:buNone/>
            </a:pPr>
            <a:r>
              <a:rPr lang="x-none" sz="1200" kern="1200">
                <a:solidFill>
                  <a:schemeClr val="tx1"/>
                </a:solidFill>
                <a:latin typeface="Arial" charset="0"/>
                <a:ea typeface="ＭＳ Ｐゴシック" charset="0"/>
              </a:rPr>
              <a:t>1.1.2.3 </a:t>
            </a:r>
            <a:r>
              <a:rPr lang="x-none" sz="1200" kern="1200">
                <a:solidFill>
                  <a:schemeClr val="tx1"/>
                </a:solidFill>
                <a:latin typeface="Arial" charset="0"/>
                <a:ea typeface="ＭＳ Ｐゴシック" charset="0"/>
                <a:cs typeface="ＭＳ Ｐゴシック" charset="0"/>
              </a:rPr>
              <a:t>– Verifique su comprensión – Características de la ESD</a:t>
            </a:r>
          </a:p>
        </p:txBody>
      </p:sp>
    </p:spTree>
    <p:extLst>
      <p:ext uri="{BB962C8B-B14F-4D97-AF65-F5344CB8AC3E}">
        <p14:creationId xmlns:p14="http://schemas.microsoft.com/office/powerpoint/2010/main" val="7853359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x-none"/>
              <a:t>1 – Introducción a las computadoras personales</a:t>
            </a:r>
          </a:p>
          <a:p>
            <a:pPr rtl="0"/>
            <a:r>
              <a:rPr lang="x-none"/>
              <a:t>1.2 – Componentes de una PC</a:t>
            </a:r>
          </a:p>
          <a:p>
            <a:pPr>
              <a:buFontTx/>
              <a:buNone/>
            </a:pPr>
            <a:endParaRPr lang="en-GB" b="0" dirty="0"/>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solidFill>
                  <a:prstClr val="black"/>
                </a:solidFill>
              </a:rPr>
              <a:pPr/>
              <a:t>19</a:t>
            </a:fld>
            <a:endParaRPr>
              <a:solidFill>
                <a:prstClr val="black"/>
              </a:solidFill>
            </a:endParaRPr>
          </a:p>
        </p:txBody>
      </p:sp>
    </p:spTree>
    <p:extLst>
      <p:ext uri="{BB962C8B-B14F-4D97-AF65-F5344CB8AC3E}">
        <p14:creationId xmlns:p14="http://schemas.microsoft.com/office/powerpoint/2010/main" val="9681813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C839C26-801B-42B6-A101-60F37FE2B0A8}" type="slidenum">
              <a:rPr sz="800" b="0"/>
              <a:pPr algn="r"/>
              <a:t>2</a:t>
            </a:fld>
            <a:endParaRPr sz="800" b="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38667713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20</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lnSpc>
                <a:spcPct val="80000"/>
              </a:lnSpc>
              <a:buFontTx/>
              <a:buNone/>
            </a:pPr>
            <a:r>
              <a:rPr lang="x-none" sz="1200" kern="1200">
                <a:solidFill>
                  <a:schemeClr val="tx1"/>
                </a:solidFill>
                <a:latin typeface="Arial" charset="0"/>
                <a:ea typeface="ＭＳ Ｐゴシック" charset="0"/>
                <a:cs typeface="ＭＳ Ｐゴシック" charset="0"/>
              </a:rPr>
              <a:t>1 – Introducción al hardware de computadoras personales</a:t>
            </a:r>
          </a:p>
          <a:p>
            <a:pPr rtl="0">
              <a:lnSpc>
                <a:spcPct val="80000"/>
              </a:lnSpc>
              <a:buFontTx/>
              <a:buNone/>
            </a:pPr>
            <a:r>
              <a:rPr lang="x-none" sz="1200" kern="1200">
                <a:solidFill>
                  <a:schemeClr val="tx1"/>
                </a:solidFill>
                <a:latin typeface="Arial" charset="0"/>
                <a:ea typeface="ＭＳ Ｐゴシック" charset="0"/>
                <a:cs typeface="ＭＳ Ｐゴシック" charset="0"/>
              </a:rPr>
              <a:t>1.2 – Componentes de una PC</a:t>
            </a:r>
          </a:p>
          <a:p>
            <a:pPr rtl="0">
              <a:lnSpc>
                <a:spcPct val="80000"/>
              </a:lnSpc>
              <a:buFontTx/>
              <a:buNone/>
            </a:pPr>
            <a:r>
              <a:rPr lang="x-none" sz="1200" kern="1200">
                <a:solidFill>
                  <a:schemeClr val="tx1"/>
                </a:solidFill>
                <a:latin typeface="Arial" charset="0"/>
                <a:ea typeface="ＭＳ Ｐゴシック" charset="0"/>
                <a:cs typeface="ＭＳ Ｐゴシック" charset="0"/>
              </a:rPr>
              <a:t>1.2.1 – Gabinete y fuentes de alimentación</a:t>
            </a:r>
          </a:p>
          <a:p>
            <a:pPr rtl="0">
              <a:lnSpc>
                <a:spcPct val="80000"/>
              </a:lnSpc>
              <a:buFontTx/>
              <a:buNone/>
            </a:pPr>
            <a:r>
              <a:rPr lang="x-none" sz="1200" kern="1200">
                <a:solidFill>
                  <a:schemeClr val="tx1"/>
                </a:solidFill>
                <a:latin typeface="Arial" charset="0"/>
                <a:ea typeface="ＭＳ Ｐゴシック" charset="0"/>
                <a:cs typeface="ＭＳ Ｐゴシック" charset="0"/>
              </a:rPr>
              <a:t>1.2.1.1 – Gabinetes</a:t>
            </a:r>
          </a:p>
        </p:txBody>
      </p:sp>
    </p:spTree>
    <p:extLst>
      <p:ext uri="{BB962C8B-B14F-4D97-AF65-F5344CB8AC3E}">
        <p14:creationId xmlns:p14="http://schemas.microsoft.com/office/powerpoint/2010/main" val="11566048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21</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lnSpc>
                <a:spcPct val="80000"/>
              </a:lnSpc>
              <a:buFontTx/>
              <a:buNone/>
            </a:pPr>
            <a:r>
              <a:rPr lang="x-none" sz="1200" kern="1200">
                <a:solidFill>
                  <a:schemeClr val="tx1"/>
                </a:solidFill>
                <a:latin typeface="Arial" charset="0"/>
                <a:ea typeface="ＭＳ Ｐゴシック" charset="0"/>
                <a:cs typeface="ＭＳ Ｐゴシック" charset="0"/>
              </a:rPr>
              <a:t>1 – Introducción al hardware de computadoras personales</a:t>
            </a:r>
          </a:p>
          <a:p>
            <a:pPr rtl="0">
              <a:lnSpc>
                <a:spcPct val="80000"/>
              </a:lnSpc>
              <a:buFontTx/>
              <a:buNone/>
            </a:pPr>
            <a:r>
              <a:rPr lang="x-none" sz="1200" kern="1200">
                <a:solidFill>
                  <a:schemeClr val="tx1"/>
                </a:solidFill>
                <a:latin typeface="Arial" charset="0"/>
                <a:ea typeface="ＭＳ Ｐゴシック" charset="0"/>
                <a:cs typeface="ＭＳ Ｐゴシック" charset="0"/>
              </a:rPr>
              <a:t>1.2 – Componentes de una PC</a:t>
            </a:r>
          </a:p>
          <a:p>
            <a:pPr rtl="0">
              <a:lnSpc>
                <a:spcPct val="80000"/>
              </a:lnSpc>
              <a:buFontTx/>
              <a:buNone/>
            </a:pPr>
            <a:r>
              <a:rPr lang="x-none" sz="1200" kern="1200">
                <a:solidFill>
                  <a:schemeClr val="tx1"/>
                </a:solidFill>
                <a:latin typeface="Arial" charset="0"/>
                <a:ea typeface="ＭＳ Ｐゴシック" charset="0"/>
                <a:cs typeface="ＭＳ Ｐゴシック" charset="0"/>
              </a:rPr>
              <a:t>1.2.1 – Gabinete y fuentes de alimentación</a:t>
            </a:r>
          </a:p>
          <a:p>
            <a:pPr rtl="0">
              <a:lnSpc>
                <a:spcPct val="80000"/>
              </a:lnSpc>
              <a:buFontTx/>
              <a:buNone/>
            </a:pPr>
            <a:r>
              <a:rPr lang="x-none" sz="1200" kern="1200">
                <a:solidFill>
                  <a:schemeClr val="tx1"/>
                </a:solidFill>
                <a:latin typeface="Arial" charset="0"/>
                <a:ea typeface="ＭＳ Ｐゴシック" charset="0"/>
                <a:cs typeface="ＭＳ Ｐゴシック" charset="0"/>
              </a:rPr>
              <a:t>1.2.1.2 – Fuentes de alimentación</a:t>
            </a:r>
          </a:p>
        </p:txBody>
      </p:sp>
    </p:spTree>
    <p:extLst>
      <p:ext uri="{BB962C8B-B14F-4D97-AF65-F5344CB8AC3E}">
        <p14:creationId xmlns:p14="http://schemas.microsoft.com/office/powerpoint/2010/main" val="42226918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x-none"/>
              <a:t>1 – Introducción al hardware de computadoras personales</a:t>
            </a:r>
          </a:p>
          <a:p>
            <a:pPr rtl="0"/>
            <a:r>
              <a:rPr lang="x-none"/>
              <a:t>1.2 – Componentes de una PC</a:t>
            </a:r>
          </a:p>
          <a:p>
            <a:pPr rtl="0">
              <a:lnSpc>
                <a:spcPct val="80000"/>
              </a:lnSpc>
              <a:buFontTx/>
              <a:buNone/>
            </a:pPr>
            <a:r>
              <a:rPr lang="x-none" sz="1200" kern="1200">
                <a:solidFill>
                  <a:schemeClr val="tx1"/>
                </a:solidFill>
                <a:latin typeface="Arial" charset="0"/>
                <a:ea typeface="ＭＳ Ｐゴシック" charset="0"/>
                <a:cs typeface="ＭＳ Ｐゴシック" charset="0"/>
              </a:rPr>
              <a:t>1.2.1 – Gabinete y fuentes de alimentación</a:t>
            </a:r>
          </a:p>
          <a:p>
            <a:pPr rtl="0"/>
            <a:r>
              <a:rPr lang="x-none"/>
              <a:t>1.2.1.3 – Conectores</a:t>
            </a:r>
          </a:p>
        </p:txBody>
      </p:sp>
      <p:sp>
        <p:nvSpPr>
          <p:cNvPr id="4" name="Slide Number Placeholder 3"/>
          <p:cNvSpPr>
            <a:spLocks noGrp="1"/>
          </p:cNvSpPr>
          <p:nvPr>
            <p:ph type="sldNum" sz="quarter" idx="10"/>
          </p:nvPr>
        </p:nvSpPr>
        <p:spPr/>
        <p:txBody>
          <a:bodyPr/>
          <a:lstStyle/>
          <a:p>
            <a:pPr rtl="0"/>
            <a:fld id="{5641018C-6CAF-B84E-B92C-ECB119457FBA}" type="slidenum">
              <a:rPr>
                <a:solidFill>
                  <a:prstClr val="black"/>
                </a:solidFill>
              </a:rPr>
              <a:pPr/>
              <a:t>22</a:t>
            </a:fld>
            <a:endParaRPr>
              <a:solidFill>
                <a:prstClr val="black"/>
              </a:solidFill>
            </a:endParaRPr>
          </a:p>
        </p:txBody>
      </p:sp>
    </p:spTree>
    <p:extLst>
      <p:ext uri="{BB962C8B-B14F-4D97-AF65-F5344CB8AC3E}">
        <p14:creationId xmlns:p14="http://schemas.microsoft.com/office/powerpoint/2010/main" val="8765288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x-none"/>
              <a:t>1 – Introducción al hardware de computadoras personales</a:t>
            </a:r>
          </a:p>
          <a:p>
            <a:pPr rtl="0"/>
            <a:r>
              <a:rPr lang="x-none"/>
              <a:t>1.2 – Componentes de una PC</a:t>
            </a:r>
          </a:p>
          <a:p>
            <a:pPr rtl="0">
              <a:lnSpc>
                <a:spcPct val="80000"/>
              </a:lnSpc>
              <a:buFontTx/>
              <a:buNone/>
            </a:pPr>
            <a:r>
              <a:rPr lang="x-none" sz="1200" kern="1200">
                <a:solidFill>
                  <a:schemeClr val="tx1"/>
                </a:solidFill>
                <a:latin typeface="Arial" charset="0"/>
                <a:ea typeface="ＭＳ Ｐゴシック" charset="0"/>
                <a:cs typeface="ＭＳ Ｐゴシック" charset="0"/>
              </a:rPr>
              <a:t>1.2.1 – Gabinete y fuentes de alimentación</a:t>
            </a:r>
          </a:p>
          <a:p>
            <a:pPr rtl="0"/>
            <a:r>
              <a:rPr lang="x-none"/>
              <a:t>1.2.1.4 – Voltaje de la fuente de alimentación</a:t>
            </a:r>
          </a:p>
          <a:p>
            <a:pPr rtl="0"/>
            <a:r>
              <a:rPr lang="x-none"/>
              <a:t>1.2.1.5 – Verifique su comprensión - Gabinetes y fuentes de alimentación</a:t>
            </a:r>
          </a:p>
        </p:txBody>
      </p:sp>
      <p:sp>
        <p:nvSpPr>
          <p:cNvPr id="4" name="Slide Number Placeholder 3"/>
          <p:cNvSpPr>
            <a:spLocks noGrp="1"/>
          </p:cNvSpPr>
          <p:nvPr>
            <p:ph type="sldNum" sz="quarter" idx="10"/>
          </p:nvPr>
        </p:nvSpPr>
        <p:spPr/>
        <p:txBody>
          <a:bodyPr/>
          <a:lstStyle/>
          <a:p>
            <a:pPr rtl="0"/>
            <a:fld id="{5641018C-6CAF-B84E-B92C-ECB119457FBA}" type="slidenum">
              <a:rPr>
                <a:solidFill>
                  <a:prstClr val="black"/>
                </a:solidFill>
              </a:rPr>
              <a:pPr/>
              <a:t>23</a:t>
            </a:fld>
            <a:endParaRPr>
              <a:solidFill>
                <a:prstClr val="black"/>
              </a:solidFill>
            </a:endParaRPr>
          </a:p>
        </p:txBody>
      </p:sp>
    </p:spTree>
    <p:extLst>
      <p:ext uri="{BB962C8B-B14F-4D97-AF65-F5344CB8AC3E}">
        <p14:creationId xmlns:p14="http://schemas.microsoft.com/office/powerpoint/2010/main" val="9870770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x-none"/>
              <a:t>1 – Introducción al hardware de computadoras personales</a:t>
            </a:r>
          </a:p>
          <a:p>
            <a:pPr rtl="0"/>
            <a:r>
              <a:rPr lang="x-none"/>
              <a:t>1.2 – Componentes de una PC</a:t>
            </a:r>
          </a:p>
          <a:p>
            <a:pPr rtl="0"/>
            <a:r>
              <a:rPr lang="x-none"/>
              <a:t>1.2.2 – Placas base</a:t>
            </a:r>
          </a:p>
          <a:p>
            <a:pPr rtl="0"/>
            <a:r>
              <a:rPr lang="x-none"/>
              <a:t>1.2.2.1 – Placas base</a:t>
            </a:r>
          </a:p>
        </p:txBody>
      </p:sp>
      <p:sp>
        <p:nvSpPr>
          <p:cNvPr id="4" name="Slide Number Placeholder 3"/>
          <p:cNvSpPr>
            <a:spLocks noGrp="1"/>
          </p:cNvSpPr>
          <p:nvPr>
            <p:ph type="sldNum" sz="quarter" idx="10"/>
          </p:nvPr>
        </p:nvSpPr>
        <p:spPr/>
        <p:txBody>
          <a:bodyPr/>
          <a:lstStyle/>
          <a:p>
            <a:pPr rtl="0"/>
            <a:fld id="{5641018C-6CAF-B84E-B92C-ECB119457FBA}" type="slidenum">
              <a:rPr>
                <a:solidFill>
                  <a:prstClr val="black"/>
                </a:solidFill>
              </a:rPr>
              <a:pPr/>
              <a:t>24</a:t>
            </a:fld>
            <a:endParaRPr>
              <a:solidFill>
                <a:prstClr val="black"/>
              </a:solidFill>
            </a:endParaRPr>
          </a:p>
        </p:txBody>
      </p:sp>
    </p:spTree>
    <p:extLst>
      <p:ext uri="{BB962C8B-B14F-4D97-AF65-F5344CB8AC3E}">
        <p14:creationId xmlns:p14="http://schemas.microsoft.com/office/powerpoint/2010/main" val="3718856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x-none"/>
              <a:t>1 – Introducción al hardware de computadoras personales</a:t>
            </a:r>
          </a:p>
          <a:p>
            <a:pPr rtl="0"/>
            <a:r>
              <a:rPr lang="x-none"/>
              <a:t>1.2 – Componentes de una PC</a:t>
            </a:r>
          </a:p>
          <a:p>
            <a:pPr rtl="0"/>
            <a:r>
              <a:rPr lang="x-none"/>
              <a:t>1.2.2 – Placas base</a:t>
            </a:r>
          </a:p>
          <a:p>
            <a:pPr rtl="0"/>
            <a:r>
              <a:rPr lang="x-none"/>
              <a:t>1.2.2.2 – Componentes de la placa base</a:t>
            </a:r>
          </a:p>
        </p:txBody>
      </p:sp>
      <p:sp>
        <p:nvSpPr>
          <p:cNvPr id="4" name="Slide Number Placeholder 3"/>
          <p:cNvSpPr>
            <a:spLocks noGrp="1"/>
          </p:cNvSpPr>
          <p:nvPr>
            <p:ph type="sldNum" sz="quarter" idx="10"/>
          </p:nvPr>
        </p:nvSpPr>
        <p:spPr/>
        <p:txBody>
          <a:bodyPr/>
          <a:lstStyle/>
          <a:p>
            <a:pPr rtl="0"/>
            <a:fld id="{5641018C-6CAF-B84E-B92C-ECB119457FBA}" type="slidenum">
              <a:rPr>
                <a:solidFill>
                  <a:prstClr val="black"/>
                </a:solidFill>
              </a:rPr>
              <a:pPr/>
              <a:t>25</a:t>
            </a:fld>
            <a:endParaRPr>
              <a:solidFill>
                <a:prstClr val="black"/>
              </a:solidFill>
            </a:endParaRPr>
          </a:p>
        </p:txBody>
      </p:sp>
    </p:spTree>
    <p:extLst>
      <p:ext uri="{BB962C8B-B14F-4D97-AF65-F5344CB8AC3E}">
        <p14:creationId xmlns:p14="http://schemas.microsoft.com/office/powerpoint/2010/main" val="231787403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x-none"/>
              <a:t>1 – Introducción al hardware de computadoras personales</a:t>
            </a:r>
          </a:p>
          <a:p>
            <a:pPr rtl="0"/>
            <a:r>
              <a:rPr lang="x-none"/>
              <a:t>1.2 – Componentes de una PC</a:t>
            </a:r>
          </a:p>
          <a:p>
            <a:pPr rtl="0"/>
            <a:r>
              <a:rPr lang="x-none"/>
              <a:t>1.2.2 – Placas base</a:t>
            </a:r>
          </a:p>
          <a:p>
            <a:pPr rtl="0"/>
            <a:r>
              <a:rPr lang="x-none"/>
              <a:t>1.2.2.3 – Conjunto de chips de placa base</a:t>
            </a:r>
          </a:p>
        </p:txBody>
      </p:sp>
      <p:sp>
        <p:nvSpPr>
          <p:cNvPr id="4" name="Slide Number Placeholder 3"/>
          <p:cNvSpPr>
            <a:spLocks noGrp="1"/>
          </p:cNvSpPr>
          <p:nvPr>
            <p:ph type="sldNum" sz="quarter" idx="10"/>
          </p:nvPr>
        </p:nvSpPr>
        <p:spPr/>
        <p:txBody>
          <a:bodyPr/>
          <a:lstStyle/>
          <a:p>
            <a:pPr rtl="0"/>
            <a:fld id="{5641018C-6CAF-B84E-B92C-ECB119457FBA}" type="slidenum">
              <a:rPr>
                <a:solidFill>
                  <a:prstClr val="black"/>
                </a:solidFill>
              </a:rPr>
              <a:pPr/>
              <a:t>26</a:t>
            </a:fld>
            <a:endParaRPr>
              <a:solidFill>
                <a:prstClr val="black"/>
              </a:solidFill>
            </a:endParaRPr>
          </a:p>
        </p:txBody>
      </p:sp>
    </p:spTree>
    <p:extLst>
      <p:ext uri="{BB962C8B-B14F-4D97-AF65-F5344CB8AC3E}">
        <p14:creationId xmlns:p14="http://schemas.microsoft.com/office/powerpoint/2010/main" val="39507916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x-none"/>
              <a:t>1 – Introducción al hardware de computadoras personales</a:t>
            </a:r>
          </a:p>
          <a:p>
            <a:pPr rtl="0"/>
            <a:r>
              <a:rPr lang="x-none"/>
              <a:t>1.2 – Componentes de una PC</a:t>
            </a:r>
          </a:p>
          <a:p>
            <a:pPr rtl="0"/>
            <a:r>
              <a:rPr lang="x-none"/>
              <a:t>1.2.2 – Placas base</a:t>
            </a:r>
          </a:p>
          <a:p>
            <a:pPr rtl="0"/>
            <a:r>
              <a:rPr lang="x-none"/>
              <a:t>1.2.2.4 Factores de forma de la placa base</a:t>
            </a:r>
          </a:p>
          <a:p>
            <a:pPr rtl="0"/>
            <a:r>
              <a:rPr lang="x-none"/>
              <a:t>1.2.2.5 – Verifique su comprensión: placas base</a:t>
            </a:r>
          </a:p>
        </p:txBody>
      </p:sp>
      <p:sp>
        <p:nvSpPr>
          <p:cNvPr id="4" name="Slide Number Placeholder 3"/>
          <p:cNvSpPr>
            <a:spLocks noGrp="1"/>
          </p:cNvSpPr>
          <p:nvPr>
            <p:ph type="sldNum" sz="quarter" idx="10"/>
          </p:nvPr>
        </p:nvSpPr>
        <p:spPr/>
        <p:txBody>
          <a:bodyPr/>
          <a:lstStyle/>
          <a:p>
            <a:pPr rtl="0"/>
            <a:fld id="{5641018C-6CAF-B84E-B92C-ECB119457FBA}" type="slidenum">
              <a:rPr>
                <a:solidFill>
                  <a:prstClr val="black"/>
                </a:solidFill>
              </a:rPr>
              <a:pPr/>
              <a:t>27</a:t>
            </a:fld>
            <a:endParaRPr>
              <a:solidFill>
                <a:prstClr val="black"/>
              </a:solidFill>
            </a:endParaRPr>
          </a:p>
        </p:txBody>
      </p:sp>
    </p:spTree>
    <p:extLst>
      <p:ext uri="{BB962C8B-B14F-4D97-AF65-F5344CB8AC3E}">
        <p14:creationId xmlns:p14="http://schemas.microsoft.com/office/powerpoint/2010/main" val="244439363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x-none"/>
              <a:t>1 – Introducción al hardware de computadoras personales</a:t>
            </a:r>
          </a:p>
          <a:p>
            <a:pPr rtl="0"/>
            <a:r>
              <a:rPr lang="x-none"/>
              <a:t>1.2 – Componentes de una PC</a:t>
            </a:r>
          </a:p>
          <a:p>
            <a:pPr rtl="0"/>
            <a:r>
              <a:rPr lang="x-none"/>
              <a:t>1.2.3 – CPU y sistemas de refrigeración</a:t>
            </a:r>
          </a:p>
          <a:p>
            <a:pPr rtl="0"/>
            <a:r>
              <a:rPr lang="x-none"/>
              <a:t>1.2.3.1 – ¿Qué es la CPU?</a:t>
            </a:r>
          </a:p>
        </p:txBody>
      </p:sp>
      <p:sp>
        <p:nvSpPr>
          <p:cNvPr id="4" name="Slide Number Placeholder 3"/>
          <p:cNvSpPr>
            <a:spLocks noGrp="1"/>
          </p:cNvSpPr>
          <p:nvPr>
            <p:ph type="sldNum" sz="quarter" idx="10"/>
          </p:nvPr>
        </p:nvSpPr>
        <p:spPr/>
        <p:txBody>
          <a:bodyPr/>
          <a:lstStyle/>
          <a:p>
            <a:pPr rtl="0"/>
            <a:fld id="{5641018C-6CAF-B84E-B92C-ECB119457FBA}" type="slidenum">
              <a:rPr>
                <a:solidFill>
                  <a:prstClr val="black"/>
                </a:solidFill>
              </a:rPr>
              <a:pPr/>
              <a:t>28</a:t>
            </a:fld>
            <a:endParaRPr>
              <a:solidFill>
                <a:prstClr val="black"/>
              </a:solidFill>
            </a:endParaRPr>
          </a:p>
        </p:txBody>
      </p:sp>
    </p:spTree>
    <p:extLst>
      <p:ext uri="{BB962C8B-B14F-4D97-AF65-F5344CB8AC3E}">
        <p14:creationId xmlns:p14="http://schemas.microsoft.com/office/powerpoint/2010/main" val="240471734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x-none"/>
              <a:t>1 – Introducción al hardware de computadoras personales</a:t>
            </a:r>
          </a:p>
          <a:p>
            <a:pPr rtl="0"/>
            <a:r>
              <a:rPr lang="x-none"/>
              <a:t>1.2 – Componentes de una PC</a:t>
            </a:r>
          </a:p>
          <a:p>
            <a:pPr rtl="0"/>
            <a:r>
              <a:rPr lang="x-none"/>
              <a:t>1.2.3 – CPU y sistemas de refrigeración</a:t>
            </a:r>
          </a:p>
          <a:p>
            <a:pPr rtl="0"/>
            <a:r>
              <a:rPr lang="x-none"/>
              <a:t>1.2.3.2 – Sistemas de refrigeración</a:t>
            </a:r>
          </a:p>
          <a:p>
            <a:pPr rtl="0"/>
            <a:r>
              <a:rPr lang="x-none"/>
              <a:t>1.2.3.3 – Verifique sus conocimientos: CPU y sistemas de refrigeración</a:t>
            </a:r>
          </a:p>
        </p:txBody>
      </p:sp>
      <p:sp>
        <p:nvSpPr>
          <p:cNvPr id="4" name="Slide Number Placeholder 3"/>
          <p:cNvSpPr>
            <a:spLocks noGrp="1"/>
          </p:cNvSpPr>
          <p:nvPr>
            <p:ph type="sldNum" sz="quarter" idx="10"/>
          </p:nvPr>
        </p:nvSpPr>
        <p:spPr/>
        <p:txBody>
          <a:bodyPr/>
          <a:lstStyle/>
          <a:p>
            <a:pPr rtl="0"/>
            <a:fld id="{5641018C-6CAF-B84E-B92C-ECB119457FBA}" type="slidenum">
              <a:rPr>
                <a:solidFill>
                  <a:prstClr val="black"/>
                </a:solidFill>
              </a:rPr>
              <a:pPr/>
              <a:t>29</a:t>
            </a:fld>
            <a:endParaRPr>
              <a:solidFill>
                <a:prstClr val="black"/>
              </a:solidFill>
            </a:endParaRPr>
          </a:p>
        </p:txBody>
      </p:sp>
    </p:spTree>
    <p:extLst>
      <p:ext uri="{BB962C8B-B14F-4D97-AF65-F5344CB8AC3E}">
        <p14:creationId xmlns:p14="http://schemas.microsoft.com/office/powerpoint/2010/main" val="39278443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b="0"/>
              <a:t>Cisco Networking Academy Program</a:t>
            </a:r>
          </a:p>
          <a:p>
            <a:pPr rtl="0">
              <a:buFontTx/>
              <a:buNone/>
            </a:pPr>
            <a:r>
              <a:rPr lang="x-none" b="0" baseline="0"/>
              <a:t>IT Essentials 7.0</a:t>
            </a:r>
          </a:p>
          <a:p>
            <a:pPr rtl="0">
              <a:buFontTx/>
              <a:buNone/>
            </a:pPr>
            <a:r>
              <a:rPr lang="x-none" sz="1200" b="0"/>
              <a:t>Capítulo 1:</a:t>
            </a:r>
            <a:r>
              <a:rPr lang="x-none" sz="1200" b="0" baseline="0"/>
              <a:t> Introducción al hardware de computadoras personales</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3</a:t>
            </a:fld>
            <a:endParaRPr/>
          </a:p>
        </p:txBody>
      </p:sp>
    </p:spTree>
    <p:extLst>
      <p:ext uri="{BB962C8B-B14F-4D97-AF65-F5344CB8AC3E}">
        <p14:creationId xmlns:p14="http://schemas.microsoft.com/office/powerpoint/2010/main" val="41503246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x-none"/>
              <a:t>1 – Introducción al hardware de computadoras personales</a:t>
            </a:r>
          </a:p>
          <a:p>
            <a:pPr rtl="0"/>
            <a:r>
              <a:rPr lang="x-none"/>
              <a:t>1.2 – Componentes de una PC</a:t>
            </a:r>
          </a:p>
          <a:p>
            <a:pPr rtl="0"/>
            <a:r>
              <a:rPr lang="x-none"/>
              <a:t>1.2.4 – Memoria</a:t>
            </a:r>
          </a:p>
          <a:p>
            <a:pPr rtl="0"/>
            <a:r>
              <a:rPr lang="x-none"/>
              <a:t>1.2.4.1 – Tipos de memoria</a:t>
            </a:r>
          </a:p>
        </p:txBody>
      </p:sp>
      <p:sp>
        <p:nvSpPr>
          <p:cNvPr id="4" name="Slide Number Placeholder 3"/>
          <p:cNvSpPr>
            <a:spLocks noGrp="1"/>
          </p:cNvSpPr>
          <p:nvPr>
            <p:ph type="sldNum" sz="quarter" idx="10"/>
          </p:nvPr>
        </p:nvSpPr>
        <p:spPr/>
        <p:txBody>
          <a:bodyPr/>
          <a:lstStyle/>
          <a:p>
            <a:pPr rtl="0"/>
            <a:fld id="{5641018C-6CAF-B84E-B92C-ECB119457FBA}" type="slidenum">
              <a:rPr>
                <a:solidFill>
                  <a:prstClr val="black"/>
                </a:solidFill>
              </a:rPr>
              <a:pPr/>
              <a:t>30</a:t>
            </a:fld>
            <a:endParaRPr>
              <a:solidFill>
                <a:prstClr val="black"/>
              </a:solidFill>
            </a:endParaRPr>
          </a:p>
        </p:txBody>
      </p:sp>
    </p:spTree>
    <p:extLst>
      <p:ext uri="{BB962C8B-B14F-4D97-AF65-F5344CB8AC3E}">
        <p14:creationId xmlns:p14="http://schemas.microsoft.com/office/powerpoint/2010/main" val="419929159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x-none"/>
              <a:t>1 – Introducción al hardware de computadoras personales</a:t>
            </a:r>
          </a:p>
          <a:p>
            <a:pPr rtl="0"/>
            <a:r>
              <a:rPr lang="x-none"/>
              <a:t>1.2 – Componentes de una PC</a:t>
            </a:r>
          </a:p>
          <a:p>
            <a:pPr rtl="0"/>
            <a:r>
              <a:rPr lang="x-none"/>
              <a:t>1.2.4 – Memoria</a:t>
            </a:r>
          </a:p>
          <a:p>
            <a:pPr rtl="0"/>
            <a:r>
              <a:rPr lang="x-none"/>
              <a:t>1.2.4.2 – Tipos de ROM</a:t>
            </a:r>
          </a:p>
        </p:txBody>
      </p:sp>
      <p:sp>
        <p:nvSpPr>
          <p:cNvPr id="4" name="Slide Number Placeholder 3"/>
          <p:cNvSpPr>
            <a:spLocks noGrp="1"/>
          </p:cNvSpPr>
          <p:nvPr>
            <p:ph type="sldNum" sz="quarter" idx="10"/>
          </p:nvPr>
        </p:nvSpPr>
        <p:spPr/>
        <p:txBody>
          <a:bodyPr/>
          <a:lstStyle/>
          <a:p>
            <a:pPr rtl="0"/>
            <a:fld id="{5641018C-6CAF-B84E-B92C-ECB119457FBA}" type="slidenum">
              <a:rPr>
                <a:solidFill>
                  <a:prstClr val="black"/>
                </a:solidFill>
              </a:rPr>
              <a:pPr/>
              <a:t>31</a:t>
            </a:fld>
            <a:endParaRPr>
              <a:solidFill>
                <a:prstClr val="black"/>
              </a:solidFill>
            </a:endParaRPr>
          </a:p>
        </p:txBody>
      </p:sp>
    </p:spTree>
    <p:extLst>
      <p:ext uri="{BB962C8B-B14F-4D97-AF65-F5344CB8AC3E}">
        <p14:creationId xmlns:p14="http://schemas.microsoft.com/office/powerpoint/2010/main" val="232708622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x-none"/>
              <a:t>1 – Introducción al hardware de computadoras personales</a:t>
            </a:r>
          </a:p>
          <a:p>
            <a:pPr rtl="0"/>
            <a:r>
              <a:rPr lang="x-none"/>
              <a:t>1.2 – Componentes de una PC</a:t>
            </a:r>
          </a:p>
          <a:p>
            <a:pPr rtl="0"/>
            <a:r>
              <a:rPr lang="x-none"/>
              <a:t>1.2.4 – Memoria</a:t>
            </a:r>
          </a:p>
          <a:p>
            <a:pPr rtl="0"/>
            <a:r>
              <a:rPr lang="x-none"/>
              <a:t>1.2.4.3 – Tipos de RAM</a:t>
            </a:r>
          </a:p>
        </p:txBody>
      </p:sp>
      <p:sp>
        <p:nvSpPr>
          <p:cNvPr id="4" name="Slide Number Placeholder 3"/>
          <p:cNvSpPr>
            <a:spLocks noGrp="1"/>
          </p:cNvSpPr>
          <p:nvPr>
            <p:ph type="sldNum" sz="quarter" idx="10"/>
          </p:nvPr>
        </p:nvSpPr>
        <p:spPr/>
        <p:txBody>
          <a:bodyPr/>
          <a:lstStyle/>
          <a:p>
            <a:pPr rtl="0"/>
            <a:fld id="{5641018C-6CAF-B84E-B92C-ECB119457FBA}" type="slidenum">
              <a:rPr>
                <a:solidFill>
                  <a:prstClr val="black"/>
                </a:solidFill>
              </a:rPr>
              <a:pPr/>
              <a:t>32</a:t>
            </a:fld>
            <a:endParaRPr>
              <a:solidFill>
                <a:prstClr val="black"/>
              </a:solidFill>
            </a:endParaRPr>
          </a:p>
        </p:txBody>
      </p:sp>
    </p:spTree>
    <p:extLst>
      <p:ext uri="{BB962C8B-B14F-4D97-AF65-F5344CB8AC3E}">
        <p14:creationId xmlns:p14="http://schemas.microsoft.com/office/powerpoint/2010/main" val="258822922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x-none"/>
              <a:t>1 – Introducción al hardware de computadoras personales</a:t>
            </a:r>
          </a:p>
          <a:p>
            <a:pPr rtl="0"/>
            <a:r>
              <a:rPr lang="x-none"/>
              <a:t>1.2 – Componentes de una PC</a:t>
            </a:r>
          </a:p>
          <a:p>
            <a:pPr rtl="0"/>
            <a:r>
              <a:rPr lang="x-none"/>
              <a:t>1.2.4 – Memoria</a:t>
            </a:r>
          </a:p>
          <a:p>
            <a:pPr rtl="0"/>
            <a:r>
              <a:rPr lang="x-none"/>
              <a:t>1.2.4.4 – Módulos de memoria</a:t>
            </a:r>
          </a:p>
          <a:p>
            <a:pPr rtl="0"/>
            <a:r>
              <a:rPr lang="x-none"/>
              <a:t>1.2.4.5 – Verifique su comprensión: memoria</a:t>
            </a:r>
          </a:p>
        </p:txBody>
      </p:sp>
      <p:sp>
        <p:nvSpPr>
          <p:cNvPr id="4" name="Slide Number Placeholder 3"/>
          <p:cNvSpPr>
            <a:spLocks noGrp="1"/>
          </p:cNvSpPr>
          <p:nvPr>
            <p:ph type="sldNum" sz="quarter" idx="10"/>
          </p:nvPr>
        </p:nvSpPr>
        <p:spPr/>
        <p:txBody>
          <a:bodyPr/>
          <a:lstStyle/>
          <a:p>
            <a:pPr rtl="0"/>
            <a:fld id="{5641018C-6CAF-B84E-B92C-ECB119457FBA}" type="slidenum">
              <a:rPr>
                <a:solidFill>
                  <a:prstClr val="black"/>
                </a:solidFill>
              </a:rPr>
              <a:pPr/>
              <a:t>33</a:t>
            </a:fld>
            <a:endParaRPr>
              <a:solidFill>
                <a:prstClr val="black"/>
              </a:solidFill>
            </a:endParaRPr>
          </a:p>
        </p:txBody>
      </p:sp>
    </p:spTree>
    <p:extLst>
      <p:ext uri="{BB962C8B-B14F-4D97-AF65-F5344CB8AC3E}">
        <p14:creationId xmlns:p14="http://schemas.microsoft.com/office/powerpoint/2010/main" val="33791773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x-none"/>
              <a:t>1 – Introducción al hardware de computadoras personales</a:t>
            </a:r>
          </a:p>
          <a:p>
            <a:pPr rtl="0"/>
            <a:r>
              <a:rPr lang="x-none"/>
              <a:t>1.2 – Componentes de una PC</a:t>
            </a:r>
          </a:p>
          <a:p>
            <a:pPr rtl="0"/>
            <a:r>
              <a:rPr lang="x-none"/>
              <a:t>1.2.4 – Memoria</a:t>
            </a:r>
          </a:p>
          <a:p>
            <a:pPr rtl="0"/>
            <a:r>
              <a:rPr lang="x-none"/>
              <a:t>1.2.4.4 – Módulos de memoria</a:t>
            </a:r>
          </a:p>
          <a:p>
            <a:pPr rtl="0"/>
            <a:r>
              <a:rPr lang="x-none"/>
              <a:t>1.2.4.5 – Verifique su comprensión: memoria</a:t>
            </a:r>
          </a:p>
        </p:txBody>
      </p:sp>
      <p:sp>
        <p:nvSpPr>
          <p:cNvPr id="4" name="Slide Number Placeholder 3"/>
          <p:cNvSpPr>
            <a:spLocks noGrp="1"/>
          </p:cNvSpPr>
          <p:nvPr>
            <p:ph type="sldNum" sz="quarter" idx="10"/>
          </p:nvPr>
        </p:nvSpPr>
        <p:spPr/>
        <p:txBody>
          <a:bodyPr/>
          <a:lstStyle/>
          <a:p>
            <a:pPr rtl="0"/>
            <a:fld id="{5641018C-6CAF-B84E-B92C-ECB119457FBA}" type="slidenum">
              <a:rPr>
                <a:solidFill>
                  <a:prstClr val="black"/>
                </a:solidFill>
              </a:rPr>
              <a:pPr/>
              <a:t>34</a:t>
            </a:fld>
            <a:endParaRPr>
              <a:solidFill>
                <a:prstClr val="black"/>
              </a:solidFill>
            </a:endParaRPr>
          </a:p>
        </p:txBody>
      </p:sp>
    </p:spTree>
    <p:extLst>
      <p:ext uri="{BB962C8B-B14F-4D97-AF65-F5344CB8AC3E}">
        <p14:creationId xmlns:p14="http://schemas.microsoft.com/office/powerpoint/2010/main" val="135891420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x-none"/>
              <a:t>1 – Introducción al hardware de computadoras personales</a:t>
            </a:r>
          </a:p>
          <a:p>
            <a:pPr rtl="0"/>
            <a:r>
              <a:rPr lang="x-none"/>
              <a:t>1.2 – Componentes de una PC</a:t>
            </a:r>
          </a:p>
          <a:p>
            <a:pPr rtl="0"/>
            <a:r>
              <a:rPr lang="x-none"/>
              <a:t>1.2.4 – Memoria</a:t>
            </a:r>
          </a:p>
          <a:p>
            <a:pPr rtl="0"/>
            <a:r>
              <a:rPr lang="x-none"/>
              <a:t>1.2.4.4 – Módulos de memoria</a:t>
            </a:r>
          </a:p>
          <a:p>
            <a:pPr rtl="0"/>
            <a:r>
              <a:rPr lang="x-none"/>
              <a:t>1.2.4.5 – Verifique su comprensión: memoria</a:t>
            </a:r>
          </a:p>
        </p:txBody>
      </p:sp>
      <p:sp>
        <p:nvSpPr>
          <p:cNvPr id="4" name="Slide Number Placeholder 3"/>
          <p:cNvSpPr>
            <a:spLocks noGrp="1"/>
          </p:cNvSpPr>
          <p:nvPr>
            <p:ph type="sldNum" sz="quarter" idx="10"/>
          </p:nvPr>
        </p:nvSpPr>
        <p:spPr/>
        <p:txBody>
          <a:bodyPr/>
          <a:lstStyle/>
          <a:p>
            <a:pPr rtl="0"/>
            <a:fld id="{5641018C-6CAF-B84E-B92C-ECB119457FBA}" type="slidenum">
              <a:rPr>
                <a:solidFill>
                  <a:prstClr val="black"/>
                </a:solidFill>
              </a:rPr>
              <a:pPr/>
              <a:t>35</a:t>
            </a:fld>
            <a:endParaRPr>
              <a:solidFill>
                <a:prstClr val="black"/>
              </a:solidFill>
            </a:endParaRPr>
          </a:p>
        </p:txBody>
      </p:sp>
    </p:spTree>
    <p:extLst>
      <p:ext uri="{BB962C8B-B14F-4D97-AF65-F5344CB8AC3E}">
        <p14:creationId xmlns:p14="http://schemas.microsoft.com/office/powerpoint/2010/main" val="22329298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x-none"/>
              <a:t>1 – Introducción al hardware de computadoras personales</a:t>
            </a:r>
          </a:p>
          <a:p>
            <a:pPr rtl="0"/>
            <a:r>
              <a:rPr lang="x-none"/>
              <a:t>1.2 – Componentes de una PC</a:t>
            </a:r>
          </a:p>
          <a:p>
            <a:pPr rtl="0"/>
            <a:r>
              <a:rPr lang="x-none"/>
              <a:t>1.2.5 – Tarjetas adaptadoras y</a:t>
            </a:r>
            <a:r>
              <a:rPr lang="x-none" baseline="0"/>
              <a:t> ranuras de expansión</a:t>
            </a:r>
          </a:p>
          <a:p>
            <a:pPr rtl="0"/>
            <a:r>
              <a:rPr lang="x-none"/>
              <a:t>1.2.5.1 – Tarjetas adaptadoras y ranuras de expansión</a:t>
            </a:r>
          </a:p>
          <a:p>
            <a:pPr rtl="0"/>
            <a:r>
              <a:rPr lang="x-none"/>
              <a:t>1.2.5.2 – Revise su comprensión: tarjetas adaptadoras y ranuras de expansión</a:t>
            </a:r>
          </a:p>
        </p:txBody>
      </p:sp>
      <p:sp>
        <p:nvSpPr>
          <p:cNvPr id="4" name="Slide Number Placeholder 3"/>
          <p:cNvSpPr>
            <a:spLocks noGrp="1"/>
          </p:cNvSpPr>
          <p:nvPr>
            <p:ph type="sldNum" sz="quarter" idx="10"/>
          </p:nvPr>
        </p:nvSpPr>
        <p:spPr/>
        <p:txBody>
          <a:bodyPr/>
          <a:lstStyle/>
          <a:p>
            <a:pPr rtl="0"/>
            <a:fld id="{5641018C-6CAF-B84E-B92C-ECB119457FBA}" type="slidenum">
              <a:rPr>
                <a:solidFill>
                  <a:prstClr val="black"/>
                </a:solidFill>
              </a:rPr>
              <a:pPr/>
              <a:t>36</a:t>
            </a:fld>
            <a:endParaRPr>
              <a:solidFill>
                <a:prstClr val="black"/>
              </a:solidFill>
            </a:endParaRPr>
          </a:p>
        </p:txBody>
      </p:sp>
    </p:spTree>
    <p:extLst>
      <p:ext uri="{BB962C8B-B14F-4D97-AF65-F5344CB8AC3E}">
        <p14:creationId xmlns:p14="http://schemas.microsoft.com/office/powerpoint/2010/main" val="86651247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x-none"/>
              <a:t>1 – Introducción al hardware de computadoras personales</a:t>
            </a:r>
          </a:p>
          <a:p>
            <a:pPr rtl="0"/>
            <a:r>
              <a:rPr lang="x-none"/>
              <a:t>1.2 – Componentes de una PC</a:t>
            </a:r>
          </a:p>
          <a:p>
            <a:pPr rtl="0"/>
            <a:r>
              <a:rPr lang="x-none"/>
              <a:t>1.2.5 – Tarjetas de adaptador y ranuras de expansión</a:t>
            </a:r>
          </a:p>
          <a:p>
            <a:pPr rtl="0"/>
            <a:r>
              <a:rPr lang="x-none"/>
              <a:t>1.2.5.1 – Tarjetas adaptadoras</a:t>
            </a:r>
          </a:p>
          <a:p>
            <a:pPr rtl="0"/>
            <a:r>
              <a:rPr lang="x-none"/>
              <a:t>1.2.5.2 – Revise su comprensión: tarjetas adaptadoras y ranuras de expansión</a:t>
            </a:r>
          </a:p>
        </p:txBody>
      </p:sp>
      <p:sp>
        <p:nvSpPr>
          <p:cNvPr id="4" name="Slide Number Placeholder 3"/>
          <p:cNvSpPr>
            <a:spLocks noGrp="1"/>
          </p:cNvSpPr>
          <p:nvPr>
            <p:ph type="sldNum" sz="quarter" idx="10"/>
          </p:nvPr>
        </p:nvSpPr>
        <p:spPr/>
        <p:txBody>
          <a:bodyPr/>
          <a:lstStyle/>
          <a:p>
            <a:pPr rtl="0"/>
            <a:fld id="{5641018C-6CAF-B84E-B92C-ECB119457FBA}" type="slidenum">
              <a:rPr>
                <a:solidFill>
                  <a:prstClr val="black"/>
                </a:solidFill>
              </a:rPr>
              <a:pPr/>
              <a:t>37</a:t>
            </a:fld>
            <a:endParaRPr>
              <a:solidFill>
                <a:prstClr val="black"/>
              </a:solidFill>
            </a:endParaRPr>
          </a:p>
        </p:txBody>
      </p:sp>
    </p:spTree>
    <p:extLst>
      <p:ext uri="{BB962C8B-B14F-4D97-AF65-F5344CB8AC3E}">
        <p14:creationId xmlns:p14="http://schemas.microsoft.com/office/powerpoint/2010/main" val="242075927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x-none"/>
              <a:t>1 – Introducción al hardware de computadoras personales</a:t>
            </a:r>
          </a:p>
          <a:p>
            <a:pPr rtl="0"/>
            <a:r>
              <a:rPr lang="x-none"/>
              <a:t>1.2 – Componentes de una PC</a:t>
            </a:r>
          </a:p>
          <a:p>
            <a:pPr rtl="0"/>
            <a:r>
              <a:rPr lang="x-none"/>
              <a:t>1.2.6 – Unidades de disco duro y SSD</a:t>
            </a:r>
          </a:p>
          <a:p>
            <a:pPr rtl="0"/>
            <a:r>
              <a:rPr lang="x-none"/>
              <a:t>1.2.6.1 – Tipos de dispositivos de almacenamiento</a:t>
            </a:r>
          </a:p>
        </p:txBody>
      </p:sp>
      <p:sp>
        <p:nvSpPr>
          <p:cNvPr id="4" name="Slide Number Placeholder 3"/>
          <p:cNvSpPr>
            <a:spLocks noGrp="1"/>
          </p:cNvSpPr>
          <p:nvPr>
            <p:ph type="sldNum" sz="quarter" idx="10"/>
          </p:nvPr>
        </p:nvSpPr>
        <p:spPr/>
        <p:txBody>
          <a:bodyPr/>
          <a:lstStyle/>
          <a:p>
            <a:pPr rtl="0"/>
            <a:fld id="{5641018C-6CAF-B84E-B92C-ECB119457FBA}" type="slidenum">
              <a:rPr>
                <a:solidFill>
                  <a:prstClr val="black"/>
                </a:solidFill>
              </a:rPr>
              <a:pPr/>
              <a:t>38</a:t>
            </a:fld>
            <a:endParaRPr>
              <a:solidFill>
                <a:prstClr val="black"/>
              </a:solidFill>
            </a:endParaRPr>
          </a:p>
        </p:txBody>
      </p:sp>
    </p:spTree>
    <p:extLst>
      <p:ext uri="{BB962C8B-B14F-4D97-AF65-F5344CB8AC3E}">
        <p14:creationId xmlns:p14="http://schemas.microsoft.com/office/powerpoint/2010/main" val="304320415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x-none"/>
              <a:t>1 – Introducción al hardware de computadoras personales</a:t>
            </a:r>
          </a:p>
          <a:p>
            <a:pPr rtl="0"/>
            <a:r>
              <a:rPr lang="x-none"/>
              <a:t>1.2 – Componentes de una PC</a:t>
            </a:r>
          </a:p>
          <a:p>
            <a:pPr rtl="0"/>
            <a:r>
              <a:rPr lang="x-none"/>
              <a:t>1.2.6 – Unidades de disco duro y SSD</a:t>
            </a:r>
          </a:p>
          <a:p>
            <a:pPr rtl="0"/>
            <a:r>
              <a:rPr lang="x-none"/>
              <a:t>1.2.6.2 – Interfaces de dispositivos de almacenamiento</a:t>
            </a:r>
          </a:p>
        </p:txBody>
      </p:sp>
      <p:sp>
        <p:nvSpPr>
          <p:cNvPr id="4" name="Slide Number Placeholder 3"/>
          <p:cNvSpPr>
            <a:spLocks noGrp="1"/>
          </p:cNvSpPr>
          <p:nvPr>
            <p:ph type="sldNum" sz="quarter" idx="10"/>
          </p:nvPr>
        </p:nvSpPr>
        <p:spPr/>
        <p:txBody>
          <a:bodyPr/>
          <a:lstStyle/>
          <a:p>
            <a:pPr rtl="0"/>
            <a:fld id="{5641018C-6CAF-B84E-B92C-ECB119457FBA}" type="slidenum">
              <a:rPr>
                <a:solidFill>
                  <a:prstClr val="black"/>
                </a:solidFill>
              </a:rPr>
              <a:pPr/>
              <a:t>39</a:t>
            </a:fld>
            <a:endParaRPr>
              <a:solidFill>
                <a:prstClr val="black"/>
              </a:solidFill>
            </a:endParaRPr>
          </a:p>
        </p:txBody>
      </p:sp>
    </p:spTree>
    <p:extLst>
      <p:ext uri="{BB962C8B-B14F-4D97-AF65-F5344CB8AC3E}">
        <p14:creationId xmlns:p14="http://schemas.microsoft.com/office/powerpoint/2010/main" val="34688513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7" tIns="0" rIns="18817" bIns="0" anchor="b"/>
          <a:lstStyle>
            <a:lvl1pPr defTabSz="901700" eaLnBrk="0" hangingPunct="0">
              <a:defRPr sz="2400" b="1">
                <a:solidFill>
                  <a:schemeClr val="tx1"/>
                </a:solidFill>
                <a:latin typeface="Arial" charset="0"/>
                <a:cs typeface="Arial" charset="0"/>
              </a:defRPr>
            </a:lvl1pPr>
            <a:lvl2pPr marL="742950" indent="-285750" defTabSz="901700" eaLnBrk="0" hangingPunct="0">
              <a:defRPr sz="2400" b="1">
                <a:solidFill>
                  <a:schemeClr val="tx1"/>
                </a:solidFill>
                <a:latin typeface="Arial" charset="0"/>
                <a:cs typeface="Arial" charset="0"/>
              </a:defRPr>
            </a:lvl2pPr>
            <a:lvl3pPr marL="1143000" indent="-228600" defTabSz="901700" eaLnBrk="0" hangingPunct="0">
              <a:defRPr sz="2400" b="1">
                <a:solidFill>
                  <a:schemeClr val="tx1"/>
                </a:solidFill>
                <a:latin typeface="Arial" charset="0"/>
                <a:cs typeface="Arial" charset="0"/>
              </a:defRPr>
            </a:lvl3pPr>
            <a:lvl4pPr marL="1600200" indent="-228600" defTabSz="901700" eaLnBrk="0" hangingPunct="0">
              <a:defRPr sz="2400" b="1">
                <a:solidFill>
                  <a:schemeClr val="tx1"/>
                </a:solidFill>
                <a:latin typeface="Arial" charset="0"/>
                <a:cs typeface="Arial" charset="0"/>
              </a:defRPr>
            </a:lvl4pPr>
            <a:lvl5pPr marL="2057400" indent="-228600" defTabSz="901700" eaLnBrk="0" hangingPunct="0">
              <a:defRPr sz="2400" b="1">
                <a:solidFill>
                  <a:schemeClr val="tx1"/>
                </a:solidFill>
                <a:latin typeface="Arial" charset="0"/>
                <a:cs typeface="Arial" charset="0"/>
              </a:defRPr>
            </a:lvl5pPr>
            <a:lvl6pPr marL="2514600" indent="-228600" defTabSz="901700" eaLnBrk="0" fontAlgn="base" hangingPunct="0">
              <a:spcBef>
                <a:spcPct val="0"/>
              </a:spcBef>
              <a:spcAft>
                <a:spcPct val="0"/>
              </a:spcAft>
              <a:defRPr sz="2400" b="1">
                <a:solidFill>
                  <a:schemeClr val="tx1"/>
                </a:solidFill>
                <a:latin typeface="Arial" charset="0"/>
                <a:cs typeface="Arial" charset="0"/>
              </a:defRPr>
            </a:lvl6pPr>
            <a:lvl7pPr marL="2971800" indent="-228600" defTabSz="901700" eaLnBrk="0" fontAlgn="base" hangingPunct="0">
              <a:spcBef>
                <a:spcPct val="0"/>
              </a:spcBef>
              <a:spcAft>
                <a:spcPct val="0"/>
              </a:spcAft>
              <a:defRPr sz="2400" b="1">
                <a:solidFill>
                  <a:schemeClr val="tx1"/>
                </a:solidFill>
                <a:latin typeface="Arial" charset="0"/>
                <a:cs typeface="Arial" charset="0"/>
              </a:defRPr>
            </a:lvl7pPr>
            <a:lvl8pPr marL="3429000" indent="-228600" defTabSz="901700" eaLnBrk="0" fontAlgn="base" hangingPunct="0">
              <a:spcBef>
                <a:spcPct val="0"/>
              </a:spcBef>
              <a:spcAft>
                <a:spcPct val="0"/>
              </a:spcAft>
              <a:defRPr sz="2400" b="1">
                <a:solidFill>
                  <a:schemeClr val="tx1"/>
                </a:solidFill>
                <a:latin typeface="Arial" charset="0"/>
                <a:cs typeface="Arial" charset="0"/>
              </a:defRPr>
            </a:lvl8pPr>
            <a:lvl9pPr marL="3886200" indent="-228600" defTabSz="901700" eaLnBrk="0" fontAlgn="base" hangingPunct="0">
              <a:spcBef>
                <a:spcPct val="0"/>
              </a:spcBef>
              <a:spcAft>
                <a:spcPct val="0"/>
              </a:spcAft>
              <a:defRPr sz="2400" b="1">
                <a:solidFill>
                  <a:schemeClr val="tx1"/>
                </a:solidFill>
                <a:latin typeface="Arial" charset="0"/>
                <a:cs typeface="Arial" charset="0"/>
              </a:defRPr>
            </a:lvl9pPr>
          </a:lstStyle>
          <a:p>
            <a:pPr algn="r" rtl="0"/>
            <a:fld id="{ACE20BE7-F2F3-4E26-9454-50B18F790A4E}" type="slidenum">
              <a:rPr sz="800" b="0">
                <a:ea typeface="ＭＳ Ｐゴシック" pitchFamily="34" charset="-128"/>
              </a:rPr>
              <a:pPr algn="r"/>
              <a:t>4</a:t>
            </a:fld>
            <a:endParaRPr sz="800" b="0">
              <a:ea typeface="ＭＳ Ｐゴシック" pitchFamily="34" charset="-128"/>
            </a:endParaRPr>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240027446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x-none"/>
              <a:t>1 – Introducción al hardware de computadoras personales</a:t>
            </a:r>
          </a:p>
          <a:p>
            <a:pPr rtl="0"/>
            <a:r>
              <a:rPr lang="x-none"/>
              <a:t>1.2 – Componentes de una PC</a:t>
            </a:r>
          </a:p>
          <a:p>
            <a:pPr rtl="0"/>
            <a:r>
              <a:rPr lang="x-none"/>
              <a:t>1.2.6 – Unidades de disco duro y SSD</a:t>
            </a:r>
          </a:p>
          <a:p>
            <a:pPr rtl="0"/>
            <a:r>
              <a:rPr lang="x-none"/>
              <a:t>1.2.6.3 – Almacenamiento de medios magnéticos</a:t>
            </a:r>
          </a:p>
        </p:txBody>
      </p:sp>
      <p:sp>
        <p:nvSpPr>
          <p:cNvPr id="4" name="Slide Number Placeholder 3"/>
          <p:cNvSpPr>
            <a:spLocks noGrp="1"/>
          </p:cNvSpPr>
          <p:nvPr>
            <p:ph type="sldNum" sz="quarter" idx="10"/>
          </p:nvPr>
        </p:nvSpPr>
        <p:spPr/>
        <p:txBody>
          <a:bodyPr/>
          <a:lstStyle/>
          <a:p>
            <a:pPr rtl="0"/>
            <a:fld id="{5641018C-6CAF-B84E-B92C-ECB119457FBA}" type="slidenum">
              <a:rPr>
                <a:solidFill>
                  <a:prstClr val="black"/>
                </a:solidFill>
              </a:rPr>
              <a:pPr/>
              <a:t>40</a:t>
            </a:fld>
            <a:endParaRPr>
              <a:solidFill>
                <a:prstClr val="black"/>
              </a:solidFill>
            </a:endParaRPr>
          </a:p>
        </p:txBody>
      </p:sp>
    </p:spTree>
    <p:extLst>
      <p:ext uri="{BB962C8B-B14F-4D97-AF65-F5344CB8AC3E}">
        <p14:creationId xmlns:p14="http://schemas.microsoft.com/office/powerpoint/2010/main" val="219237124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x-none"/>
              <a:t>1 – Introducción al hardware de computadoras personales</a:t>
            </a:r>
          </a:p>
          <a:p>
            <a:pPr rtl="0"/>
            <a:r>
              <a:rPr lang="x-none"/>
              <a:t>1.2 – Componentes de una PC</a:t>
            </a:r>
          </a:p>
          <a:p>
            <a:pPr rtl="0"/>
            <a:r>
              <a:rPr lang="x-none"/>
              <a:t>1.2.6 – Unidades de disco duro y SSD</a:t>
            </a:r>
          </a:p>
          <a:p>
            <a:pPr rtl="0"/>
            <a:r>
              <a:rPr lang="x-none"/>
              <a:t>1.2.6.4 – Almacenamiento de semiconductores</a:t>
            </a:r>
          </a:p>
          <a:p>
            <a:pPr rtl="0"/>
            <a:r>
              <a:rPr lang="x-none"/>
              <a:t>1.2.6.5 – Verifique su comprensión: dispositivos de almacenamiento de datos</a:t>
            </a:r>
          </a:p>
        </p:txBody>
      </p:sp>
      <p:sp>
        <p:nvSpPr>
          <p:cNvPr id="4" name="Slide Number Placeholder 3"/>
          <p:cNvSpPr>
            <a:spLocks noGrp="1"/>
          </p:cNvSpPr>
          <p:nvPr>
            <p:ph type="sldNum" sz="quarter" idx="10"/>
          </p:nvPr>
        </p:nvSpPr>
        <p:spPr/>
        <p:txBody>
          <a:bodyPr/>
          <a:lstStyle/>
          <a:p>
            <a:pPr rtl="0"/>
            <a:fld id="{5641018C-6CAF-B84E-B92C-ECB119457FBA}" type="slidenum">
              <a:rPr>
                <a:solidFill>
                  <a:prstClr val="black"/>
                </a:solidFill>
              </a:rPr>
              <a:pPr/>
              <a:t>41</a:t>
            </a:fld>
            <a:endParaRPr>
              <a:solidFill>
                <a:prstClr val="black"/>
              </a:solidFill>
            </a:endParaRPr>
          </a:p>
        </p:txBody>
      </p:sp>
    </p:spTree>
    <p:extLst>
      <p:ext uri="{BB962C8B-B14F-4D97-AF65-F5344CB8AC3E}">
        <p14:creationId xmlns:p14="http://schemas.microsoft.com/office/powerpoint/2010/main" val="285247457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x-none"/>
              <a:t>1 – Introducción al hardware de computadoras personales</a:t>
            </a:r>
          </a:p>
          <a:p>
            <a:pPr rtl="0"/>
            <a:r>
              <a:rPr lang="x-none"/>
              <a:t>1.2 – Componentes de una PC</a:t>
            </a:r>
          </a:p>
          <a:p>
            <a:pPr rtl="0"/>
            <a:r>
              <a:rPr lang="x-none"/>
              <a:t>1.2.6 – Unidades de disco duro y SSD</a:t>
            </a:r>
          </a:p>
          <a:p>
            <a:pPr rtl="0"/>
            <a:r>
              <a:rPr lang="x-none"/>
              <a:t>1.2.6.4 – Almacenamiento de semiconductores</a:t>
            </a:r>
          </a:p>
          <a:p>
            <a:pPr rtl="0"/>
            <a:r>
              <a:rPr lang="x-none"/>
              <a:t>1.2.6.5 – Verifique su comprensión: dispositivos de almacenamiento de datos</a:t>
            </a:r>
          </a:p>
        </p:txBody>
      </p:sp>
      <p:sp>
        <p:nvSpPr>
          <p:cNvPr id="4" name="Slide Number Placeholder 3"/>
          <p:cNvSpPr>
            <a:spLocks noGrp="1"/>
          </p:cNvSpPr>
          <p:nvPr>
            <p:ph type="sldNum" sz="quarter" idx="10"/>
          </p:nvPr>
        </p:nvSpPr>
        <p:spPr/>
        <p:txBody>
          <a:bodyPr/>
          <a:lstStyle/>
          <a:p>
            <a:pPr rtl="0"/>
            <a:fld id="{5641018C-6CAF-B84E-B92C-ECB119457FBA}" type="slidenum">
              <a:rPr>
                <a:solidFill>
                  <a:prstClr val="black"/>
                </a:solidFill>
              </a:rPr>
              <a:pPr/>
              <a:t>42</a:t>
            </a:fld>
            <a:endParaRPr>
              <a:solidFill>
                <a:prstClr val="black"/>
              </a:solidFill>
            </a:endParaRPr>
          </a:p>
        </p:txBody>
      </p:sp>
    </p:spTree>
    <p:extLst>
      <p:ext uri="{BB962C8B-B14F-4D97-AF65-F5344CB8AC3E}">
        <p14:creationId xmlns:p14="http://schemas.microsoft.com/office/powerpoint/2010/main" val="269250533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x-none"/>
              <a:t>1 – Introducción al hardware de computadoras personales</a:t>
            </a:r>
          </a:p>
          <a:p>
            <a:pPr rtl="0"/>
            <a:r>
              <a:rPr lang="x-none"/>
              <a:t>1.2 – Componentes de una PC</a:t>
            </a:r>
          </a:p>
          <a:p>
            <a:pPr rtl="0"/>
            <a:r>
              <a:rPr lang="x-none"/>
              <a:t>1.2.7 – Dispositivos de almacenamiento óptico</a:t>
            </a:r>
          </a:p>
          <a:p>
            <a:pPr rtl="0"/>
            <a:r>
              <a:rPr lang="x-none"/>
              <a:t>1.2.7.1 – Tipos de dispositivos de almacenamiento óptico</a:t>
            </a:r>
          </a:p>
          <a:p>
            <a:pPr rtl="0"/>
            <a:r>
              <a:rPr lang="x-none"/>
              <a:t>1.2.7.2 – Verifique su comprensión: tipos de dispositivos de almacenamiento óptico</a:t>
            </a:r>
          </a:p>
        </p:txBody>
      </p:sp>
      <p:sp>
        <p:nvSpPr>
          <p:cNvPr id="4" name="Slide Number Placeholder 3"/>
          <p:cNvSpPr>
            <a:spLocks noGrp="1"/>
          </p:cNvSpPr>
          <p:nvPr>
            <p:ph type="sldNum" sz="quarter" idx="10"/>
          </p:nvPr>
        </p:nvSpPr>
        <p:spPr/>
        <p:txBody>
          <a:bodyPr/>
          <a:lstStyle/>
          <a:p>
            <a:pPr rtl="0"/>
            <a:fld id="{5641018C-6CAF-B84E-B92C-ECB119457FBA}" type="slidenum">
              <a:rPr>
                <a:solidFill>
                  <a:prstClr val="black"/>
                </a:solidFill>
              </a:rPr>
              <a:pPr/>
              <a:t>43</a:t>
            </a:fld>
            <a:endParaRPr>
              <a:solidFill>
                <a:prstClr val="black"/>
              </a:solidFill>
            </a:endParaRPr>
          </a:p>
        </p:txBody>
      </p:sp>
    </p:spTree>
    <p:extLst>
      <p:ext uri="{BB962C8B-B14F-4D97-AF65-F5344CB8AC3E}">
        <p14:creationId xmlns:p14="http://schemas.microsoft.com/office/powerpoint/2010/main" val="350907176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x-none"/>
              <a:t>1 – Introducción al hardware de computadoras personales</a:t>
            </a:r>
          </a:p>
          <a:p>
            <a:pPr rtl="0"/>
            <a:r>
              <a:rPr lang="x-none"/>
              <a:t>1.2 – Componentes de una PC</a:t>
            </a:r>
          </a:p>
          <a:p>
            <a:pPr rtl="0"/>
            <a:r>
              <a:rPr lang="x-none"/>
              <a:t>1.2.7 – Dispositivos de almacenamiento óptico</a:t>
            </a:r>
          </a:p>
          <a:p>
            <a:pPr rtl="0"/>
            <a:r>
              <a:rPr lang="x-none"/>
              <a:t>1.2.7.1 – Tipos de dispositivos de almacenamiento óptico</a:t>
            </a:r>
          </a:p>
          <a:p>
            <a:pPr rtl="0"/>
            <a:r>
              <a:rPr lang="x-none"/>
              <a:t>1.2.7.2 – Verifique su comprensión: tipos de dispositivos de almacenamiento óptico</a:t>
            </a:r>
          </a:p>
        </p:txBody>
      </p:sp>
      <p:sp>
        <p:nvSpPr>
          <p:cNvPr id="4" name="Slide Number Placeholder 3"/>
          <p:cNvSpPr>
            <a:spLocks noGrp="1"/>
          </p:cNvSpPr>
          <p:nvPr>
            <p:ph type="sldNum" sz="quarter" idx="10"/>
          </p:nvPr>
        </p:nvSpPr>
        <p:spPr/>
        <p:txBody>
          <a:bodyPr/>
          <a:lstStyle/>
          <a:p>
            <a:pPr rtl="0"/>
            <a:fld id="{5641018C-6CAF-B84E-B92C-ECB119457FBA}" type="slidenum">
              <a:rPr>
                <a:solidFill>
                  <a:prstClr val="black"/>
                </a:solidFill>
              </a:rPr>
              <a:pPr/>
              <a:t>44</a:t>
            </a:fld>
            <a:endParaRPr>
              <a:solidFill>
                <a:prstClr val="black"/>
              </a:solidFill>
            </a:endParaRPr>
          </a:p>
        </p:txBody>
      </p:sp>
    </p:spTree>
    <p:extLst>
      <p:ext uri="{BB962C8B-B14F-4D97-AF65-F5344CB8AC3E}">
        <p14:creationId xmlns:p14="http://schemas.microsoft.com/office/powerpoint/2010/main" val="136101344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x-none"/>
              <a:t>1 – Introducción al hardware de computadoras personales</a:t>
            </a:r>
          </a:p>
          <a:p>
            <a:pPr rtl="0"/>
            <a:r>
              <a:rPr lang="x-none"/>
              <a:t>1.2 – Componentes de una PC</a:t>
            </a:r>
          </a:p>
          <a:p>
            <a:pPr rtl="0"/>
            <a:r>
              <a:rPr lang="x-none"/>
              <a:t>1.2.8 – Puertos, cables y adaptadores</a:t>
            </a:r>
          </a:p>
          <a:p>
            <a:pPr rtl="0"/>
            <a:r>
              <a:rPr lang="x-none"/>
              <a:t>1.2.8.1 – Puertos y cables de video</a:t>
            </a:r>
          </a:p>
        </p:txBody>
      </p:sp>
      <p:sp>
        <p:nvSpPr>
          <p:cNvPr id="4" name="Slide Number Placeholder 3"/>
          <p:cNvSpPr>
            <a:spLocks noGrp="1"/>
          </p:cNvSpPr>
          <p:nvPr>
            <p:ph type="sldNum" sz="quarter" idx="10"/>
          </p:nvPr>
        </p:nvSpPr>
        <p:spPr/>
        <p:txBody>
          <a:bodyPr/>
          <a:lstStyle/>
          <a:p>
            <a:pPr rtl="0"/>
            <a:fld id="{5641018C-6CAF-B84E-B92C-ECB119457FBA}" type="slidenum">
              <a:rPr>
                <a:solidFill>
                  <a:prstClr val="black"/>
                </a:solidFill>
              </a:rPr>
              <a:pPr/>
              <a:t>45</a:t>
            </a:fld>
            <a:endParaRPr>
              <a:solidFill>
                <a:prstClr val="black"/>
              </a:solidFill>
            </a:endParaRPr>
          </a:p>
        </p:txBody>
      </p:sp>
    </p:spTree>
    <p:extLst>
      <p:ext uri="{BB962C8B-B14F-4D97-AF65-F5344CB8AC3E}">
        <p14:creationId xmlns:p14="http://schemas.microsoft.com/office/powerpoint/2010/main" val="264006855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x-none"/>
              <a:t>1 – Introducción al hardware de computadoras personales</a:t>
            </a:r>
          </a:p>
          <a:p>
            <a:pPr rtl="0"/>
            <a:r>
              <a:rPr lang="x-none"/>
              <a:t>1.2 – Componentes de una PC</a:t>
            </a:r>
          </a:p>
          <a:p>
            <a:pPr rtl="0"/>
            <a:r>
              <a:rPr lang="x-none"/>
              <a:t>1.2.8 – Puertos, cables y adaptadores</a:t>
            </a:r>
          </a:p>
          <a:p>
            <a:pPr rtl="0"/>
            <a:r>
              <a:rPr lang="x-none"/>
              <a:t>1.2.8.2 – Otros puertos y cables</a:t>
            </a:r>
          </a:p>
        </p:txBody>
      </p:sp>
      <p:sp>
        <p:nvSpPr>
          <p:cNvPr id="4" name="Slide Number Placeholder 3"/>
          <p:cNvSpPr>
            <a:spLocks noGrp="1"/>
          </p:cNvSpPr>
          <p:nvPr>
            <p:ph type="sldNum" sz="quarter" idx="10"/>
          </p:nvPr>
        </p:nvSpPr>
        <p:spPr/>
        <p:txBody>
          <a:bodyPr/>
          <a:lstStyle/>
          <a:p>
            <a:pPr rtl="0"/>
            <a:fld id="{5641018C-6CAF-B84E-B92C-ECB119457FBA}" type="slidenum">
              <a:rPr>
                <a:solidFill>
                  <a:prstClr val="black"/>
                </a:solidFill>
              </a:rPr>
              <a:pPr/>
              <a:t>46</a:t>
            </a:fld>
            <a:endParaRPr>
              <a:solidFill>
                <a:prstClr val="black"/>
              </a:solidFill>
            </a:endParaRPr>
          </a:p>
        </p:txBody>
      </p:sp>
    </p:spTree>
    <p:extLst>
      <p:ext uri="{BB962C8B-B14F-4D97-AF65-F5344CB8AC3E}">
        <p14:creationId xmlns:p14="http://schemas.microsoft.com/office/powerpoint/2010/main" val="254008825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x-none"/>
              <a:t>1 – Introducción al hardware de computadoras personales</a:t>
            </a:r>
          </a:p>
          <a:p>
            <a:pPr rtl="0"/>
            <a:r>
              <a:rPr lang="x-none"/>
              <a:t>1.2 – Componentes de una PC</a:t>
            </a:r>
          </a:p>
          <a:p>
            <a:pPr rtl="0"/>
            <a:r>
              <a:rPr lang="x-none"/>
              <a:t>1.2.8 – Puertos, cables y adaptadores</a:t>
            </a:r>
          </a:p>
          <a:p>
            <a:pPr rtl="0"/>
            <a:r>
              <a:rPr lang="x-none"/>
              <a:t>1.2.8.3 – Adaptadores y convertidores</a:t>
            </a:r>
          </a:p>
          <a:p>
            <a:pPr rtl="0"/>
            <a:r>
              <a:rPr lang="x-none"/>
              <a:t>1.2.8.4 – Verifique su comprensión: cables y conectores</a:t>
            </a:r>
          </a:p>
        </p:txBody>
      </p:sp>
      <p:sp>
        <p:nvSpPr>
          <p:cNvPr id="4" name="Slide Number Placeholder 3"/>
          <p:cNvSpPr>
            <a:spLocks noGrp="1"/>
          </p:cNvSpPr>
          <p:nvPr>
            <p:ph type="sldNum" sz="quarter" idx="10"/>
          </p:nvPr>
        </p:nvSpPr>
        <p:spPr/>
        <p:txBody>
          <a:bodyPr/>
          <a:lstStyle/>
          <a:p>
            <a:pPr rtl="0"/>
            <a:fld id="{5641018C-6CAF-B84E-B92C-ECB119457FBA}" type="slidenum">
              <a:rPr>
                <a:solidFill>
                  <a:prstClr val="black"/>
                </a:solidFill>
              </a:rPr>
              <a:pPr/>
              <a:t>47</a:t>
            </a:fld>
            <a:endParaRPr>
              <a:solidFill>
                <a:prstClr val="black"/>
              </a:solidFill>
            </a:endParaRPr>
          </a:p>
        </p:txBody>
      </p:sp>
    </p:spTree>
    <p:extLst>
      <p:ext uri="{BB962C8B-B14F-4D97-AF65-F5344CB8AC3E}">
        <p14:creationId xmlns:p14="http://schemas.microsoft.com/office/powerpoint/2010/main" val="244331758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x-none"/>
              <a:t>1 – Introducción al hardware de computadoras personales</a:t>
            </a:r>
          </a:p>
          <a:p>
            <a:pPr rtl="0"/>
            <a:r>
              <a:rPr lang="x-none"/>
              <a:t>1.2 – Componentes de una PC</a:t>
            </a:r>
          </a:p>
          <a:p>
            <a:pPr rtl="0"/>
            <a:r>
              <a:rPr lang="x-none"/>
              <a:t>1.2.9 – Dispositivos de entrada</a:t>
            </a:r>
          </a:p>
          <a:p>
            <a:pPr rtl="0"/>
            <a:r>
              <a:rPr lang="x-none"/>
              <a:t>1.2.9.1 – Dispositivos de entrada originales</a:t>
            </a:r>
          </a:p>
        </p:txBody>
      </p:sp>
      <p:sp>
        <p:nvSpPr>
          <p:cNvPr id="4" name="Slide Number Placeholder 3"/>
          <p:cNvSpPr>
            <a:spLocks noGrp="1"/>
          </p:cNvSpPr>
          <p:nvPr>
            <p:ph type="sldNum" sz="quarter" idx="10"/>
          </p:nvPr>
        </p:nvSpPr>
        <p:spPr/>
        <p:txBody>
          <a:bodyPr/>
          <a:lstStyle/>
          <a:p>
            <a:pPr rtl="0"/>
            <a:fld id="{5641018C-6CAF-B84E-B92C-ECB119457FBA}" type="slidenum">
              <a:rPr>
                <a:solidFill>
                  <a:prstClr val="black"/>
                </a:solidFill>
              </a:rPr>
              <a:pPr/>
              <a:t>48</a:t>
            </a:fld>
            <a:endParaRPr>
              <a:solidFill>
                <a:prstClr val="black"/>
              </a:solidFill>
            </a:endParaRPr>
          </a:p>
        </p:txBody>
      </p:sp>
    </p:spTree>
    <p:extLst>
      <p:ext uri="{BB962C8B-B14F-4D97-AF65-F5344CB8AC3E}">
        <p14:creationId xmlns:p14="http://schemas.microsoft.com/office/powerpoint/2010/main" val="38254562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x-none"/>
              <a:t>1 – Introducción al hardware de computadoras personales</a:t>
            </a:r>
          </a:p>
          <a:p>
            <a:pPr rtl="0"/>
            <a:r>
              <a:rPr lang="x-none"/>
              <a:t>1.2 – Componentes de una PC</a:t>
            </a:r>
          </a:p>
          <a:p>
            <a:pPr rtl="0"/>
            <a:r>
              <a:rPr lang="x-none"/>
              <a:t>1.2.9 – Dispositivos de entrada</a:t>
            </a:r>
          </a:p>
          <a:p>
            <a:pPr rtl="0"/>
            <a:r>
              <a:rPr lang="x-none"/>
              <a:t>1.2.9.2 – Nuevos dispositivos de entrada</a:t>
            </a:r>
          </a:p>
        </p:txBody>
      </p:sp>
      <p:sp>
        <p:nvSpPr>
          <p:cNvPr id="4" name="Slide Number Placeholder 3"/>
          <p:cNvSpPr>
            <a:spLocks noGrp="1"/>
          </p:cNvSpPr>
          <p:nvPr>
            <p:ph type="sldNum" sz="quarter" idx="10"/>
          </p:nvPr>
        </p:nvSpPr>
        <p:spPr/>
        <p:txBody>
          <a:bodyPr/>
          <a:lstStyle/>
          <a:p>
            <a:pPr rtl="0"/>
            <a:fld id="{5641018C-6CAF-B84E-B92C-ECB119457FBA}" type="slidenum">
              <a:rPr>
                <a:solidFill>
                  <a:prstClr val="black"/>
                </a:solidFill>
              </a:rPr>
              <a:pPr/>
              <a:t>49</a:t>
            </a:fld>
            <a:endParaRPr>
              <a:solidFill>
                <a:prstClr val="black"/>
              </a:solidFill>
            </a:endParaRPr>
          </a:p>
        </p:txBody>
      </p:sp>
    </p:spTree>
    <p:extLst>
      <p:ext uri="{BB962C8B-B14F-4D97-AF65-F5344CB8AC3E}">
        <p14:creationId xmlns:p14="http://schemas.microsoft.com/office/powerpoint/2010/main" val="2790561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0A313ED8-785B-4D16-9B17-4143385249B9}" type="slidenum">
              <a:rPr sz="800" b="0"/>
              <a:pPr algn="r"/>
              <a:t>5</a:t>
            </a:fld>
            <a:endParaRPr sz="800" b="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168745380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x-none"/>
              <a:t>1 – Introducción al hardware de computadoras personales</a:t>
            </a:r>
          </a:p>
          <a:p>
            <a:pPr rtl="0"/>
            <a:r>
              <a:rPr lang="x-none"/>
              <a:t>1.2 – Componentes de una PC</a:t>
            </a:r>
          </a:p>
          <a:p>
            <a:pPr rtl="0"/>
            <a:r>
              <a:rPr lang="x-none"/>
              <a:t>1.2.9 – Dispositivos de entrada</a:t>
            </a:r>
          </a:p>
          <a:p>
            <a:pPr rtl="0"/>
            <a:r>
              <a:rPr lang="x-none"/>
              <a:t>1.2.9.3 – Más dispositivos de entrada nuevos</a:t>
            </a:r>
          </a:p>
        </p:txBody>
      </p:sp>
      <p:sp>
        <p:nvSpPr>
          <p:cNvPr id="4" name="Slide Number Placeholder 3"/>
          <p:cNvSpPr>
            <a:spLocks noGrp="1"/>
          </p:cNvSpPr>
          <p:nvPr>
            <p:ph type="sldNum" sz="quarter" idx="10"/>
          </p:nvPr>
        </p:nvSpPr>
        <p:spPr/>
        <p:txBody>
          <a:bodyPr/>
          <a:lstStyle/>
          <a:p>
            <a:pPr rtl="0"/>
            <a:fld id="{5641018C-6CAF-B84E-B92C-ECB119457FBA}" type="slidenum">
              <a:rPr>
                <a:solidFill>
                  <a:prstClr val="black"/>
                </a:solidFill>
              </a:rPr>
              <a:pPr/>
              <a:t>50</a:t>
            </a:fld>
            <a:endParaRPr>
              <a:solidFill>
                <a:prstClr val="black"/>
              </a:solidFill>
            </a:endParaRPr>
          </a:p>
        </p:txBody>
      </p:sp>
    </p:spTree>
    <p:extLst>
      <p:ext uri="{BB962C8B-B14F-4D97-AF65-F5344CB8AC3E}">
        <p14:creationId xmlns:p14="http://schemas.microsoft.com/office/powerpoint/2010/main" val="226295478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x-none"/>
              <a:t>1 – Introducción al hardware de computadoras personales</a:t>
            </a:r>
          </a:p>
          <a:p>
            <a:pPr rtl="0"/>
            <a:r>
              <a:rPr lang="x-none"/>
              <a:t>1.2 – Componentes de una PC</a:t>
            </a:r>
          </a:p>
          <a:p>
            <a:pPr rtl="0"/>
            <a:r>
              <a:rPr lang="x-none"/>
              <a:t>1.2.9 – Dispositivos de entrada</a:t>
            </a:r>
          </a:p>
          <a:p>
            <a:pPr rtl="0"/>
            <a:r>
              <a:rPr lang="x-none"/>
              <a:t>1.2.9.4 – Dispositivos de entrada más recientes</a:t>
            </a:r>
          </a:p>
          <a:p>
            <a:pPr rtl="0"/>
            <a:r>
              <a:rPr lang="x-none"/>
              <a:t>1.2.9.5 – Verifique su comprensión: dispositivos de entrada</a:t>
            </a:r>
          </a:p>
        </p:txBody>
      </p:sp>
      <p:sp>
        <p:nvSpPr>
          <p:cNvPr id="4" name="Slide Number Placeholder 3"/>
          <p:cNvSpPr>
            <a:spLocks noGrp="1"/>
          </p:cNvSpPr>
          <p:nvPr>
            <p:ph type="sldNum" sz="quarter" idx="10"/>
          </p:nvPr>
        </p:nvSpPr>
        <p:spPr/>
        <p:txBody>
          <a:bodyPr/>
          <a:lstStyle/>
          <a:p>
            <a:pPr rtl="0"/>
            <a:fld id="{5641018C-6CAF-B84E-B92C-ECB119457FBA}" type="slidenum">
              <a:rPr>
                <a:solidFill>
                  <a:prstClr val="black"/>
                </a:solidFill>
              </a:rPr>
              <a:pPr/>
              <a:t>51</a:t>
            </a:fld>
            <a:endParaRPr>
              <a:solidFill>
                <a:prstClr val="black"/>
              </a:solidFill>
            </a:endParaRPr>
          </a:p>
        </p:txBody>
      </p:sp>
    </p:spTree>
    <p:extLst>
      <p:ext uri="{BB962C8B-B14F-4D97-AF65-F5344CB8AC3E}">
        <p14:creationId xmlns:p14="http://schemas.microsoft.com/office/powerpoint/2010/main" val="76998913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x-none"/>
              <a:t>1 – Introducción al hardware de computadoras personales</a:t>
            </a:r>
          </a:p>
          <a:p>
            <a:pPr rtl="0"/>
            <a:r>
              <a:rPr lang="x-none"/>
              <a:t>1.2 – Componentes de una PC</a:t>
            </a:r>
          </a:p>
          <a:p>
            <a:pPr rtl="0"/>
            <a:r>
              <a:rPr lang="x-none"/>
              <a:t>1.2.10 – Dispositivos de salida</a:t>
            </a:r>
          </a:p>
          <a:p>
            <a:pPr rtl="0"/>
            <a:r>
              <a:rPr lang="x-none"/>
              <a:t>1.2.10.1 – ¿Qué son los dispositivos de salida?</a:t>
            </a:r>
          </a:p>
        </p:txBody>
      </p:sp>
      <p:sp>
        <p:nvSpPr>
          <p:cNvPr id="4" name="Slide Number Placeholder 3"/>
          <p:cNvSpPr>
            <a:spLocks noGrp="1"/>
          </p:cNvSpPr>
          <p:nvPr>
            <p:ph type="sldNum" sz="quarter" idx="10"/>
          </p:nvPr>
        </p:nvSpPr>
        <p:spPr/>
        <p:txBody>
          <a:bodyPr/>
          <a:lstStyle/>
          <a:p>
            <a:pPr rtl="0"/>
            <a:fld id="{5641018C-6CAF-B84E-B92C-ECB119457FBA}" type="slidenum">
              <a:rPr>
                <a:solidFill>
                  <a:prstClr val="black"/>
                </a:solidFill>
              </a:rPr>
              <a:pPr/>
              <a:t>52</a:t>
            </a:fld>
            <a:endParaRPr>
              <a:solidFill>
                <a:prstClr val="black"/>
              </a:solidFill>
            </a:endParaRPr>
          </a:p>
        </p:txBody>
      </p:sp>
    </p:spTree>
    <p:extLst>
      <p:ext uri="{BB962C8B-B14F-4D97-AF65-F5344CB8AC3E}">
        <p14:creationId xmlns:p14="http://schemas.microsoft.com/office/powerpoint/2010/main" val="270061656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x-none"/>
              <a:t>1 – Introducción al hardware de computadoras personales</a:t>
            </a:r>
          </a:p>
          <a:p>
            <a:pPr rtl="0"/>
            <a:r>
              <a:rPr lang="x-none"/>
              <a:t>1.2 – Componentes de una PC</a:t>
            </a:r>
          </a:p>
          <a:p>
            <a:pPr rtl="0"/>
            <a:r>
              <a:rPr lang="x-none"/>
              <a:t>1.2.10 – Dispositivos de salida</a:t>
            </a:r>
          </a:p>
          <a:p>
            <a:pPr rtl="0"/>
            <a:r>
              <a:rPr lang="x-none"/>
              <a:t>1.2.10.2 – Monitores y proyectores</a:t>
            </a:r>
          </a:p>
        </p:txBody>
      </p:sp>
      <p:sp>
        <p:nvSpPr>
          <p:cNvPr id="4" name="Slide Number Placeholder 3"/>
          <p:cNvSpPr>
            <a:spLocks noGrp="1"/>
          </p:cNvSpPr>
          <p:nvPr>
            <p:ph type="sldNum" sz="quarter" idx="10"/>
          </p:nvPr>
        </p:nvSpPr>
        <p:spPr/>
        <p:txBody>
          <a:bodyPr/>
          <a:lstStyle/>
          <a:p>
            <a:pPr rtl="0"/>
            <a:fld id="{5641018C-6CAF-B84E-B92C-ECB119457FBA}" type="slidenum">
              <a:rPr>
                <a:solidFill>
                  <a:prstClr val="black"/>
                </a:solidFill>
              </a:rPr>
              <a:pPr/>
              <a:t>53</a:t>
            </a:fld>
            <a:endParaRPr>
              <a:solidFill>
                <a:prstClr val="black"/>
              </a:solidFill>
            </a:endParaRPr>
          </a:p>
        </p:txBody>
      </p:sp>
    </p:spTree>
    <p:extLst>
      <p:ext uri="{BB962C8B-B14F-4D97-AF65-F5344CB8AC3E}">
        <p14:creationId xmlns:p14="http://schemas.microsoft.com/office/powerpoint/2010/main" val="139673388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x-none"/>
              <a:t>1 – Introducción al hardware de computadoras personales</a:t>
            </a:r>
          </a:p>
          <a:p>
            <a:pPr rtl="0"/>
            <a:r>
              <a:rPr lang="x-none"/>
              <a:t>1.2 – Componentes de una PC</a:t>
            </a:r>
          </a:p>
          <a:p>
            <a:pPr rtl="0"/>
            <a:r>
              <a:rPr lang="x-none"/>
              <a:t>1.2.10 – Dispositivos de salida</a:t>
            </a:r>
          </a:p>
          <a:p>
            <a:pPr rtl="0"/>
            <a:r>
              <a:rPr lang="x-none"/>
              <a:t>1.2.10.3 – Cascos de VR y AR</a:t>
            </a:r>
          </a:p>
        </p:txBody>
      </p:sp>
      <p:sp>
        <p:nvSpPr>
          <p:cNvPr id="4" name="Slide Number Placeholder 3"/>
          <p:cNvSpPr>
            <a:spLocks noGrp="1"/>
          </p:cNvSpPr>
          <p:nvPr>
            <p:ph type="sldNum" sz="quarter" idx="10"/>
          </p:nvPr>
        </p:nvSpPr>
        <p:spPr/>
        <p:txBody>
          <a:bodyPr/>
          <a:lstStyle/>
          <a:p>
            <a:pPr rtl="0"/>
            <a:fld id="{5641018C-6CAF-B84E-B92C-ECB119457FBA}" type="slidenum">
              <a:rPr>
                <a:solidFill>
                  <a:prstClr val="black"/>
                </a:solidFill>
              </a:rPr>
              <a:pPr/>
              <a:t>54</a:t>
            </a:fld>
            <a:endParaRPr>
              <a:solidFill>
                <a:prstClr val="black"/>
              </a:solidFill>
            </a:endParaRPr>
          </a:p>
        </p:txBody>
      </p:sp>
    </p:spTree>
    <p:extLst>
      <p:ext uri="{BB962C8B-B14F-4D97-AF65-F5344CB8AC3E}">
        <p14:creationId xmlns:p14="http://schemas.microsoft.com/office/powerpoint/2010/main" val="381844630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x-none"/>
              <a:t>1 – Introducción al hardware de computadoras personales</a:t>
            </a:r>
          </a:p>
          <a:p>
            <a:pPr rtl="0"/>
            <a:r>
              <a:rPr lang="x-none"/>
              <a:t>1.2 – Componentes de una PC</a:t>
            </a:r>
          </a:p>
          <a:p>
            <a:pPr rtl="0"/>
            <a:r>
              <a:rPr lang="x-none"/>
              <a:t>1.2.10 – Dispositivos de salida</a:t>
            </a:r>
          </a:p>
          <a:p>
            <a:pPr rtl="0"/>
            <a:r>
              <a:rPr lang="x-none"/>
              <a:t>1.2.10.4 – Impresoras</a:t>
            </a:r>
          </a:p>
        </p:txBody>
      </p:sp>
      <p:sp>
        <p:nvSpPr>
          <p:cNvPr id="4" name="Slide Number Placeholder 3"/>
          <p:cNvSpPr>
            <a:spLocks noGrp="1"/>
          </p:cNvSpPr>
          <p:nvPr>
            <p:ph type="sldNum" sz="quarter" idx="10"/>
          </p:nvPr>
        </p:nvSpPr>
        <p:spPr/>
        <p:txBody>
          <a:bodyPr/>
          <a:lstStyle/>
          <a:p>
            <a:pPr rtl="0"/>
            <a:fld id="{5641018C-6CAF-B84E-B92C-ECB119457FBA}" type="slidenum">
              <a:rPr>
                <a:solidFill>
                  <a:prstClr val="black"/>
                </a:solidFill>
              </a:rPr>
              <a:pPr/>
              <a:t>55</a:t>
            </a:fld>
            <a:endParaRPr>
              <a:solidFill>
                <a:prstClr val="black"/>
              </a:solidFill>
            </a:endParaRPr>
          </a:p>
        </p:txBody>
      </p:sp>
    </p:spTree>
    <p:extLst>
      <p:ext uri="{BB962C8B-B14F-4D97-AF65-F5344CB8AC3E}">
        <p14:creationId xmlns:p14="http://schemas.microsoft.com/office/powerpoint/2010/main" val="278325539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x-none"/>
              <a:t>1 – Introducción al hardware de computadoras personales</a:t>
            </a:r>
          </a:p>
          <a:p>
            <a:pPr rtl="0"/>
            <a:r>
              <a:rPr lang="x-none"/>
              <a:t>1.2 – Componentes de una PC</a:t>
            </a:r>
          </a:p>
          <a:p>
            <a:pPr rtl="0"/>
            <a:r>
              <a:rPr lang="x-none"/>
              <a:t>1.2.10 – Dispositivos de salida</a:t>
            </a:r>
          </a:p>
          <a:p>
            <a:pPr rtl="0"/>
            <a:r>
              <a:rPr lang="x-none"/>
              <a:t>1.2.10.5 – Altavoces y auriculares</a:t>
            </a:r>
          </a:p>
          <a:p>
            <a:pPr rtl="0"/>
            <a:r>
              <a:rPr lang="x-none"/>
              <a:t>1.2.10.6 – Verifique su comprensión: características de los dispositivos de salida visual y auditiva</a:t>
            </a:r>
          </a:p>
        </p:txBody>
      </p:sp>
      <p:sp>
        <p:nvSpPr>
          <p:cNvPr id="4" name="Slide Number Placeholder 3"/>
          <p:cNvSpPr>
            <a:spLocks noGrp="1"/>
          </p:cNvSpPr>
          <p:nvPr>
            <p:ph type="sldNum" sz="quarter" idx="10"/>
          </p:nvPr>
        </p:nvSpPr>
        <p:spPr/>
        <p:txBody>
          <a:bodyPr/>
          <a:lstStyle/>
          <a:p>
            <a:pPr rtl="0"/>
            <a:fld id="{5641018C-6CAF-B84E-B92C-ECB119457FBA}" type="slidenum">
              <a:rPr>
                <a:solidFill>
                  <a:prstClr val="black"/>
                </a:solidFill>
              </a:rPr>
              <a:pPr/>
              <a:t>56</a:t>
            </a:fld>
            <a:endParaRPr>
              <a:solidFill>
                <a:prstClr val="black"/>
              </a:solidFill>
            </a:endParaRPr>
          </a:p>
        </p:txBody>
      </p:sp>
    </p:spTree>
    <p:extLst>
      <p:ext uri="{BB962C8B-B14F-4D97-AF65-F5344CB8AC3E}">
        <p14:creationId xmlns:p14="http://schemas.microsoft.com/office/powerpoint/2010/main" val="304020665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x-none"/>
              <a:t>1 – Introducción a las computadoras personales</a:t>
            </a:r>
          </a:p>
          <a:p>
            <a:pPr rtl="0"/>
            <a:r>
              <a:rPr lang="x-none"/>
              <a:t>1.3 – Desarmado de una computadora</a:t>
            </a:r>
          </a:p>
          <a:p>
            <a:pPr>
              <a:buFontTx/>
              <a:buNone/>
            </a:pPr>
            <a:endParaRPr lang="en-GB" b="0" dirty="0"/>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solidFill>
                  <a:prstClr val="black"/>
                </a:solidFill>
              </a:rPr>
              <a:pPr/>
              <a:t>57</a:t>
            </a:fld>
            <a:endParaRPr>
              <a:solidFill>
                <a:prstClr val="black"/>
              </a:solidFill>
            </a:endParaRPr>
          </a:p>
        </p:txBody>
      </p:sp>
    </p:spTree>
    <p:extLst>
      <p:ext uri="{BB962C8B-B14F-4D97-AF65-F5344CB8AC3E}">
        <p14:creationId xmlns:p14="http://schemas.microsoft.com/office/powerpoint/2010/main" val="101121772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58</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lnSpc>
                <a:spcPct val="80000"/>
              </a:lnSpc>
              <a:buFontTx/>
              <a:buNone/>
            </a:pPr>
            <a:r>
              <a:rPr lang="x-none" sz="1200" kern="1200">
                <a:solidFill>
                  <a:schemeClr val="tx1"/>
                </a:solidFill>
                <a:latin typeface="Arial" charset="0"/>
                <a:ea typeface="ＭＳ Ｐゴシック" charset="0"/>
                <a:cs typeface="ＭＳ Ｐゴシック" charset="0"/>
              </a:rPr>
              <a:t>1 – Introducción al hardware de computadoras personales</a:t>
            </a:r>
          </a:p>
          <a:p>
            <a:pPr rtl="0">
              <a:lnSpc>
                <a:spcPct val="80000"/>
              </a:lnSpc>
              <a:buFontTx/>
              <a:buNone/>
            </a:pPr>
            <a:r>
              <a:rPr lang="x-none" sz="1200" kern="1200">
                <a:solidFill>
                  <a:schemeClr val="tx1"/>
                </a:solidFill>
                <a:latin typeface="Arial" charset="0"/>
                <a:ea typeface="ＭＳ Ｐゴシック" charset="0"/>
                <a:cs typeface="ＭＳ Ｐゴシック" charset="0"/>
              </a:rPr>
              <a:t>1.3 – Desarmado de una computadora</a:t>
            </a:r>
          </a:p>
          <a:p>
            <a:pPr rtl="0">
              <a:lnSpc>
                <a:spcPct val="80000"/>
              </a:lnSpc>
              <a:buFontTx/>
              <a:buNone/>
            </a:pPr>
            <a:r>
              <a:rPr lang="x-none" sz="1200" kern="1200">
                <a:solidFill>
                  <a:schemeClr val="tx1"/>
                </a:solidFill>
                <a:latin typeface="Arial" charset="0"/>
                <a:ea typeface="ＭＳ Ｐゴシック" charset="0"/>
                <a:cs typeface="ＭＳ Ｐゴシック" charset="0"/>
              </a:rPr>
              <a:t>1.3.1 – Kit de herramientas del técnico</a:t>
            </a:r>
          </a:p>
          <a:p>
            <a:pPr rtl="0">
              <a:lnSpc>
                <a:spcPct val="80000"/>
              </a:lnSpc>
              <a:buFontTx/>
              <a:buNone/>
            </a:pPr>
            <a:r>
              <a:rPr lang="x-none" sz="1200" kern="1200">
                <a:solidFill>
                  <a:schemeClr val="tx1"/>
                </a:solidFill>
                <a:latin typeface="Arial" charset="0"/>
                <a:ea typeface="ＭＳ Ｐゴシック" charset="0"/>
                <a:cs typeface="ＭＳ Ｐゴシック" charset="0"/>
              </a:rPr>
              <a:t>1.3.1.1 – Explicación en video: kit de herramientas del técnico</a:t>
            </a:r>
          </a:p>
          <a:p>
            <a:pPr rtl="0">
              <a:lnSpc>
                <a:spcPct val="80000"/>
              </a:lnSpc>
              <a:buFontTx/>
              <a:buNone/>
            </a:pPr>
            <a:r>
              <a:rPr lang="x-none"/>
              <a:t>1.3.1.2 – Verifique su comprensión: kit de herramientas del técnico</a:t>
            </a:r>
          </a:p>
        </p:txBody>
      </p:sp>
    </p:spTree>
    <p:extLst>
      <p:ext uri="{BB962C8B-B14F-4D97-AF65-F5344CB8AC3E}">
        <p14:creationId xmlns:p14="http://schemas.microsoft.com/office/powerpoint/2010/main" val="330146509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59</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lnSpc>
                <a:spcPct val="80000"/>
              </a:lnSpc>
              <a:buFontTx/>
              <a:buNone/>
            </a:pPr>
            <a:r>
              <a:rPr lang="x-none" sz="1200" kern="1200" dirty="0">
                <a:solidFill>
                  <a:schemeClr val="tx1"/>
                </a:solidFill>
                <a:latin typeface="Arial" charset="0"/>
                <a:ea typeface="ＭＳ Ｐゴシック" charset="0"/>
                <a:cs typeface="ＭＳ Ｐゴシック" charset="0"/>
              </a:rPr>
              <a:t>1 – Introducción al hardware de computadoras personales</a:t>
            </a:r>
          </a:p>
          <a:p>
            <a:pPr rtl="0">
              <a:lnSpc>
                <a:spcPct val="80000"/>
              </a:lnSpc>
              <a:buFontTx/>
              <a:buNone/>
            </a:pPr>
            <a:r>
              <a:rPr lang="x-none" sz="1200" kern="1200" dirty="0">
                <a:solidFill>
                  <a:schemeClr val="tx1"/>
                </a:solidFill>
                <a:latin typeface="Arial" charset="0"/>
                <a:ea typeface="ＭＳ Ｐゴシック" charset="0"/>
                <a:cs typeface="ＭＳ Ｐゴシック" charset="0"/>
              </a:rPr>
              <a:t>1.3 – Desarmado de una computadora</a:t>
            </a:r>
          </a:p>
          <a:p>
            <a:pPr rtl="0">
              <a:lnSpc>
                <a:spcPct val="80000"/>
              </a:lnSpc>
              <a:buFontTx/>
              <a:buNone/>
            </a:pPr>
            <a:r>
              <a:rPr lang="x-none" sz="1200" kern="1200" dirty="0">
                <a:solidFill>
                  <a:schemeClr val="tx1"/>
                </a:solidFill>
                <a:latin typeface="Arial" charset="0"/>
                <a:ea typeface="ＭＳ Ｐゴシック" charset="0"/>
                <a:cs typeface="ＭＳ Ｐゴシック" charset="0"/>
              </a:rPr>
              <a:t>1.3.2 – Desarmado de una computadora</a:t>
            </a:r>
          </a:p>
          <a:p>
            <a:pPr rtl="0">
              <a:lnSpc>
                <a:spcPct val="80000"/>
              </a:lnSpc>
              <a:buFontTx/>
              <a:buNone/>
            </a:pPr>
            <a:r>
              <a:rPr lang="x-none" sz="1200" kern="1200" dirty="0">
                <a:solidFill>
                  <a:schemeClr val="tx1"/>
                </a:solidFill>
                <a:latin typeface="Arial" charset="0"/>
                <a:ea typeface="ＭＳ Ｐゴシック" charset="0"/>
                <a:cs typeface="ＭＳ Ｐゴシック" charset="0"/>
              </a:rPr>
              <a:t>1.3.2.1 – Demostración </a:t>
            </a:r>
            <a:r>
              <a:rPr lang="x-none" sz="1200" kern="1200">
                <a:solidFill>
                  <a:schemeClr val="tx1"/>
                </a:solidFill>
                <a:latin typeface="Arial" charset="0"/>
                <a:ea typeface="ＭＳ Ｐゴシック" charset="0"/>
                <a:cs typeface="ＭＳ Ｐゴシック" charset="0"/>
              </a:rPr>
              <a:t>en </a:t>
            </a:r>
            <a:r>
              <a:rPr lang="x-none" sz="1200" kern="1200" smtClean="0">
                <a:solidFill>
                  <a:schemeClr val="tx1"/>
                </a:solidFill>
                <a:latin typeface="Arial" charset="0"/>
                <a:ea typeface="ＭＳ Ｐゴシック" charset="0"/>
                <a:cs typeface="ＭＳ Ｐゴシック" charset="0"/>
              </a:rPr>
              <a:t>video: </a:t>
            </a:r>
            <a:r>
              <a:rPr lang="x-none" sz="1200" kern="1200" dirty="0">
                <a:solidFill>
                  <a:schemeClr val="tx1"/>
                </a:solidFill>
                <a:latin typeface="Arial" charset="0"/>
                <a:ea typeface="ＭＳ Ｐゴシック" charset="0"/>
                <a:cs typeface="ＭＳ Ｐゴシック" charset="0"/>
              </a:rPr>
              <a:t>Desarmado de una computadora</a:t>
            </a:r>
          </a:p>
        </p:txBody>
      </p:sp>
    </p:spTree>
    <p:extLst>
      <p:ext uri="{BB962C8B-B14F-4D97-AF65-F5344CB8AC3E}">
        <p14:creationId xmlns:p14="http://schemas.microsoft.com/office/powerpoint/2010/main" val="6582806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0A313ED8-785B-4D16-9B17-4143385249B9}" type="slidenum">
              <a:rPr sz="800" b="0"/>
              <a:pPr algn="r"/>
              <a:t>6</a:t>
            </a:fld>
            <a:endParaRPr sz="800" b="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158792403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x-none"/>
              <a:t>1 – Introducción al hardware de computadoras personales</a:t>
            </a:r>
          </a:p>
          <a:p>
            <a:pPr rtl="0"/>
            <a:r>
              <a:rPr lang="x-none"/>
              <a:t>1.3 – Desarmado de una computadora</a:t>
            </a:r>
          </a:p>
          <a:p>
            <a:pPr rtl="0"/>
            <a:r>
              <a:rPr lang="x-none"/>
              <a:t>1.3.2 – Desarmado de una computadora</a:t>
            </a:r>
          </a:p>
          <a:p>
            <a:pPr rtl="0"/>
            <a:r>
              <a:rPr lang="x-none"/>
              <a:t>1.3.2.2 – Práctica de laboratorio: Desarmado de una computadora</a:t>
            </a:r>
          </a:p>
        </p:txBody>
      </p:sp>
      <p:sp>
        <p:nvSpPr>
          <p:cNvPr id="4" name="Slide Number Placeholder 3"/>
          <p:cNvSpPr>
            <a:spLocks noGrp="1"/>
          </p:cNvSpPr>
          <p:nvPr>
            <p:ph type="sldNum" sz="quarter" idx="10"/>
          </p:nvPr>
        </p:nvSpPr>
        <p:spPr/>
        <p:txBody>
          <a:bodyPr/>
          <a:lstStyle/>
          <a:p>
            <a:pPr rtl="0"/>
            <a:fld id="{5641018C-6CAF-B84E-B92C-ECB119457FBA}" type="slidenum">
              <a:rPr>
                <a:solidFill>
                  <a:prstClr val="black"/>
                </a:solidFill>
              </a:rPr>
              <a:pPr/>
              <a:t>60</a:t>
            </a:fld>
            <a:endParaRPr>
              <a:solidFill>
                <a:prstClr val="black"/>
              </a:solidFill>
            </a:endParaRPr>
          </a:p>
        </p:txBody>
      </p:sp>
    </p:spTree>
    <p:extLst>
      <p:ext uri="{BB962C8B-B14F-4D97-AF65-F5344CB8AC3E}">
        <p14:creationId xmlns:p14="http://schemas.microsoft.com/office/powerpoint/2010/main" val="292755158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 – Introducción al hardware de computadoras personales</a:t>
            </a:r>
          </a:p>
          <a:p>
            <a:pPr rtl="0">
              <a:buFontTx/>
              <a:buNone/>
            </a:pPr>
            <a:r>
              <a:rPr lang="x-none" sz="1200" b="0"/>
              <a:t>1.4 – Resumen del capítulo</a:t>
            </a:r>
          </a:p>
        </p:txBody>
      </p:sp>
      <p:sp>
        <p:nvSpPr>
          <p:cNvPr id="4" name="Slide Number Placeholder 3"/>
          <p:cNvSpPr>
            <a:spLocks noGrp="1"/>
          </p:cNvSpPr>
          <p:nvPr>
            <p:ph type="sldNum" sz="quarter" idx="10"/>
          </p:nvPr>
        </p:nvSpPr>
        <p:spPr/>
        <p:txBody>
          <a:bodyPr/>
          <a:lstStyle/>
          <a:p>
            <a:pPr rtl="0"/>
            <a:fld id="{5641018C-6CAF-B84E-B92C-ECB119457FBA}" type="slidenum">
              <a:rPr/>
              <a:t>61</a:t>
            </a:fld>
            <a:endParaRPr/>
          </a:p>
        </p:txBody>
      </p:sp>
    </p:spTree>
    <p:extLst>
      <p:ext uri="{BB962C8B-B14F-4D97-AF65-F5344CB8AC3E}">
        <p14:creationId xmlns:p14="http://schemas.microsoft.com/office/powerpoint/2010/main" val="17641006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pPr rtl="0"/>
            <a:fld id="{3997A419-355F-A04A-96E0-21643AF8E9FF}" type="slidenum">
              <a:rPr sz="800">
                <a:solidFill>
                  <a:prstClr val="black"/>
                </a:solidFill>
              </a:rPr>
              <a:pPr/>
              <a:t>62</a:t>
            </a:fld>
            <a:endParaRPr sz="800">
              <a:solidFill>
                <a:prstClr val="black"/>
              </a:solidFill>
            </a:endParaRPr>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r>
              <a:rPr lang="x-none"/>
              <a:t>1 – Introducción al hardware de computadoras personales</a:t>
            </a:r>
          </a:p>
          <a:p>
            <a:pPr rtl="0"/>
            <a:r>
              <a:rPr lang="x-none"/>
              <a:t>1.4 – Resumen del capítulo</a:t>
            </a:r>
          </a:p>
          <a:p>
            <a:pPr rtl="0"/>
            <a:r>
              <a:rPr lang="x-none"/>
              <a:t>1.4.1 – Conclusión </a:t>
            </a:r>
          </a:p>
        </p:txBody>
      </p:sp>
    </p:spTree>
    <p:extLst>
      <p:ext uri="{BB962C8B-B14F-4D97-AF65-F5344CB8AC3E}">
        <p14:creationId xmlns:p14="http://schemas.microsoft.com/office/powerpoint/2010/main" val="325544858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pPr rtl="0"/>
            <a:fld id="{6C92755B-29FD-8743-9094-C0E3A734D22E}" type="slidenum">
              <a:rPr sz="800">
                <a:solidFill>
                  <a:prstClr val="black"/>
                </a:solidFill>
              </a:rPr>
              <a:pPr/>
              <a:t>63</a:t>
            </a:fld>
            <a:endParaRPr sz="800">
              <a:solidFill>
                <a:prstClr val="black"/>
              </a:solidFill>
            </a:endParaRPr>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457200" rtl="0" eaLnBrk="1" fontAlgn="auto" latinLnBrk="0" hangingPunct="1">
              <a:lnSpc>
                <a:spcPct val="80000"/>
              </a:lnSpc>
              <a:spcBef>
                <a:spcPts val="0"/>
              </a:spcBef>
              <a:spcAft>
                <a:spcPts val="0"/>
              </a:spcAft>
              <a:buClrTx/>
              <a:buSzTx/>
              <a:buFontTx/>
              <a:buNone/>
              <a:tabLst/>
              <a:defRPr/>
            </a:pPr>
            <a:r>
              <a:rPr lang="x-none"/>
              <a:t>1 – Introducción al hardware de computadoras personales</a:t>
            </a:r>
          </a:p>
          <a:p>
            <a:pPr rtl="0">
              <a:lnSpc>
                <a:spcPct val="80000"/>
              </a:lnSpc>
              <a:buFontTx/>
              <a:buNone/>
            </a:pPr>
            <a:r>
              <a:rPr lang="x-none">
                <a:latin typeface="Arial" charset="0"/>
              </a:rPr>
              <a:t>Nuevos términos y comandos</a:t>
            </a:r>
          </a:p>
        </p:txBody>
      </p:sp>
    </p:spTree>
    <p:extLst>
      <p:ext uri="{BB962C8B-B14F-4D97-AF65-F5344CB8AC3E}">
        <p14:creationId xmlns:p14="http://schemas.microsoft.com/office/powerpoint/2010/main" val="224674291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pPr rtl="0"/>
            <a:fld id="{6C92755B-29FD-8743-9094-C0E3A734D22E}" type="slidenum">
              <a:rPr sz="800">
                <a:solidFill>
                  <a:prstClr val="black"/>
                </a:solidFill>
              </a:rPr>
              <a:pPr/>
              <a:t>64</a:t>
            </a:fld>
            <a:endParaRPr sz="800">
              <a:solidFill>
                <a:prstClr val="black"/>
              </a:solidFill>
            </a:endParaRPr>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457200" rtl="0" eaLnBrk="1" fontAlgn="auto" latinLnBrk="0" hangingPunct="1">
              <a:lnSpc>
                <a:spcPct val="80000"/>
              </a:lnSpc>
              <a:spcBef>
                <a:spcPts val="0"/>
              </a:spcBef>
              <a:spcAft>
                <a:spcPts val="0"/>
              </a:spcAft>
              <a:buClrTx/>
              <a:buSzTx/>
              <a:buFontTx/>
              <a:buNone/>
              <a:tabLst/>
              <a:defRPr/>
            </a:pPr>
            <a:r>
              <a:rPr lang="x-none"/>
              <a:t>1 – Introducción al hardware de computadoras personales</a:t>
            </a:r>
          </a:p>
          <a:p>
            <a:pPr rtl="0">
              <a:lnSpc>
                <a:spcPct val="80000"/>
              </a:lnSpc>
              <a:buFontTx/>
              <a:buNone/>
            </a:pPr>
            <a:r>
              <a:rPr lang="x-none">
                <a:latin typeface="Arial" charset="0"/>
              </a:rPr>
              <a:t>Nuevos términos y comandos</a:t>
            </a:r>
          </a:p>
        </p:txBody>
      </p:sp>
    </p:spTree>
    <p:extLst>
      <p:ext uri="{BB962C8B-B14F-4D97-AF65-F5344CB8AC3E}">
        <p14:creationId xmlns:p14="http://schemas.microsoft.com/office/powerpoint/2010/main" val="130218213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pPr rtl="0"/>
            <a:fld id="{6C92755B-29FD-8743-9094-C0E3A734D22E}" type="slidenum">
              <a:rPr sz="800">
                <a:solidFill>
                  <a:prstClr val="black"/>
                </a:solidFill>
              </a:rPr>
              <a:pPr/>
              <a:t>65</a:t>
            </a:fld>
            <a:endParaRPr sz="800">
              <a:solidFill>
                <a:prstClr val="black"/>
              </a:solidFill>
            </a:endParaRPr>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457200" rtl="0" eaLnBrk="1" fontAlgn="auto" latinLnBrk="0" hangingPunct="1">
              <a:lnSpc>
                <a:spcPct val="80000"/>
              </a:lnSpc>
              <a:spcBef>
                <a:spcPts val="0"/>
              </a:spcBef>
              <a:spcAft>
                <a:spcPts val="0"/>
              </a:spcAft>
              <a:buClrTx/>
              <a:buSzTx/>
              <a:buFontTx/>
              <a:buNone/>
              <a:tabLst/>
              <a:defRPr/>
            </a:pPr>
            <a:r>
              <a:rPr lang="x-none"/>
              <a:t>1 – Introducción al hardware de computadoras personales</a:t>
            </a:r>
          </a:p>
          <a:p>
            <a:pPr rtl="0">
              <a:lnSpc>
                <a:spcPct val="80000"/>
              </a:lnSpc>
              <a:buFontTx/>
              <a:buNone/>
            </a:pPr>
            <a:r>
              <a:rPr lang="x-none">
                <a:latin typeface="Arial" charset="0"/>
              </a:rPr>
              <a:t>Nuevos términos y comandos</a:t>
            </a:r>
          </a:p>
        </p:txBody>
      </p:sp>
    </p:spTree>
    <p:extLst>
      <p:ext uri="{BB962C8B-B14F-4D97-AF65-F5344CB8AC3E}">
        <p14:creationId xmlns:p14="http://schemas.microsoft.com/office/powerpoint/2010/main" val="7774655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7" tIns="0" rIns="18817" bIns="0" anchor="b"/>
          <a:lstStyle>
            <a:lvl1pPr defTabSz="901700" eaLnBrk="0" hangingPunct="0">
              <a:defRPr sz="2400" b="1">
                <a:solidFill>
                  <a:schemeClr val="tx1"/>
                </a:solidFill>
                <a:latin typeface="Arial" charset="0"/>
                <a:cs typeface="Arial" charset="0"/>
              </a:defRPr>
            </a:lvl1pPr>
            <a:lvl2pPr marL="742950" indent="-285750" defTabSz="901700" eaLnBrk="0" hangingPunct="0">
              <a:defRPr sz="2400" b="1">
                <a:solidFill>
                  <a:schemeClr val="tx1"/>
                </a:solidFill>
                <a:latin typeface="Arial" charset="0"/>
                <a:cs typeface="Arial" charset="0"/>
              </a:defRPr>
            </a:lvl2pPr>
            <a:lvl3pPr marL="1143000" indent="-228600" defTabSz="901700" eaLnBrk="0" hangingPunct="0">
              <a:defRPr sz="2400" b="1">
                <a:solidFill>
                  <a:schemeClr val="tx1"/>
                </a:solidFill>
                <a:latin typeface="Arial" charset="0"/>
                <a:cs typeface="Arial" charset="0"/>
              </a:defRPr>
            </a:lvl3pPr>
            <a:lvl4pPr marL="1600200" indent="-228600" defTabSz="901700" eaLnBrk="0" hangingPunct="0">
              <a:defRPr sz="2400" b="1">
                <a:solidFill>
                  <a:schemeClr val="tx1"/>
                </a:solidFill>
                <a:latin typeface="Arial" charset="0"/>
                <a:cs typeface="Arial" charset="0"/>
              </a:defRPr>
            </a:lvl4pPr>
            <a:lvl5pPr marL="2057400" indent="-228600" defTabSz="901700" eaLnBrk="0" hangingPunct="0">
              <a:defRPr sz="2400" b="1">
                <a:solidFill>
                  <a:schemeClr val="tx1"/>
                </a:solidFill>
                <a:latin typeface="Arial" charset="0"/>
                <a:cs typeface="Arial" charset="0"/>
              </a:defRPr>
            </a:lvl5pPr>
            <a:lvl6pPr marL="2514600" indent="-228600" defTabSz="901700" eaLnBrk="0" fontAlgn="base" hangingPunct="0">
              <a:spcBef>
                <a:spcPct val="0"/>
              </a:spcBef>
              <a:spcAft>
                <a:spcPct val="0"/>
              </a:spcAft>
              <a:defRPr sz="2400" b="1">
                <a:solidFill>
                  <a:schemeClr val="tx1"/>
                </a:solidFill>
                <a:latin typeface="Arial" charset="0"/>
                <a:cs typeface="Arial" charset="0"/>
              </a:defRPr>
            </a:lvl6pPr>
            <a:lvl7pPr marL="2971800" indent="-228600" defTabSz="901700" eaLnBrk="0" fontAlgn="base" hangingPunct="0">
              <a:spcBef>
                <a:spcPct val="0"/>
              </a:spcBef>
              <a:spcAft>
                <a:spcPct val="0"/>
              </a:spcAft>
              <a:defRPr sz="2400" b="1">
                <a:solidFill>
                  <a:schemeClr val="tx1"/>
                </a:solidFill>
                <a:latin typeface="Arial" charset="0"/>
                <a:cs typeface="Arial" charset="0"/>
              </a:defRPr>
            </a:lvl7pPr>
            <a:lvl8pPr marL="3429000" indent="-228600" defTabSz="901700" eaLnBrk="0" fontAlgn="base" hangingPunct="0">
              <a:spcBef>
                <a:spcPct val="0"/>
              </a:spcBef>
              <a:spcAft>
                <a:spcPct val="0"/>
              </a:spcAft>
              <a:defRPr sz="2400" b="1">
                <a:solidFill>
                  <a:schemeClr val="tx1"/>
                </a:solidFill>
                <a:latin typeface="Arial" charset="0"/>
                <a:cs typeface="Arial" charset="0"/>
              </a:defRPr>
            </a:lvl8pPr>
            <a:lvl9pPr marL="3886200" indent="-228600" defTabSz="901700" eaLnBrk="0" fontAlgn="base" hangingPunct="0">
              <a:spcBef>
                <a:spcPct val="0"/>
              </a:spcBef>
              <a:spcAft>
                <a:spcPct val="0"/>
              </a:spcAft>
              <a:defRPr sz="2400" b="1">
                <a:solidFill>
                  <a:schemeClr val="tx1"/>
                </a:solidFill>
                <a:latin typeface="Arial" charset="0"/>
                <a:cs typeface="Arial" charset="0"/>
              </a:defRPr>
            </a:lvl9pPr>
          </a:lstStyle>
          <a:p>
            <a:pPr algn="r" rtl="0"/>
            <a:fld id="{ACE20BE7-F2F3-4E26-9454-50B18F790A4E}" type="slidenum">
              <a:rPr sz="800" b="0">
                <a:ea typeface="ＭＳ Ｐゴシック" pitchFamily="34" charset="-128"/>
              </a:rPr>
              <a:pPr algn="r"/>
              <a:t>7</a:t>
            </a:fld>
            <a:endParaRPr sz="800" b="0">
              <a:ea typeface="ＭＳ Ｐゴシック" pitchFamily="34" charset="-128"/>
            </a:endParaRPr>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14226138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391C207-9349-46D5-9D89-8ADDA5014D1F}" type="slidenum">
              <a:rPr sz="800" b="0"/>
              <a:pPr algn="r"/>
              <a:t>8</a:t>
            </a:fld>
            <a:endParaRPr sz="800" b="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25605797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391C207-9349-46D5-9D89-8ADDA5014D1F}" type="slidenum">
              <a:rPr sz="800" b="0">
                <a:solidFill>
                  <a:prstClr val="black"/>
                </a:solidFill>
              </a:rPr>
              <a:pPr algn="r"/>
              <a:t>9</a:t>
            </a:fld>
            <a:endParaRPr sz="800" b="0">
              <a:solidFill>
                <a:prstClr val="black"/>
              </a:solidFill>
            </a:endParaRPr>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40882824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3_Title Slide-animated gradient">
    <p:bg>
      <p:bgPr>
        <a:solidFill>
          <a:schemeClr val="accent5"/>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5"/>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dirty="0"/>
              <a:t>Click to edit Master subtitle style</a:t>
            </a:r>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bg2"/>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dirty="0"/>
              <a:t>Click to edit Master text styles</a:t>
            </a:r>
          </a:p>
        </p:txBody>
      </p:sp>
      <p:sp>
        <p:nvSpPr>
          <p:cNvPr id="2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rgbClr val="38C6F4"/>
                </a:solidFill>
                <a:latin typeface="+mj-lt"/>
                <a:cs typeface="CiscoSans Thin"/>
              </a:defRPr>
            </a:lvl1pPr>
          </a:lstStyle>
          <a:p>
            <a:r>
              <a:rPr lang="en-US" dirty="0"/>
              <a:t>Click to edit Master title style</a:t>
            </a:r>
          </a:p>
        </p:txBody>
      </p:sp>
      <p:grpSp>
        <p:nvGrpSpPr>
          <p:cNvPr id="6" name="Group 4"/>
          <p:cNvGrpSpPr>
            <a:grpSpLocks noChangeAspect="1"/>
          </p:cNvGrpSpPr>
          <p:nvPr userDrawn="1"/>
        </p:nvGrpSpPr>
        <p:grpSpPr bwMode="auto">
          <a:xfrm>
            <a:off x="492125" y="395288"/>
            <a:ext cx="796924" cy="423863"/>
            <a:chOff x="310" y="249"/>
            <a:chExt cx="502" cy="267"/>
          </a:xfrm>
          <a:solidFill>
            <a:schemeClr val="accent5"/>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3086725553"/>
      </p:ext>
    </p:extLst>
  </p:cSld>
  <p:clrMapOvr>
    <a:masterClrMapping/>
  </p:clrMapOvr>
  <p:transition spd="slow">
    <p:wipe/>
  </p:transition>
  <p:extLst mod="1">
    <p:ext uri="{DCECCB84-F9BA-43D5-87BE-67443E8EF086}">
      <p15:sldGuideLst xmlns="" xmlns:c="http://schemas.openxmlformats.org/drawingml/2006/chart" xmlns:c15="http://schemas.microsoft.com/office/drawing/2012/chart" xmlns:p15="http://schemas.microsoft.com/office/powerpoint/2012/main">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1_Closing Slide">
    <p:bg>
      <p:bgPr>
        <a:solidFill>
          <a:schemeClr val="accent5"/>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1"/>
            <a:ext cx="9143999" cy="5165874"/>
          </a:xfrm>
          <a:prstGeom prst="rect">
            <a:avLst/>
          </a:prstGeom>
        </p:spPr>
      </p:pic>
      <p:grpSp>
        <p:nvGrpSpPr>
          <p:cNvPr id="4" name="Group 4"/>
          <p:cNvGrpSpPr>
            <a:grpSpLocks noChangeAspect="1"/>
          </p:cNvGrpSpPr>
          <p:nvPr userDrawn="1"/>
        </p:nvGrpSpPr>
        <p:grpSpPr bwMode="auto">
          <a:xfrm>
            <a:off x="3746294" y="2129856"/>
            <a:ext cx="1617944" cy="860542"/>
            <a:chOff x="310" y="249"/>
            <a:chExt cx="502" cy="267"/>
          </a:xfrm>
          <a:solidFill>
            <a:schemeClr val="accent5"/>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198843304"/>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Closing Slide">
    <p:bg>
      <p:bgPr>
        <a:solidFill>
          <a:schemeClr val="accent5"/>
        </a:solidFill>
        <a:effectLst/>
      </p:bgPr>
    </p:bg>
    <p:spTree>
      <p:nvGrpSpPr>
        <p:cNvPr id="1" name=""/>
        <p:cNvGrpSpPr/>
        <p:nvPr/>
      </p:nvGrpSpPr>
      <p:grpSpPr>
        <a:xfrm>
          <a:off x="0" y="0"/>
          <a:ext cx="0" cy="0"/>
          <a:chOff x="0" y="0"/>
          <a:chExt cx="0" cy="0"/>
        </a:xfrm>
      </p:grpSpPr>
      <p:sp>
        <p:nvSpPr>
          <p:cNvPr id="3" name="Rectangle 2"/>
          <p:cNvSpPr/>
          <p:nvPr userDrawn="1"/>
        </p:nvSpPr>
        <p:spPr>
          <a:xfrm>
            <a:off x="0" y="0"/>
            <a:ext cx="9144000" cy="5143500"/>
          </a:xfrm>
          <a:prstGeom prst="rect">
            <a:avLst/>
          </a:prstGeom>
          <a:solidFill>
            <a:srgbClr val="00394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roup 4"/>
          <p:cNvGrpSpPr>
            <a:grpSpLocks noChangeAspect="1"/>
          </p:cNvGrpSpPr>
          <p:nvPr userDrawn="1"/>
        </p:nvGrpSpPr>
        <p:grpSpPr bwMode="auto">
          <a:xfrm>
            <a:off x="3746294" y="2129856"/>
            <a:ext cx="1617944" cy="860542"/>
            <a:chOff x="310" y="249"/>
            <a:chExt cx="502" cy="267"/>
          </a:xfrm>
          <a:solidFill>
            <a:schemeClr val="accent5"/>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47974899"/>
      </p:ext>
    </p:extLst>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3_Closing Slide">
    <p:bg>
      <p:bgPr>
        <a:solidFill>
          <a:schemeClr val="accent5"/>
        </a:solidFill>
        <a:effectLst/>
      </p:bgPr>
    </p:bg>
    <p:spTree>
      <p:nvGrpSpPr>
        <p:cNvPr id="1" name=""/>
        <p:cNvGrpSpPr/>
        <p:nvPr/>
      </p:nvGrpSpPr>
      <p:grpSpPr>
        <a:xfrm>
          <a:off x="0" y="0"/>
          <a:ext cx="0" cy="0"/>
          <a:chOff x="0" y="0"/>
          <a:chExt cx="0" cy="0"/>
        </a:xfrm>
      </p:grpSpPr>
      <p:grpSp>
        <p:nvGrpSpPr>
          <p:cNvPr id="4" name="Group 4"/>
          <p:cNvGrpSpPr>
            <a:grpSpLocks noChangeAspect="1"/>
          </p:cNvGrpSpPr>
          <p:nvPr userDrawn="1"/>
        </p:nvGrpSpPr>
        <p:grpSpPr bwMode="auto">
          <a:xfrm>
            <a:off x="3746294" y="2129856"/>
            <a:ext cx="1617944" cy="860542"/>
            <a:chOff x="310" y="249"/>
            <a:chExt cx="502" cy="267"/>
          </a:xfrm>
          <a:solidFill>
            <a:schemeClr val="accent1">
              <a:lumMod val="75000"/>
            </a:schemeClr>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851544963"/>
      </p:ext>
    </p:extLst>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8473441" y="4954263"/>
            <a:ext cx="676910" cy="189238"/>
          </a:xfrm>
          <a:prstGeom prst="rect">
            <a:avLst/>
          </a:prstGeom>
        </p:spPr>
        <p:txBody>
          <a:bodyPr vert="horz" lIns="91440" tIns="45720" rIns="91440" bIns="45720" rtlCol="0" anchor="ctr"/>
          <a:lstStyle>
            <a:lvl1pPr algn="r">
              <a:defRPr sz="525">
                <a:solidFill>
                  <a:schemeClr val="tx2"/>
                </a:solidFill>
              </a:defRPr>
            </a:lvl1pPr>
          </a:lstStyle>
          <a:p>
            <a:pPr defTabSz="385763">
              <a:defRPr/>
            </a:pPr>
            <a:fld id="{2F5CCB13-0A32-4557-88E9-079F0C330695}" type="slidenum">
              <a:rPr lang="en-US" kern="0" smtClean="0">
                <a:solidFill>
                  <a:srgbClr val="595959"/>
                </a:solidFill>
              </a:rPr>
              <a:pPr defTabSz="385763">
                <a:defRPr/>
              </a:pPr>
              <a:t>‹#›</a:t>
            </a:fld>
            <a:endParaRPr lang="en-US" kern="0" dirty="0">
              <a:solidFill>
                <a:srgbClr val="595959"/>
              </a:solidFill>
            </a:endParaRPr>
          </a:p>
        </p:txBody>
      </p:sp>
      <p:sp>
        <p:nvSpPr>
          <p:cNvPr id="5" name="Rectangle 3"/>
          <p:cNvSpPr>
            <a:spLocks noGrp="1" noChangeArrowheads="1"/>
          </p:cNvSpPr>
          <p:nvPr>
            <p:ph idx="1"/>
          </p:nvPr>
        </p:nvSpPr>
        <p:spPr bwMode="auto">
          <a:xfrm>
            <a:off x="144065" y="798944"/>
            <a:ext cx="8853286" cy="4155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nSpc>
                <a:spcPct val="100000"/>
              </a:lnSpc>
              <a:spcBef>
                <a:spcPts val="600"/>
              </a:spcBef>
              <a:spcAft>
                <a:spcPts val="600"/>
              </a:spcAft>
              <a:buFont typeface="Wingdings" panose="05000000000000000000" pitchFamily="2" charset="2"/>
              <a:buChar char="§"/>
              <a:defRPr>
                <a:solidFill>
                  <a:srgbClr val="000000"/>
                </a:solidFill>
              </a:defRPr>
            </a:lvl1pPr>
            <a:lvl2pPr>
              <a:lnSpc>
                <a:spcPct val="100000"/>
              </a:lnSpc>
              <a:spcBef>
                <a:spcPts val="300"/>
              </a:spcBef>
              <a:spcAft>
                <a:spcPts val="300"/>
              </a:spcAft>
              <a:defRPr>
                <a:solidFill>
                  <a:srgbClr val="000000"/>
                </a:solidFill>
              </a:defRPr>
            </a:lvl2pPr>
            <a:lvl3pPr>
              <a:lnSpc>
                <a:spcPct val="100000"/>
              </a:lnSpc>
              <a:spcBef>
                <a:spcPts val="300"/>
              </a:spcBef>
              <a:spcAft>
                <a:spcPts val="300"/>
              </a:spcAft>
              <a:defRPr>
                <a:solidFill>
                  <a:srgbClr val="000000"/>
                </a:solidFill>
              </a:defRPr>
            </a:lvl3pPr>
            <a:lvl4pPr>
              <a:lnSpc>
                <a:spcPct val="100000"/>
              </a:lnSpc>
              <a:spcBef>
                <a:spcPts val="300"/>
              </a:spcBef>
              <a:spcAft>
                <a:spcPts val="300"/>
              </a:spcAft>
              <a:defRPr>
                <a:solidFill>
                  <a:srgbClr val="000000"/>
                </a:solidFill>
              </a:defRPr>
            </a:lvl4pPr>
          </a:lstStyle>
          <a:p>
            <a:pPr lvl="0"/>
            <a:r>
              <a:rPr lang="en-US" dirty="0">
                <a:sym typeface="Arial" pitchFamily="34" charset="0"/>
              </a:rPr>
              <a:t>Click to edit Master text styles</a:t>
            </a:r>
          </a:p>
          <a:p>
            <a:pPr lvl="1"/>
            <a:r>
              <a:rPr lang="en-US" dirty="0">
                <a:sym typeface="Arial" pitchFamily="34" charset="0"/>
              </a:rPr>
              <a:t>Second level</a:t>
            </a:r>
          </a:p>
          <a:p>
            <a:pPr lvl="2"/>
            <a:r>
              <a:rPr lang="en-US" dirty="0">
                <a:sym typeface="Arial" pitchFamily="34" charset="0"/>
              </a:rPr>
              <a:t>Third level</a:t>
            </a:r>
          </a:p>
          <a:p>
            <a:pPr lvl="3"/>
            <a:r>
              <a:rPr lang="en-US" dirty="0">
                <a:sym typeface="Arial" pitchFamily="34" charset="0"/>
              </a:rPr>
              <a:t>Fourth level</a:t>
            </a:r>
          </a:p>
        </p:txBody>
      </p:sp>
      <p:sp>
        <p:nvSpPr>
          <p:cNvPr id="6" name="Rectangle 2"/>
          <p:cNvSpPr>
            <a:spLocks noGrp="1" noChangeArrowheads="1"/>
          </p:cNvSpPr>
          <p:nvPr>
            <p:ph type="title"/>
          </p:nvPr>
        </p:nvSpPr>
        <p:spPr bwMode="auto">
          <a:xfrm>
            <a:off x="1" y="41393"/>
            <a:ext cx="9144000"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nSpc>
                <a:spcPct val="100000"/>
              </a:lnSpc>
              <a:defRPr sz="2400"/>
            </a:lvl1pPr>
          </a:lstStyle>
          <a:p>
            <a:pPr lvl="0"/>
            <a:r>
              <a:rPr lang="en-US" dirty="0">
                <a:sym typeface="Arial" pitchFamily="34" charset="0"/>
              </a:rPr>
              <a:t>Click to edit Master title style</a:t>
            </a:r>
          </a:p>
        </p:txBody>
      </p:sp>
    </p:spTree>
    <p:extLst>
      <p:ext uri="{BB962C8B-B14F-4D97-AF65-F5344CB8AC3E}">
        <p14:creationId xmlns:p14="http://schemas.microsoft.com/office/powerpoint/2010/main" val="2257996623"/>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99250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5_Title Slide-animated gradient">
    <p:bg>
      <p:bgPr>
        <a:solidFill>
          <a:schemeClr val="accent5"/>
        </a:solidFill>
        <a:effectLst/>
      </p:bgPr>
    </p:bg>
    <p:spTree>
      <p:nvGrpSpPr>
        <p:cNvPr id="1" name=""/>
        <p:cNvGrpSpPr/>
        <p:nvPr/>
      </p:nvGrpSpPr>
      <p:grpSpPr>
        <a:xfrm>
          <a:off x="0" y="0"/>
          <a:ext cx="0" cy="0"/>
          <a:chOff x="0" y="0"/>
          <a:chExt cx="0" cy="0"/>
        </a:xfrm>
      </p:grpSpPr>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1"/>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dirty="0"/>
              <a:t>Click to edit Master subtitle style</a:t>
            </a:r>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1"/>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1"/>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grpSp>
        <p:nvGrpSpPr>
          <p:cNvPr id="6" name="Group 4"/>
          <p:cNvGrpSpPr>
            <a:grpSpLocks noChangeAspect="1"/>
          </p:cNvGrpSpPr>
          <p:nvPr userDrawn="1"/>
        </p:nvGrpSpPr>
        <p:grpSpPr bwMode="auto">
          <a:xfrm>
            <a:off x="492125" y="395288"/>
            <a:ext cx="796924" cy="423863"/>
            <a:chOff x="310" y="249"/>
            <a:chExt cx="502" cy="267"/>
          </a:xfrm>
          <a:solidFill>
            <a:srgbClr val="004C69"/>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accent1"/>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dirty="0"/>
              <a:t>Click to edit Master text styles</a:t>
            </a:r>
          </a:p>
        </p:txBody>
      </p:sp>
      <p:sp>
        <p:nvSpPr>
          <p:cNvPr id="3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chemeClr val="accent1"/>
                </a:solidFill>
                <a:latin typeface="+mj-lt"/>
                <a:cs typeface="CiscoSans Thin"/>
              </a:defRPr>
            </a:lvl1pPr>
          </a:lstStyle>
          <a:p>
            <a:r>
              <a:rPr lang="en-US" dirty="0"/>
              <a:t>Click to edit Master title style</a:t>
            </a:r>
          </a:p>
        </p:txBody>
      </p:sp>
    </p:spTree>
    <p:extLst>
      <p:ext uri="{BB962C8B-B14F-4D97-AF65-F5344CB8AC3E}">
        <p14:creationId xmlns:p14="http://schemas.microsoft.com/office/powerpoint/2010/main" val="3653042546"/>
      </p:ext>
    </p:extLst>
  </p:cSld>
  <p:clrMapOvr>
    <a:masterClrMapping/>
  </p:clrMapOvr>
  <p:transition spd="slow">
    <p:wipe/>
  </p:transition>
  <p:extLst mod="1">
    <p:ext uri="{DCECCB84-F9BA-43D5-87BE-67443E8EF086}">
      <p15:sldGuideLst xmlns="" xmlns:c="http://schemas.openxmlformats.org/drawingml/2006/chart" xmlns:c15="http://schemas.microsoft.com/office/drawing/2012/chart" xmlns:p15="http://schemas.microsoft.com/office/powerpoint/2012/main">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6_Title Slide-animated gradient">
    <p:bg>
      <p:bgPr>
        <a:solidFill>
          <a:schemeClr val="accent5"/>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5"/>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dirty="0"/>
              <a:t>Click to edit Master subtitle style</a:t>
            </a:r>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grpSp>
        <p:nvGrpSpPr>
          <p:cNvPr id="6" name="Group 4"/>
          <p:cNvGrpSpPr>
            <a:grpSpLocks noChangeAspect="1"/>
          </p:cNvGrpSpPr>
          <p:nvPr userDrawn="1"/>
        </p:nvGrpSpPr>
        <p:grpSpPr bwMode="auto">
          <a:xfrm>
            <a:off x="492125" y="395288"/>
            <a:ext cx="796924" cy="423863"/>
            <a:chOff x="310" y="249"/>
            <a:chExt cx="502" cy="267"/>
          </a:xfrm>
          <a:solidFill>
            <a:schemeClr val="accent5"/>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bg2"/>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dirty="0"/>
              <a:t>Click to edit Master text styles</a:t>
            </a:r>
          </a:p>
        </p:txBody>
      </p:sp>
      <p:sp>
        <p:nvSpPr>
          <p:cNvPr id="3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rgbClr val="38C6F4"/>
                </a:solidFill>
                <a:latin typeface="+mj-lt"/>
                <a:cs typeface="CiscoSans Thin"/>
              </a:defRPr>
            </a:lvl1pPr>
          </a:lstStyle>
          <a:p>
            <a:r>
              <a:rPr lang="en-US" dirty="0"/>
              <a:t>Click to edit Master title style</a:t>
            </a:r>
          </a:p>
        </p:txBody>
      </p:sp>
    </p:spTree>
    <p:extLst>
      <p:ext uri="{BB962C8B-B14F-4D97-AF65-F5344CB8AC3E}">
        <p14:creationId xmlns:p14="http://schemas.microsoft.com/office/powerpoint/2010/main" val="1974617842"/>
      </p:ext>
    </p:extLst>
  </p:cSld>
  <p:clrMapOvr>
    <a:masterClrMapping/>
  </p:clrMapOvr>
  <p:transition spd="slow">
    <p:wipe/>
  </p:transition>
  <p:extLst mod="1">
    <p:ext uri="{DCECCB84-F9BA-43D5-87BE-67443E8EF086}">
      <p15:sldGuideLst xmlns="" xmlns:c="http://schemas.openxmlformats.org/drawingml/2006/chart" xmlns:c15="http://schemas.microsoft.com/office/drawing/2012/chart" xmlns:p15="http://schemas.microsoft.com/office/powerpoint/2012/main">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3_Segue">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9144000" cy="5143499"/>
          </a:xfrm>
          <a:prstGeom prst="rect">
            <a:avLst/>
          </a:prstGeom>
          <a:solidFill>
            <a:srgbClr val="00394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p:cNvSpPr>
            <a:spLocks noGrp="1"/>
          </p:cNvSpPr>
          <p:nvPr>
            <p:ph type="ctrTitle"/>
          </p:nvPr>
        </p:nvSpPr>
        <p:spPr>
          <a:xfrm>
            <a:off x="416425" y="915409"/>
            <a:ext cx="7598042" cy="2569946"/>
          </a:xfrm>
          <a:prstGeom prst="rect">
            <a:avLst/>
          </a:prstGeom>
        </p:spPr>
        <p:txBody>
          <a:bodyPr anchor="b">
            <a:noAutofit/>
          </a:bodyPr>
          <a:lstStyle>
            <a:lvl1pPr marL="0" indent="0" algn="l">
              <a:lnSpc>
                <a:spcPct val="90000"/>
              </a:lnSpc>
              <a:buFont typeface="Arial" panose="020B0604020202020204" pitchFamily="34" charset="0"/>
              <a:buNone/>
              <a:defRPr sz="4600" b="0" i="0" spc="0" baseline="0">
                <a:solidFill>
                  <a:schemeClr val="accent5"/>
                </a:solidFill>
                <a:latin typeface="+mj-lt"/>
                <a:cs typeface="CiscoSans Thin"/>
              </a:defRPr>
            </a:lvl1pPr>
          </a:lstStyle>
          <a:p>
            <a:r>
              <a:rPr lang="en-US" dirty="0"/>
              <a:t>Click to edit Master title style</a:t>
            </a:r>
          </a:p>
        </p:txBody>
      </p:sp>
      <p:sp>
        <p:nvSpPr>
          <p:cNvPr id="8" name="Rectangle 7"/>
          <p:cNvSpPr>
            <a:spLocks noChangeArrowheads="1"/>
          </p:cNvSpPr>
          <p:nvPr userDrawn="1"/>
        </p:nvSpPr>
        <p:spPr bwMode="ltGray">
          <a:xfrm>
            <a:off x="8515707" y="4742907"/>
            <a:ext cx="218414" cy="154518"/>
          </a:xfrm>
          <a:prstGeom prst="rect">
            <a:avLst/>
          </a:prstGeom>
          <a:noFill/>
          <a:ln w="9525" algn="ctr">
            <a:noFill/>
            <a:miter lim="800000"/>
            <a:headEnd/>
            <a:tailEnd/>
          </a:ln>
          <a:effectLst/>
        </p:spPr>
        <p:txBody>
          <a:bodyPr wrap="none" lIns="61586" tIns="30792" rIns="61586" bIns="30792" anchor="b">
            <a:spAutoFit/>
          </a:bodyPr>
          <a:lstStyle/>
          <a:p>
            <a:pPr algn="r" defTabSz="610744" rtl="0" fontAlgn="auto">
              <a:spcBef>
                <a:spcPts val="0"/>
              </a:spcBef>
              <a:spcAft>
                <a:spcPts val="0"/>
              </a:spcAft>
              <a:defRPr/>
            </a:pPr>
            <a:fld id="{6A1E46DC-7EF6-4EA2-B285-14272867D133}" type="slidenum">
              <a:rPr sz="600">
                <a:solidFill>
                  <a:schemeClr val="accent5">
                    <a:lumMod val="50000"/>
                  </a:schemeClr>
                </a:solidFill>
                <a:latin typeface="+mn-lt"/>
                <a:ea typeface="+mn-ea"/>
                <a:cs typeface="CiscoSans Thin"/>
              </a:rPr>
              <a:pPr algn="r" defTabSz="610744" fontAlgn="auto">
                <a:spcBef>
                  <a:spcPts val="0"/>
                </a:spcBef>
                <a:spcAft>
                  <a:spcPts val="0"/>
                </a:spcAft>
                <a:defRPr/>
              </a:pPr>
              <a:t>‹#›</a:t>
            </a:fld>
            <a:endParaRPr sz="600">
              <a:solidFill>
                <a:schemeClr val="accent5">
                  <a:lumMod val="50000"/>
                </a:schemeClr>
              </a:solidFill>
              <a:latin typeface="+mn-lt"/>
              <a:ea typeface="+mn-ea"/>
              <a:cs typeface="CiscoSans Thin"/>
            </a:endParaRPr>
          </a:p>
        </p:txBody>
      </p:sp>
      <p:sp>
        <p:nvSpPr>
          <p:cNvPr id="9" name="Rectangle 4"/>
          <p:cNvSpPr>
            <a:spLocks noChangeArrowheads="1"/>
          </p:cNvSpPr>
          <p:nvPr userDrawn="1"/>
        </p:nvSpPr>
        <p:spPr bwMode="ltGray">
          <a:xfrm>
            <a:off x="5019675" y="4741653"/>
            <a:ext cx="3505851" cy="154518"/>
          </a:xfrm>
          <a:prstGeom prst="rect">
            <a:avLst/>
          </a:prstGeom>
          <a:noFill/>
          <a:ln w="9525">
            <a:noFill/>
            <a:miter lim="800000"/>
            <a:headEnd/>
            <a:tailEnd/>
          </a:ln>
          <a:effectLst/>
        </p:spPr>
        <p:txBody>
          <a:bodyPr wrap="square" lIns="61586" tIns="30792" rIns="61586" bIns="30792" anchor="b">
            <a:spAutoFit/>
          </a:bodyPr>
          <a:lstStyle/>
          <a:p>
            <a:pPr defTabSz="610744" rtl="0" fontAlgn="auto">
              <a:spcBef>
                <a:spcPts val="0"/>
              </a:spcBef>
              <a:spcAft>
                <a:spcPts val="0"/>
              </a:spcAft>
              <a:defRPr/>
            </a:pPr>
            <a:r>
              <a:rPr lang="x-none" sz="600" dirty="0">
                <a:solidFill>
                  <a:schemeClr val="accent5">
                    <a:lumMod val="50000"/>
                  </a:schemeClr>
                </a:solidFill>
                <a:latin typeface="+mn-lt"/>
                <a:ea typeface="+mn-ea"/>
                <a:cs typeface="CiscoSans Thin"/>
              </a:rPr>
              <a:t>© 2016 Cisco y/o sus filiales. Todos los derechos reservados</a:t>
            </a:r>
            <a:r>
              <a:rPr lang="x-none" sz="600" dirty="0" smtClean="0">
                <a:solidFill>
                  <a:schemeClr val="accent5">
                    <a:lumMod val="50000"/>
                  </a:schemeClr>
                </a:solidFill>
                <a:latin typeface="+mn-lt"/>
                <a:ea typeface="+mn-ea"/>
                <a:cs typeface="CiscoSans Thin"/>
              </a:rPr>
              <a:t>.</a:t>
            </a:r>
            <a:r>
              <a:rPr lang="en-US" sz="600" dirty="0" smtClean="0">
                <a:solidFill>
                  <a:schemeClr val="accent5">
                    <a:lumMod val="50000"/>
                  </a:schemeClr>
                </a:solidFill>
                <a:latin typeface="+mn-lt"/>
                <a:ea typeface="+mn-ea"/>
                <a:cs typeface="CiscoSans Thin"/>
              </a:rPr>
              <a:t> </a:t>
            </a:r>
            <a:r>
              <a:rPr lang="x-none" sz="600" dirty="0" smtClean="0">
                <a:solidFill>
                  <a:schemeClr val="accent5">
                    <a:lumMod val="50000"/>
                  </a:schemeClr>
                </a:solidFill>
                <a:latin typeface="+mn-lt"/>
                <a:ea typeface="+mn-ea"/>
                <a:cs typeface="CiscoSans Thin"/>
              </a:rPr>
              <a:t>Información </a:t>
            </a:r>
            <a:r>
              <a:rPr lang="x-none" sz="600" dirty="0">
                <a:solidFill>
                  <a:schemeClr val="accent5">
                    <a:lumMod val="50000"/>
                  </a:schemeClr>
                </a:solidFill>
                <a:latin typeface="+mn-lt"/>
                <a:ea typeface="+mn-ea"/>
                <a:cs typeface="CiscoSans Thin"/>
              </a:rPr>
              <a:t>confidencial de Cisco.</a:t>
            </a:r>
          </a:p>
        </p:txBody>
      </p:sp>
      <p:grpSp>
        <p:nvGrpSpPr>
          <p:cNvPr id="11" name="Group 4"/>
          <p:cNvGrpSpPr>
            <a:grpSpLocks noChangeAspect="1"/>
          </p:cNvGrpSpPr>
          <p:nvPr userDrawn="1"/>
        </p:nvGrpSpPr>
        <p:grpSpPr bwMode="auto">
          <a:xfrm>
            <a:off x="508039" y="4715197"/>
            <a:ext cx="340257" cy="180974"/>
            <a:chOff x="310" y="249"/>
            <a:chExt cx="502" cy="267"/>
          </a:xfrm>
          <a:solidFill>
            <a:srgbClr val="086D8E"/>
          </a:solidFill>
        </p:grpSpPr>
        <p:sp>
          <p:nvSpPr>
            <p:cNvPr id="12"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890854121"/>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Multi_Slide">
    <p:spTree>
      <p:nvGrpSpPr>
        <p:cNvPr id="1" name=""/>
        <p:cNvGrpSpPr/>
        <p:nvPr/>
      </p:nvGrpSpPr>
      <p:grpSpPr>
        <a:xfrm>
          <a:off x="0" y="0"/>
          <a:ext cx="0" cy="0"/>
          <a:chOff x="0" y="0"/>
          <a:chExt cx="0" cy="0"/>
        </a:xfrm>
      </p:grpSpPr>
      <p:sp>
        <p:nvSpPr>
          <p:cNvPr id="5" name="Content Placeholder 2"/>
          <p:cNvSpPr>
            <a:spLocks noGrp="1"/>
          </p:cNvSpPr>
          <p:nvPr>
            <p:ph idx="1"/>
          </p:nvPr>
        </p:nvSpPr>
        <p:spPr>
          <a:xfrm>
            <a:off x="474662" y="1347788"/>
            <a:ext cx="8280057" cy="3073946"/>
          </a:xfrm>
          <a:prstGeom prst="rect">
            <a:avLst/>
          </a:prstGeom>
        </p:spPr>
        <p:txBody>
          <a:bodyPr lIns="91420" tIns="45710" rIns="91420" bIns="45710">
            <a:noAutofit/>
          </a:bodyPr>
          <a:lstStyle>
            <a:lvl1pPr marL="285690" marR="0" indent="-285690" algn="ctr" defTabSz="457105" rtl="0" eaLnBrk="1" fontAlgn="auto" latinLnBrk="0" hangingPunct="1">
              <a:lnSpc>
                <a:spcPct val="100000"/>
              </a:lnSpc>
              <a:spcBef>
                <a:spcPct val="20000"/>
              </a:spcBef>
              <a:spcAft>
                <a:spcPts val="0"/>
              </a:spcAft>
              <a:buClrTx/>
              <a:buSzTx/>
              <a:buFont typeface="Arial"/>
              <a:buNone/>
              <a:tabLst/>
              <a:defRPr sz="2000" b="0" i="0" baseline="0">
                <a:solidFill>
                  <a:schemeClr val="bg1"/>
                </a:solidFill>
                <a:latin typeface="+mn-lt"/>
                <a:cs typeface="CiscoSans ExtraLight"/>
              </a:defRPr>
            </a:lvl1pPr>
          </a:lstStyle>
          <a:p>
            <a:pPr lvl="0"/>
            <a:r>
              <a:rPr lang="en-US"/>
              <a:t>Click to edit Master text styles</a:t>
            </a:r>
          </a:p>
        </p:txBody>
      </p:sp>
      <p:sp>
        <p:nvSpPr>
          <p:cNvPr id="4" name="Title Placeholder 5"/>
          <p:cNvSpPr>
            <a:spLocks noGrp="1"/>
          </p:cNvSpPr>
          <p:nvPr>
            <p:ph type="title"/>
          </p:nvPr>
        </p:nvSpPr>
        <p:spPr bwMode="auto">
          <a:xfrm>
            <a:off x="437766"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rgbClr val="004C69"/>
                </a:solidFill>
              </a:defRPr>
            </a:lvl1pPr>
          </a:lstStyle>
          <a:p>
            <a:pPr lvl="0"/>
            <a:r>
              <a:rPr lang="en-US" dirty="0"/>
              <a:t>Click to edit Master title style</a:t>
            </a:r>
            <a:endParaRPr lang="en-GB" dirty="0"/>
          </a:p>
        </p:txBody>
      </p:sp>
    </p:spTree>
    <p:extLst>
      <p:ext uri="{BB962C8B-B14F-4D97-AF65-F5344CB8AC3E}">
        <p14:creationId xmlns:p14="http://schemas.microsoft.com/office/powerpoint/2010/main" val="542967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http://schemas.openxmlformats.org/drawingml/2006/chart" xmlns:c15="http://schemas.microsoft.com/office/drawing/2012/chart" xmlns="">
      <p:transition xmlns:p14="http://schemas.microsoft.com/office/powerpoint/2010/mai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2912136"/>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2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a:t>Click to edit Master title style</a:t>
            </a:r>
          </a:p>
        </p:txBody>
      </p:sp>
      <p:sp>
        <p:nvSpPr>
          <p:cNvPr id="12" name="Oval 11"/>
          <p:cNvSpPr/>
          <p:nvPr/>
        </p:nvSpPr>
        <p:spPr>
          <a:xfrm>
            <a:off x="575610" y="2552550"/>
            <a:ext cx="698624" cy="698624"/>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solidFill>
                <a:srgbClr val="FFFFFF"/>
              </a:solidFill>
              <a:cs typeface="Arial"/>
            </a:endParaRPr>
          </a:p>
        </p:txBody>
      </p:sp>
      <p:sp>
        <p:nvSpPr>
          <p:cNvPr id="15" name="Oval 14"/>
          <p:cNvSpPr/>
          <p:nvPr/>
        </p:nvSpPr>
        <p:spPr>
          <a:xfrm>
            <a:off x="575610" y="1426607"/>
            <a:ext cx="698624" cy="698624"/>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bg1"/>
              </a:solidFill>
              <a:cs typeface="Arial"/>
            </a:endParaRPr>
          </a:p>
        </p:txBody>
      </p:sp>
      <p:sp>
        <p:nvSpPr>
          <p:cNvPr id="22" name="Oval 21"/>
          <p:cNvSpPr/>
          <p:nvPr/>
        </p:nvSpPr>
        <p:spPr>
          <a:xfrm>
            <a:off x="575610" y="3653093"/>
            <a:ext cx="698624" cy="698624"/>
          </a:xfrm>
          <a:prstGeom prst="ellipse">
            <a:avLst/>
          </a:prstGeom>
          <a:solidFill>
            <a:schemeClr val="accent5"/>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solidFill>
                <a:srgbClr val="049FD9"/>
              </a:solidFill>
              <a:cs typeface="Arial"/>
            </a:endParaRPr>
          </a:p>
        </p:txBody>
      </p:sp>
      <p:sp>
        <p:nvSpPr>
          <p:cNvPr id="24" name="Text Placeholder 17"/>
          <p:cNvSpPr>
            <a:spLocks noGrp="1"/>
          </p:cNvSpPr>
          <p:nvPr>
            <p:ph type="body" sz="quarter" idx="13"/>
          </p:nvPr>
        </p:nvSpPr>
        <p:spPr>
          <a:xfrm>
            <a:off x="1365250" y="1432522"/>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Click to edit Master text styles</a:t>
            </a:r>
          </a:p>
        </p:txBody>
      </p:sp>
      <p:sp>
        <p:nvSpPr>
          <p:cNvPr id="25" name="Text Placeholder 17"/>
          <p:cNvSpPr>
            <a:spLocks noGrp="1"/>
          </p:cNvSpPr>
          <p:nvPr>
            <p:ph type="body" sz="quarter" idx="14"/>
          </p:nvPr>
        </p:nvSpPr>
        <p:spPr>
          <a:xfrm>
            <a:off x="1365250" y="2557793"/>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6" name="Text Placeholder 17"/>
          <p:cNvSpPr>
            <a:spLocks noGrp="1"/>
          </p:cNvSpPr>
          <p:nvPr>
            <p:ph type="body" sz="quarter" idx="15"/>
          </p:nvPr>
        </p:nvSpPr>
        <p:spPr>
          <a:xfrm>
            <a:off x="1365250" y="3653093"/>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8" name="Text Placeholder 17"/>
          <p:cNvSpPr>
            <a:spLocks noGrp="1"/>
          </p:cNvSpPr>
          <p:nvPr>
            <p:ph type="body" sz="quarter" idx="17" hasCustomPrompt="1"/>
          </p:nvPr>
        </p:nvSpPr>
        <p:spPr>
          <a:xfrm>
            <a:off x="575610" y="2552550"/>
            <a:ext cx="698624" cy="693381"/>
          </a:xfrm>
          <a:prstGeom prst="rect">
            <a:avLst/>
          </a:prstGeom>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29" name="Text Placeholder 17"/>
          <p:cNvSpPr>
            <a:spLocks noGrp="1"/>
          </p:cNvSpPr>
          <p:nvPr>
            <p:ph type="body" sz="quarter" idx="18" hasCustomPrompt="1"/>
          </p:nvPr>
        </p:nvSpPr>
        <p:spPr>
          <a:xfrm>
            <a:off x="575611" y="3651140"/>
            <a:ext cx="698624" cy="693381"/>
          </a:xfrm>
          <a:prstGeom prst="rect">
            <a:avLst/>
          </a:prstGeom>
          <a:ln>
            <a:noFill/>
          </a:ln>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13" name="Text Placeholder 17"/>
          <p:cNvSpPr>
            <a:spLocks noGrp="1"/>
          </p:cNvSpPr>
          <p:nvPr>
            <p:ph type="body" sz="quarter" idx="19" hasCustomPrompt="1"/>
          </p:nvPr>
        </p:nvSpPr>
        <p:spPr>
          <a:xfrm>
            <a:off x="575610" y="1427248"/>
            <a:ext cx="698624" cy="693381"/>
          </a:xfrm>
          <a:prstGeom prst="rect">
            <a:avLst/>
          </a:prstGeom>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Tree>
    <p:extLst>
      <p:ext uri="{BB962C8B-B14F-4D97-AF65-F5344CB8AC3E}">
        <p14:creationId xmlns:p14="http://schemas.microsoft.com/office/powerpoint/2010/main" val="3053872667"/>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5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a:t>Click to edit Master title style</a:t>
            </a:r>
          </a:p>
        </p:txBody>
      </p:sp>
      <p:sp>
        <p:nvSpPr>
          <p:cNvPr id="12" name="Oval 11"/>
          <p:cNvSpPr/>
          <p:nvPr/>
        </p:nvSpPr>
        <p:spPr>
          <a:xfrm>
            <a:off x="575611" y="1979318"/>
            <a:ext cx="464815" cy="464815"/>
          </a:xfrm>
          <a:prstGeom prst="ellipse">
            <a:avLst/>
          </a:prstGeom>
          <a:solidFill>
            <a:srgbClr val="38C6F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5" name="Oval 14"/>
          <p:cNvSpPr/>
          <p:nvPr/>
        </p:nvSpPr>
        <p:spPr>
          <a:xfrm>
            <a:off x="575610" y="1328927"/>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22" name="Oval 21"/>
          <p:cNvSpPr/>
          <p:nvPr/>
        </p:nvSpPr>
        <p:spPr>
          <a:xfrm>
            <a:off x="575611" y="2627446"/>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24" name="Text Placeholder 17"/>
          <p:cNvSpPr>
            <a:spLocks noGrp="1"/>
          </p:cNvSpPr>
          <p:nvPr>
            <p:ph type="body" sz="quarter" idx="13"/>
          </p:nvPr>
        </p:nvSpPr>
        <p:spPr>
          <a:xfrm>
            <a:off x="1172384" y="1334842"/>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Click to edit Master text styles</a:t>
            </a:r>
          </a:p>
        </p:txBody>
      </p:sp>
      <p:sp>
        <p:nvSpPr>
          <p:cNvPr id="25" name="Text Placeholder 17"/>
          <p:cNvSpPr>
            <a:spLocks noGrp="1"/>
          </p:cNvSpPr>
          <p:nvPr>
            <p:ph type="body" sz="quarter" idx="14"/>
          </p:nvPr>
        </p:nvSpPr>
        <p:spPr>
          <a:xfrm>
            <a:off x="1172385" y="1984561"/>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6" name="Text Placeholder 17"/>
          <p:cNvSpPr>
            <a:spLocks noGrp="1"/>
          </p:cNvSpPr>
          <p:nvPr>
            <p:ph type="body" sz="quarter" idx="15"/>
          </p:nvPr>
        </p:nvSpPr>
        <p:spPr>
          <a:xfrm>
            <a:off x="1172385" y="2627446"/>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7" name="Text Placeholder 17"/>
          <p:cNvSpPr>
            <a:spLocks noGrp="1"/>
          </p:cNvSpPr>
          <p:nvPr>
            <p:ph type="body" sz="quarter" idx="16" hasCustomPrompt="1"/>
          </p:nvPr>
        </p:nvSpPr>
        <p:spPr>
          <a:xfrm>
            <a:off x="575611" y="1327521"/>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
        <p:nvSpPr>
          <p:cNvPr id="28" name="Text Placeholder 17"/>
          <p:cNvSpPr>
            <a:spLocks noGrp="1"/>
          </p:cNvSpPr>
          <p:nvPr>
            <p:ph type="body" sz="quarter" idx="17" hasCustomPrompt="1"/>
          </p:nvPr>
        </p:nvSpPr>
        <p:spPr>
          <a:xfrm>
            <a:off x="575611" y="1979318"/>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29" name="Text Placeholder 17"/>
          <p:cNvSpPr>
            <a:spLocks noGrp="1"/>
          </p:cNvSpPr>
          <p:nvPr>
            <p:ph type="body" sz="quarter" idx="18" hasCustomPrompt="1"/>
          </p:nvPr>
        </p:nvSpPr>
        <p:spPr>
          <a:xfrm>
            <a:off x="575612" y="2625493"/>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13" name="Oval 12"/>
          <p:cNvSpPr/>
          <p:nvPr/>
        </p:nvSpPr>
        <p:spPr>
          <a:xfrm>
            <a:off x="575612" y="3274581"/>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4" name="Text Placeholder 17"/>
          <p:cNvSpPr>
            <a:spLocks noGrp="1"/>
          </p:cNvSpPr>
          <p:nvPr>
            <p:ph type="body" sz="quarter" idx="19"/>
          </p:nvPr>
        </p:nvSpPr>
        <p:spPr>
          <a:xfrm>
            <a:off x="1172386" y="3274581"/>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16" name="Text Placeholder 17"/>
          <p:cNvSpPr>
            <a:spLocks noGrp="1"/>
          </p:cNvSpPr>
          <p:nvPr>
            <p:ph type="body" sz="quarter" idx="20" hasCustomPrompt="1"/>
          </p:nvPr>
        </p:nvSpPr>
        <p:spPr>
          <a:xfrm>
            <a:off x="575613" y="3272628"/>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4</a:t>
            </a:r>
          </a:p>
        </p:txBody>
      </p:sp>
      <p:sp>
        <p:nvSpPr>
          <p:cNvPr id="17" name="Oval 16"/>
          <p:cNvSpPr/>
          <p:nvPr/>
        </p:nvSpPr>
        <p:spPr>
          <a:xfrm>
            <a:off x="575613" y="3921716"/>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8" name="Text Placeholder 17"/>
          <p:cNvSpPr>
            <a:spLocks noGrp="1"/>
          </p:cNvSpPr>
          <p:nvPr>
            <p:ph type="body" sz="quarter" idx="21"/>
          </p:nvPr>
        </p:nvSpPr>
        <p:spPr>
          <a:xfrm>
            <a:off x="1172387" y="3921716"/>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19" name="Text Placeholder 17"/>
          <p:cNvSpPr>
            <a:spLocks noGrp="1"/>
          </p:cNvSpPr>
          <p:nvPr>
            <p:ph type="body" sz="quarter" idx="22" hasCustomPrompt="1"/>
          </p:nvPr>
        </p:nvSpPr>
        <p:spPr>
          <a:xfrm>
            <a:off x="575614" y="3919763"/>
            <a:ext cx="464815" cy="461327"/>
          </a:xfrm>
          <a:prstGeom prst="rect">
            <a:avLst/>
          </a:prstGeom>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5</a:t>
            </a:r>
          </a:p>
        </p:txBody>
      </p:sp>
    </p:spTree>
    <p:extLst>
      <p:ext uri="{BB962C8B-B14F-4D97-AF65-F5344CB8AC3E}">
        <p14:creationId xmlns:p14="http://schemas.microsoft.com/office/powerpoint/2010/main" val="2962125011"/>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6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4C69"/>
                </a:solidFill>
              </a:defRPr>
            </a:lvl1pPr>
          </a:lstStyle>
          <a:p>
            <a:r>
              <a:rPr lang="en-US" dirty="0"/>
              <a:t>Click to edit Master title style</a:t>
            </a:r>
          </a:p>
        </p:txBody>
      </p:sp>
      <p:sp>
        <p:nvSpPr>
          <p:cNvPr id="42" name="Oval 41"/>
          <p:cNvSpPr/>
          <p:nvPr/>
        </p:nvSpPr>
        <p:spPr>
          <a:xfrm>
            <a:off x="575611" y="1979318"/>
            <a:ext cx="464815" cy="464815"/>
          </a:xfrm>
          <a:prstGeom prst="ellipse">
            <a:avLst/>
          </a:prstGeom>
          <a:solidFill>
            <a:srgbClr val="38C6F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43" name="Oval 42"/>
          <p:cNvSpPr/>
          <p:nvPr/>
        </p:nvSpPr>
        <p:spPr>
          <a:xfrm>
            <a:off x="575610" y="1328927"/>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rgbClr val="FFFFFF"/>
              </a:solidFill>
              <a:cs typeface="Arial"/>
            </a:endParaRPr>
          </a:p>
        </p:txBody>
      </p:sp>
      <p:sp>
        <p:nvSpPr>
          <p:cNvPr id="44" name="Oval 43"/>
          <p:cNvSpPr/>
          <p:nvPr/>
        </p:nvSpPr>
        <p:spPr>
          <a:xfrm>
            <a:off x="575611" y="2627446"/>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45" name="Text Placeholder 17"/>
          <p:cNvSpPr>
            <a:spLocks noGrp="1"/>
          </p:cNvSpPr>
          <p:nvPr>
            <p:ph type="body" sz="quarter" idx="13"/>
          </p:nvPr>
        </p:nvSpPr>
        <p:spPr>
          <a:xfrm>
            <a:off x="1172384" y="133484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Click to edit Master text styles</a:t>
            </a:r>
          </a:p>
        </p:txBody>
      </p:sp>
      <p:sp>
        <p:nvSpPr>
          <p:cNvPr id="46" name="Text Placeholder 17"/>
          <p:cNvSpPr>
            <a:spLocks noGrp="1"/>
          </p:cNvSpPr>
          <p:nvPr>
            <p:ph type="body" sz="quarter" idx="14"/>
          </p:nvPr>
        </p:nvSpPr>
        <p:spPr>
          <a:xfrm>
            <a:off x="1172385" y="1984561"/>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7" name="Text Placeholder 17"/>
          <p:cNvSpPr>
            <a:spLocks noGrp="1"/>
          </p:cNvSpPr>
          <p:nvPr>
            <p:ph type="body" sz="quarter" idx="15"/>
          </p:nvPr>
        </p:nvSpPr>
        <p:spPr>
          <a:xfrm>
            <a:off x="1172385" y="2627446"/>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8" name="Text Placeholder 17"/>
          <p:cNvSpPr>
            <a:spLocks noGrp="1"/>
          </p:cNvSpPr>
          <p:nvPr>
            <p:ph type="body" sz="quarter" idx="16" hasCustomPrompt="1"/>
          </p:nvPr>
        </p:nvSpPr>
        <p:spPr>
          <a:xfrm>
            <a:off x="575611" y="1327521"/>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
        <p:nvSpPr>
          <p:cNvPr id="49" name="Text Placeholder 17"/>
          <p:cNvSpPr>
            <a:spLocks noGrp="1"/>
          </p:cNvSpPr>
          <p:nvPr>
            <p:ph type="body" sz="quarter" idx="17" hasCustomPrompt="1"/>
          </p:nvPr>
        </p:nvSpPr>
        <p:spPr>
          <a:xfrm>
            <a:off x="575611" y="1979318"/>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50" name="Text Placeholder 17"/>
          <p:cNvSpPr>
            <a:spLocks noGrp="1"/>
          </p:cNvSpPr>
          <p:nvPr>
            <p:ph type="body" sz="quarter" idx="18" hasCustomPrompt="1"/>
          </p:nvPr>
        </p:nvSpPr>
        <p:spPr>
          <a:xfrm>
            <a:off x="575612" y="2625493"/>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51" name="Oval 50"/>
          <p:cNvSpPr/>
          <p:nvPr/>
        </p:nvSpPr>
        <p:spPr>
          <a:xfrm>
            <a:off x="575612" y="3274581"/>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2" name="Text Placeholder 17"/>
          <p:cNvSpPr>
            <a:spLocks noGrp="1"/>
          </p:cNvSpPr>
          <p:nvPr>
            <p:ph type="body" sz="quarter" idx="19"/>
          </p:nvPr>
        </p:nvSpPr>
        <p:spPr>
          <a:xfrm>
            <a:off x="1172386" y="3274581"/>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53" name="Text Placeholder 17"/>
          <p:cNvSpPr>
            <a:spLocks noGrp="1"/>
          </p:cNvSpPr>
          <p:nvPr>
            <p:ph type="body" sz="quarter" idx="20" hasCustomPrompt="1"/>
          </p:nvPr>
        </p:nvSpPr>
        <p:spPr>
          <a:xfrm>
            <a:off x="575613" y="3272628"/>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4</a:t>
            </a:r>
          </a:p>
        </p:txBody>
      </p:sp>
      <p:sp>
        <p:nvSpPr>
          <p:cNvPr id="54" name="Oval 53"/>
          <p:cNvSpPr/>
          <p:nvPr/>
        </p:nvSpPr>
        <p:spPr>
          <a:xfrm>
            <a:off x="575613" y="3921716"/>
            <a:ext cx="464815" cy="464815"/>
          </a:xfrm>
          <a:prstGeom prst="ellipse">
            <a:avLst/>
          </a:prstGeom>
          <a:solidFill>
            <a:schemeClr val="accent1">
              <a:lumMod val="75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5" name="Text Placeholder 17"/>
          <p:cNvSpPr>
            <a:spLocks noGrp="1"/>
          </p:cNvSpPr>
          <p:nvPr>
            <p:ph type="body" sz="quarter" idx="21"/>
          </p:nvPr>
        </p:nvSpPr>
        <p:spPr>
          <a:xfrm>
            <a:off x="1172387" y="3921716"/>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56" name="Text Placeholder 17"/>
          <p:cNvSpPr>
            <a:spLocks noGrp="1"/>
          </p:cNvSpPr>
          <p:nvPr>
            <p:ph type="body" sz="quarter" idx="22" hasCustomPrompt="1"/>
          </p:nvPr>
        </p:nvSpPr>
        <p:spPr>
          <a:xfrm>
            <a:off x="575614" y="3919763"/>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5</a:t>
            </a:r>
          </a:p>
        </p:txBody>
      </p:sp>
      <p:sp>
        <p:nvSpPr>
          <p:cNvPr id="57" name="Oval 56"/>
          <p:cNvSpPr/>
          <p:nvPr/>
        </p:nvSpPr>
        <p:spPr>
          <a:xfrm>
            <a:off x="4414576" y="1983084"/>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8" name="Oval 57"/>
          <p:cNvSpPr/>
          <p:nvPr/>
        </p:nvSpPr>
        <p:spPr>
          <a:xfrm>
            <a:off x="4414575" y="1332693"/>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9" name="Oval 58"/>
          <p:cNvSpPr/>
          <p:nvPr/>
        </p:nvSpPr>
        <p:spPr>
          <a:xfrm>
            <a:off x="4414576" y="2631212"/>
            <a:ext cx="464815" cy="464815"/>
          </a:xfrm>
          <a:prstGeom prst="ellipse">
            <a:avLst/>
          </a:prstGeom>
          <a:solidFill>
            <a:schemeClr val="accent5"/>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60" name="Text Placeholder 17"/>
          <p:cNvSpPr>
            <a:spLocks noGrp="1"/>
          </p:cNvSpPr>
          <p:nvPr>
            <p:ph type="body" sz="quarter" idx="23"/>
          </p:nvPr>
        </p:nvSpPr>
        <p:spPr>
          <a:xfrm>
            <a:off x="5011349" y="1338608"/>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1" name="Text Placeholder 17"/>
          <p:cNvSpPr>
            <a:spLocks noGrp="1"/>
          </p:cNvSpPr>
          <p:nvPr>
            <p:ph type="body" sz="quarter" idx="24"/>
          </p:nvPr>
        </p:nvSpPr>
        <p:spPr>
          <a:xfrm>
            <a:off x="5011350" y="1988327"/>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2" name="Text Placeholder 17"/>
          <p:cNvSpPr>
            <a:spLocks noGrp="1"/>
          </p:cNvSpPr>
          <p:nvPr>
            <p:ph type="body" sz="quarter" idx="25"/>
          </p:nvPr>
        </p:nvSpPr>
        <p:spPr>
          <a:xfrm>
            <a:off x="5011350" y="263121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3" name="Text Placeholder 17"/>
          <p:cNvSpPr>
            <a:spLocks noGrp="1"/>
          </p:cNvSpPr>
          <p:nvPr>
            <p:ph type="body" sz="quarter" idx="26" hasCustomPrompt="1"/>
          </p:nvPr>
        </p:nvSpPr>
        <p:spPr>
          <a:xfrm>
            <a:off x="4414576" y="1331287"/>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6</a:t>
            </a:r>
          </a:p>
        </p:txBody>
      </p:sp>
      <p:sp>
        <p:nvSpPr>
          <p:cNvPr id="64" name="Text Placeholder 17"/>
          <p:cNvSpPr>
            <a:spLocks noGrp="1"/>
          </p:cNvSpPr>
          <p:nvPr>
            <p:ph type="body" sz="quarter" idx="27" hasCustomPrompt="1"/>
          </p:nvPr>
        </p:nvSpPr>
        <p:spPr>
          <a:xfrm>
            <a:off x="4414576" y="1983084"/>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7</a:t>
            </a:r>
          </a:p>
        </p:txBody>
      </p:sp>
      <p:sp>
        <p:nvSpPr>
          <p:cNvPr id="65" name="Text Placeholder 17"/>
          <p:cNvSpPr>
            <a:spLocks noGrp="1"/>
          </p:cNvSpPr>
          <p:nvPr>
            <p:ph type="body" sz="quarter" idx="28" hasCustomPrompt="1"/>
          </p:nvPr>
        </p:nvSpPr>
        <p:spPr>
          <a:xfrm>
            <a:off x="4414577" y="2629259"/>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8</a:t>
            </a:r>
          </a:p>
        </p:txBody>
      </p:sp>
      <p:sp>
        <p:nvSpPr>
          <p:cNvPr id="66" name="Oval 65"/>
          <p:cNvSpPr/>
          <p:nvPr/>
        </p:nvSpPr>
        <p:spPr>
          <a:xfrm>
            <a:off x="4414577" y="3278347"/>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67" name="Text Placeholder 17"/>
          <p:cNvSpPr>
            <a:spLocks noGrp="1"/>
          </p:cNvSpPr>
          <p:nvPr>
            <p:ph type="body" sz="quarter" idx="29"/>
          </p:nvPr>
        </p:nvSpPr>
        <p:spPr>
          <a:xfrm>
            <a:off x="5011351" y="3278347"/>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8" name="Text Placeholder 17"/>
          <p:cNvSpPr>
            <a:spLocks noGrp="1"/>
          </p:cNvSpPr>
          <p:nvPr>
            <p:ph type="body" sz="quarter" idx="30" hasCustomPrompt="1"/>
          </p:nvPr>
        </p:nvSpPr>
        <p:spPr>
          <a:xfrm>
            <a:off x="4414578" y="3276394"/>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9</a:t>
            </a:r>
          </a:p>
        </p:txBody>
      </p:sp>
      <p:sp>
        <p:nvSpPr>
          <p:cNvPr id="69" name="Oval 68"/>
          <p:cNvSpPr/>
          <p:nvPr/>
        </p:nvSpPr>
        <p:spPr>
          <a:xfrm>
            <a:off x="4414578" y="3925482"/>
            <a:ext cx="464815" cy="464815"/>
          </a:xfrm>
          <a:prstGeom prst="ellipse">
            <a:avLst/>
          </a:prstGeom>
          <a:solidFill>
            <a:schemeClr val="accent1">
              <a:lumMod val="75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70" name="Text Placeholder 17"/>
          <p:cNvSpPr>
            <a:spLocks noGrp="1"/>
          </p:cNvSpPr>
          <p:nvPr>
            <p:ph type="body" sz="quarter" idx="31"/>
          </p:nvPr>
        </p:nvSpPr>
        <p:spPr>
          <a:xfrm>
            <a:off x="5011352" y="392548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71" name="Text Placeholder 17"/>
          <p:cNvSpPr>
            <a:spLocks noGrp="1"/>
          </p:cNvSpPr>
          <p:nvPr>
            <p:ph type="body" sz="quarter" idx="32" hasCustomPrompt="1"/>
          </p:nvPr>
        </p:nvSpPr>
        <p:spPr>
          <a:xfrm>
            <a:off x="4414579" y="3923529"/>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10</a:t>
            </a:r>
          </a:p>
        </p:txBody>
      </p:sp>
    </p:spTree>
    <p:extLst>
      <p:ext uri="{BB962C8B-B14F-4D97-AF65-F5344CB8AC3E}">
        <p14:creationId xmlns:p14="http://schemas.microsoft.com/office/powerpoint/2010/main" val="3643099958"/>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5"/>
          <p:cNvSpPr>
            <a:spLocks noGrp="1"/>
          </p:cNvSpPr>
          <p:nvPr>
            <p:ph type="title"/>
          </p:nvPr>
        </p:nvSpPr>
        <p:spPr bwMode="auto">
          <a:xfrm>
            <a:off x="438150"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4" tIns="45712" rIns="91424" bIns="45712" numCol="1" anchor="ctr" anchorCtr="0" compatLnSpc="1">
            <a:prstTxWarp prst="textNoShape">
              <a:avLst/>
            </a:prstTxWarp>
          </a:bodyPr>
          <a:lstStyle/>
          <a:p>
            <a:pPr lvl="0"/>
            <a:r>
              <a:rPr lang="en-GB" altLang="en-US" dirty="0"/>
              <a:t>Title Goes Here</a:t>
            </a:r>
          </a:p>
        </p:txBody>
      </p:sp>
      <p:sp>
        <p:nvSpPr>
          <p:cNvPr id="12" name="Rectangle 7"/>
          <p:cNvSpPr>
            <a:spLocks noChangeArrowheads="1"/>
          </p:cNvSpPr>
          <p:nvPr/>
        </p:nvSpPr>
        <p:spPr bwMode="ltGray">
          <a:xfrm>
            <a:off x="8515707" y="4742907"/>
            <a:ext cx="218414" cy="154518"/>
          </a:xfrm>
          <a:prstGeom prst="rect">
            <a:avLst/>
          </a:prstGeom>
          <a:noFill/>
          <a:ln w="9525" algn="ctr">
            <a:noFill/>
            <a:miter lim="800000"/>
            <a:headEnd/>
            <a:tailEnd/>
          </a:ln>
          <a:effectLst/>
        </p:spPr>
        <p:txBody>
          <a:bodyPr wrap="none" lIns="61586" tIns="30792" rIns="61586" bIns="30792" anchor="b">
            <a:spAutoFit/>
          </a:bodyPr>
          <a:lstStyle/>
          <a:p>
            <a:pPr algn="r" defTabSz="610744" rtl="0" fontAlgn="auto">
              <a:spcBef>
                <a:spcPts val="0"/>
              </a:spcBef>
              <a:spcAft>
                <a:spcPts val="0"/>
              </a:spcAft>
              <a:defRPr/>
            </a:pPr>
            <a:fld id="{6A1E46DC-7EF6-4EA2-B285-14272867D133}" type="slidenum">
              <a:rPr sz="600">
                <a:solidFill>
                  <a:schemeClr val="accent3">
                    <a:lumMod val="85000"/>
                  </a:schemeClr>
                </a:solidFill>
                <a:latin typeface="+mn-lt"/>
                <a:ea typeface="+mn-ea"/>
                <a:cs typeface="CiscoSans Thin"/>
              </a:rPr>
              <a:pPr algn="r" defTabSz="610744" fontAlgn="auto">
                <a:spcBef>
                  <a:spcPts val="0"/>
                </a:spcBef>
                <a:spcAft>
                  <a:spcPts val="0"/>
                </a:spcAft>
                <a:defRPr/>
              </a:pPr>
              <a:t>‹#›</a:t>
            </a:fld>
            <a:endParaRPr sz="600">
              <a:solidFill>
                <a:schemeClr val="accent3">
                  <a:lumMod val="85000"/>
                </a:schemeClr>
              </a:solidFill>
              <a:latin typeface="+mn-lt"/>
              <a:ea typeface="+mn-ea"/>
              <a:cs typeface="CiscoSans Thin"/>
            </a:endParaRPr>
          </a:p>
        </p:txBody>
      </p:sp>
      <p:sp>
        <p:nvSpPr>
          <p:cNvPr id="13" name="Rectangle 4"/>
          <p:cNvSpPr>
            <a:spLocks noChangeArrowheads="1"/>
          </p:cNvSpPr>
          <p:nvPr/>
        </p:nvSpPr>
        <p:spPr bwMode="ltGray">
          <a:xfrm>
            <a:off x="5083969" y="4741653"/>
            <a:ext cx="3441557" cy="154518"/>
          </a:xfrm>
          <a:prstGeom prst="rect">
            <a:avLst/>
          </a:prstGeom>
          <a:noFill/>
          <a:ln w="9525">
            <a:noFill/>
            <a:miter lim="800000"/>
            <a:headEnd/>
            <a:tailEnd/>
          </a:ln>
          <a:effectLst/>
        </p:spPr>
        <p:txBody>
          <a:bodyPr wrap="square" lIns="61586" tIns="30792" rIns="61586" bIns="30792" anchor="b">
            <a:spAutoFit/>
          </a:bodyPr>
          <a:lstStyle/>
          <a:p>
            <a:pPr defTabSz="610744" rtl="0" fontAlgn="auto">
              <a:spcBef>
                <a:spcPts val="0"/>
              </a:spcBef>
              <a:spcAft>
                <a:spcPts val="0"/>
              </a:spcAft>
              <a:defRPr/>
            </a:pPr>
            <a:r>
              <a:rPr lang="x-none" sz="600" dirty="0">
                <a:solidFill>
                  <a:schemeClr val="accent3">
                    <a:lumMod val="85000"/>
                  </a:schemeClr>
                </a:solidFill>
                <a:latin typeface="+mn-lt"/>
                <a:ea typeface="+mn-ea"/>
                <a:cs typeface="CiscoSans Thin"/>
              </a:rPr>
              <a:t>© 2016 Cisco y/o sus filiales. Todos los derechos reservados</a:t>
            </a:r>
            <a:r>
              <a:rPr lang="x-none" sz="600" dirty="0" smtClean="0">
                <a:solidFill>
                  <a:schemeClr val="accent3">
                    <a:lumMod val="85000"/>
                  </a:schemeClr>
                </a:solidFill>
                <a:latin typeface="+mn-lt"/>
                <a:ea typeface="+mn-ea"/>
                <a:cs typeface="CiscoSans Thin"/>
              </a:rPr>
              <a:t>.</a:t>
            </a:r>
            <a:r>
              <a:rPr lang="en-US" sz="600" dirty="0" smtClean="0">
                <a:solidFill>
                  <a:schemeClr val="accent3">
                    <a:lumMod val="85000"/>
                  </a:schemeClr>
                </a:solidFill>
                <a:latin typeface="+mn-lt"/>
                <a:ea typeface="+mn-ea"/>
                <a:cs typeface="CiscoSans Thin"/>
              </a:rPr>
              <a:t> </a:t>
            </a:r>
            <a:r>
              <a:rPr lang="x-none" sz="600" dirty="0" smtClean="0">
                <a:solidFill>
                  <a:schemeClr val="accent3">
                    <a:lumMod val="85000"/>
                  </a:schemeClr>
                </a:solidFill>
                <a:latin typeface="+mn-lt"/>
                <a:ea typeface="+mn-ea"/>
                <a:cs typeface="CiscoSans Thin"/>
              </a:rPr>
              <a:t>Información </a:t>
            </a:r>
            <a:r>
              <a:rPr lang="x-none" sz="600" dirty="0">
                <a:solidFill>
                  <a:schemeClr val="accent3">
                    <a:lumMod val="85000"/>
                  </a:schemeClr>
                </a:solidFill>
                <a:latin typeface="+mn-lt"/>
                <a:ea typeface="+mn-ea"/>
                <a:cs typeface="CiscoSans Thin"/>
              </a:rPr>
              <a:t>confidencial de Cisco.</a:t>
            </a:r>
          </a:p>
        </p:txBody>
      </p:sp>
      <p:grpSp>
        <p:nvGrpSpPr>
          <p:cNvPr id="6" name="Group 4"/>
          <p:cNvGrpSpPr>
            <a:grpSpLocks noChangeAspect="1"/>
          </p:cNvGrpSpPr>
          <p:nvPr userDrawn="1"/>
        </p:nvGrpSpPr>
        <p:grpSpPr bwMode="auto">
          <a:xfrm>
            <a:off x="508039" y="4715197"/>
            <a:ext cx="340257" cy="180974"/>
            <a:chOff x="310" y="249"/>
            <a:chExt cx="502" cy="267"/>
          </a:xfrm>
          <a:solidFill>
            <a:schemeClr val="accent5"/>
          </a:solidFill>
        </p:grpSpPr>
        <p:sp>
          <p:nvSpPr>
            <p:cNvPr id="7"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cSld>
  <p:clrMap bg1="lt1" tx1="dk1" bg2="lt2" tx2="dk2" accent1="accent1" accent2="accent2" accent3="accent3" accent4="accent4" accent5="accent5" accent6="accent6" hlink="hlink" folHlink="folHlink"/>
  <p:sldLayoutIdLst>
    <p:sldLayoutId id="2147483962" r:id="rId1"/>
    <p:sldLayoutId id="2147484013" r:id="rId2"/>
    <p:sldLayoutId id="2147484014" r:id="rId3"/>
    <p:sldLayoutId id="2147483965" r:id="rId4"/>
    <p:sldLayoutId id="2147483967" r:id="rId5"/>
    <p:sldLayoutId id="2147483995" r:id="rId6"/>
    <p:sldLayoutId id="2147484007" r:id="rId7"/>
    <p:sldLayoutId id="2147484010" r:id="rId8"/>
    <p:sldLayoutId id="2147484011" r:id="rId9"/>
    <p:sldLayoutId id="2147484015" r:id="rId10"/>
    <p:sldLayoutId id="2147483998" r:id="rId11"/>
    <p:sldLayoutId id="2147484027" r:id="rId12"/>
    <p:sldLayoutId id="2147484029" r:id="rId13"/>
    <p:sldLayoutId id="2147484031" r:id="rId14"/>
  </p:sldLayoutIdLst>
  <p:transition spd="slow">
    <p:wipe/>
  </p:transition>
  <p:txStyles>
    <p:titleStyle>
      <a:lvl1pPr algn="l" defTabSz="684213" rtl="0" eaLnBrk="1" fontAlgn="base" hangingPunct="1">
        <a:lnSpc>
          <a:spcPct val="80000"/>
        </a:lnSpc>
        <a:spcBef>
          <a:spcPct val="0"/>
        </a:spcBef>
        <a:spcAft>
          <a:spcPct val="0"/>
        </a:spcAft>
        <a:defRPr lang="en-US" sz="3200" kern="1200" dirty="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p:titleStyle>
    <p:bodyStyle>
      <a:lvl1pPr marL="169863" indent="-169863" algn="l" defTabSz="684213" rtl="0" eaLnBrk="1" fontAlgn="base" hangingPunct="1">
        <a:lnSpc>
          <a:spcPct val="95000"/>
        </a:lnSpc>
        <a:spcBef>
          <a:spcPts val="1075"/>
        </a:spcBef>
        <a:spcAft>
          <a:spcPct val="0"/>
        </a:spcAft>
        <a:buClr>
          <a:schemeClr val="tx2"/>
        </a:buClr>
        <a:buSzPct val="90000"/>
        <a:buFont typeface="Arial" charset="0"/>
        <a:buChar char="•"/>
        <a:defRPr lang="en-US" sz="1500" kern="1200" dirty="0">
          <a:solidFill>
            <a:schemeClr val="tx1"/>
          </a:solidFill>
          <a:latin typeface="+mn-lt"/>
          <a:ea typeface="ＭＳ Ｐゴシック" charset="0"/>
          <a:cs typeface="CiscoSans"/>
        </a:defRPr>
      </a:lvl1pPr>
      <a:lvl2pPr marL="358775" indent="-215900" algn="l" defTabSz="684213" rtl="0" eaLnBrk="1" fontAlgn="base" hangingPunct="1">
        <a:lnSpc>
          <a:spcPct val="95000"/>
        </a:lnSpc>
        <a:spcBef>
          <a:spcPts val="600"/>
        </a:spcBef>
        <a:spcAft>
          <a:spcPct val="0"/>
        </a:spcAft>
        <a:buClr>
          <a:schemeClr val="tx2"/>
        </a:buClr>
        <a:buFont typeface="Arial" charset="0"/>
        <a:buChar char="•"/>
        <a:defRPr lang="en-US" sz="1400" kern="1200" dirty="0">
          <a:solidFill>
            <a:schemeClr val="tx1"/>
          </a:solidFill>
          <a:latin typeface="+mn-lt"/>
          <a:ea typeface="ＭＳ Ｐゴシック" charset="0"/>
          <a:cs typeface="CiscoSans"/>
        </a:defRPr>
      </a:lvl2pPr>
      <a:lvl3pPr marL="431800" indent="-169863" algn="l" defTabSz="684213" rtl="0" eaLnBrk="1" fontAlgn="base" hangingPunct="1">
        <a:lnSpc>
          <a:spcPct val="95000"/>
        </a:lnSpc>
        <a:spcBef>
          <a:spcPts val="625"/>
        </a:spcBef>
        <a:spcAft>
          <a:spcPct val="0"/>
        </a:spcAft>
        <a:buFont typeface="Arial" charset="0"/>
        <a:buChar char="•"/>
        <a:defRPr lang="en-US" sz="1200" kern="1200" dirty="0">
          <a:solidFill>
            <a:schemeClr val="tx1"/>
          </a:solidFill>
          <a:latin typeface="+mn-lt"/>
          <a:ea typeface="ＭＳ Ｐゴシック" charset="0"/>
          <a:cs typeface="CiscoSans"/>
        </a:defRPr>
      </a:lvl3pPr>
      <a:lvl4pPr marL="503238"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77" rtl="0" eaLnBrk="1" latinLnBrk="0" hangingPunct="1">
        <a:defRPr sz="1400" kern="1200">
          <a:solidFill>
            <a:schemeClr val="tx1"/>
          </a:solidFill>
          <a:latin typeface="+mn-lt"/>
          <a:ea typeface="+mn-ea"/>
          <a:cs typeface="+mn-cs"/>
        </a:defRPr>
      </a:lvl1pPr>
      <a:lvl2pPr marL="342886" algn="l" defTabSz="685777" rtl="0" eaLnBrk="1" latinLnBrk="0" hangingPunct="1">
        <a:defRPr sz="1400" kern="1200">
          <a:solidFill>
            <a:schemeClr val="tx1"/>
          </a:solidFill>
          <a:latin typeface="+mn-lt"/>
          <a:ea typeface="+mn-ea"/>
          <a:cs typeface="+mn-cs"/>
        </a:defRPr>
      </a:lvl2pPr>
      <a:lvl3pPr marL="685777" algn="l" defTabSz="685777" rtl="0" eaLnBrk="1" latinLnBrk="0" hangingPunct="1">
        <a:defRPr sz="1400" kern="1200">
          <a:solidFill>
            <a:schemeClr val="tx1"/>
          </a:solidFill>
          <a:latin typeface="+mn-lt"/>
          <a:ea typeface="+mn-ea"/>
          <a:cs typeface="+mn-cs"/>
        </a:defRPr>
      </a:lvl3pPr>
      <a:lvl4pPr marL="1028665" algn="l" defTabSz="685777" rtl="0" eaLnBrk="1" latinLnBrk="0" hangingPunct="1">
        <a:defRPr sz="1400" kern="1200">
          <a:solidFill>
            <a:schemeClr val="tx1"/>
          </a:solidFill>
          <a:latin typeface="+mn-lt"/>
          <a:ea typeface="+mn-ea"/>
          <a:cs typeface="+mn-cs"/>
        </a:defRPr>
      </a:lvl4pPr>
      <a:lvl5pPr marL="1371555" algn="l" defTabSz="685777" rtl="0" eaLnBrk="1" latinLnBrk="0" hangingPunct="1">
        <a:defRPr sz="1400" kern="1200">
          <a:solidFill>
            <a:schemeClr val="tx1"/>
          </a:solidFill>
          <a:latin typeface="+mn-lt"/>
          <a:ea typeface="+mn-ea"/>
          <a:cs typeface="+mn-cs"/>
        </a:defRPr>
      </a:lvl5pPr>
      <a:lvl6pPr marL="1714441" algn="l" defTabSz="685777" rtl="0" eaLnBrk="1" latinLnBrk="0" hangingPunct="1">
        <a:defRPr sz="1400" kern="1200">
          <a:solidFill>
            <a:schemeClr val="tx1"/>
          </a:solidFill>
          <a:latin typeface="+mn-lt"/>
          <a:ea typeface="+mn-ea"/>
          <a:cs typeface="+mn-cs"/>
        </a:defRPr>
      </a:lvl6pPr>
      <a:lvl7pPr marL="2057332" algn="l" defTabSz="685777" rtl="0" eaLnBrk="1" latinLnBrk="0" hangingPunct="1">
        <a:defRPr sz="1400" kern="1200">
          <a:solidFill>
            <a:schemeClr val="tx1"/>
          </a:solidFill>
          <a:latin typeface="+mn-lt"/>
          <a:ea typeface="+mn-ea"/>
          <a:cs typeface="+mn-cs"/>
        </a:defRPr>
      </a:lvl7pPr>
      <a:lvl8pPr marL="2400220" algn="l" defTabSz="685777" rtl="0" eaLnBrk="1" latinLnBrk="0" hangingPunct="1">
        <a:defRPr sz="1400" kern="1200">
          <a:solidFill>
            <a:schemeClr val="tx1"/>
          </a:solidFill>
          <a:latin typeface="+mn-lt"/>
          <a:ea typeface="+mn-ea"/>
          <a:cs typeface="+mn-cs"/>
        </a:defRPr>
      </a:lvl8pPr>
      <a:lvl9pPr marL="2743110" algn="l" defTabSz="685777" rtl="0" eaLnBrk="1" latinLnBrk="0" hangingPunct="1">
        <a:defRPr sz="1400" kern="1200">
          <a:solidFill>
            <a:schemeClr val="tx1"/>
          </a:solidFill>
          <a:latin typeface="+mn-lt"/>
          <a:ea typeface="+mn-ea"/>
          <a:cs typeface="+mn-cs"/>
        </a:defRPr>
      </a:lvl9pPr>
    </p:otherStyle>
  </p:txStyles>
  <p:extLst mod="1">
    <p:ext uri="{27BBF7A9-308A-43DC-89C8-2F10F3537804}">
      <p15:sldGuideLst xmlns="" xmlns:c="http://schemas.openxmlformats.org/drawingml/2006/chart" xmlns:c15="http://schemas.microsoft.com/office/drawing/2012/chart" xmlns:p15="http://schemas.microsoft.com/office/powerpoint/2012/main">
        <p15:guide id="1" orient="horz" pos="1620" userDrawn="1">
          <p15:clr>
            <a:srgbClr val="F26B43"/>
          </p15:clr>
        </p15:guide>
        <p15:guide id="2" pos="33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3.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3.xml"/><Relationship Id="rId1" Type="http://schemas.openxmlformats.org/officeDocument/2006/relationships/tags" Target="../tags/tag12.xml"/><Relationship Id="rId5" Type="http://schemas.openxmlformats.org/officeDocument/2006/relationships/hyperlink" Target="https://community.cisco.com/" TargetMode="External"/><Relationship Id="rId4" Type="http://schemas.openxmlformats.org/officeDocument/2006/relationships/hyperlink" Target="https://community.cisco.com/t5/networking-academy/ct-p/Netacad" TargetMode="Externa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3.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3.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4.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3.xml"/><Relationship Id="rId1" Type="http://schemas.openxmlformats.org/officeDocument/2006/relationships/tags" Target="../tags/tag17.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3.xml"/><Relationship Id="rId1" Type="http://schemas.openxmlformats.org/officeDocument/2006/relationships/tags" Target="../tags/tag18.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3.xml"/><Relationship Id="rId1" Type="http://schemas.openxmlformats.org/officeDocument/2006/relationships/tags" Target="../tags/tag19.xml"/><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4.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3.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3.xml"/><Relationship Id="rId1" Type="http://schemas.openxmlformats.org/officeDocument/2006/relationships/tags" Target="../tags/tag21.xml"/><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3.xml"/><Relationship Id="rId1" Type="http://schemas.openxmlformats.org/officeDocument/2006/relationships/tags" Target="../tags/tag22.xml"/><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3.xml"/><Relationship Id="rId1" Type="http://schemas.openxmlformats.org/officeDocument/2006/relationships/tags" Target="../tags/tag23.xml"/><Relationship Id="rId4" Type="http://schemas.openxmlformats.org/officeDocument/2006/relationships/image" Target="../media/image8.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3.xml"/><Relationship Id="rId1" Type="http://schemas.openxmlformats.org/officeDocument/2006/relationships/tags" Target="../tags/tag24.xml"/><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3.xml"/><Relationship Id="rId1" Type="http://schemas.openxmlformats.org/officeDocument/2006/relationships/tags" Target="../tags/tag25.xml"/><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3.xml"/><Relationship Id="rId1" Type="http://schemas.openxmlformats.org/officeDocument/2006/relationships/tags" Target="../tags/tag26.xml"/><Relationship Id="rId4" Type="http://schemas.openxmlformats.org/officeDocument/2006/relationships/image" Target="../media/image10.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3.xml"/><Relationship Id="rId1" Type="http://schemas.openxmlformats.org/officeDocument/2006/relationships/tags" Target="../tags/tag27.xml"/><Relationship Id="rId4" Type="http://schemas.openxmlformats.org/officeDocument/2006/relationships/image" Target="../media/image11.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3.xml"/><Relationship Id="rId1" Type="http://schemas.openxmlformats.org/officeDocument/2006/relationships/tags" Target="../tags/tag28.xml"/><Relationship Id="rId4" Type="http://schemas.openxmlformats.org/officeDocument/2006/relationships/image" Target="../media/image12.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3.xml"/><Relationship Id="rId1" Type="http://schemas.openxmlformats.org/officeDocument/2006/relationships/tags" Target="../tags/tag29.xml"/><Relationship Id="rId5" Type="http://schemas.openxmlformats.org/officeDocument/2006/relationships/image" Target="../media/image14.png"/><Relationship Id="rId4" Type="http://schemas.openxmlformats.org/officeDocument/2006/relationships/image" Target="../media/image13.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3.xml"/><Relationship Id="rId1" Type="http://schemas.openxmlformats.org/officeDocument/2006/relationships/tags" Target="../tags/tag30.xml"/><Relationship Id="rId5" Type="http://schemas.openxmlformats.org/officeDocument/2006/relationships/image" Target="../media/image16.png"/><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3.xml"/><Relationship Id="rId1" Type="http://schemas.openxmlformats.org/officeDocument/2006/relationships/tags" Target="../tags/tag31.xml"/><Relationship Id="rId4" Type="http://schemas.openxmlformats.org/officeDocument/2006/relationships/image" Target="../media/image17.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3.xml"/><Relationship Id="rId1" Type="http://schemas.openxmlformats.org/officeDocument/2006/relationships/tags" Target="../tags/tag32.xml"/><Relationship Id="rId4" Type="http://schemas.openxmlformats.org/officeDocument/2006/relationships/image" Target="../media/image18.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3.xml"/><Relationship Id="rId1" Type="http://schemas.openxmlformats.org/officeDocument/2006/relationships/tags" Target="../tags/tag33.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3.xml"/><Relationship Id="rId1" Type="http://schemas.openxmlformats.org/officeDocument/2006/relationships/tags" Target="../tags/tag34.xml"/><Relationship Id="rId4" Type="http://schemas.openxmlformats.org/officeDocument/2006/relationships/image" Target="../media/image19.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3.xml"/><Relationship Id="rId1" Type="http://schemas.openxmlformats.org/officeDocument/2006/relationships/tags" Target="../tags/tag35.xml"/><Relationship Id="rId4" Type="http://schemas.openxmlformats.org/officeDocument/2006/relationships/image" Target="../media/image20.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3.xml"/><Relationship Id="rId1" Type="http://schemas.openxmlformats.org/officeDocument/2006/relationships/tags" Target="../tags/tag36.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3.xml"/><Relationship Id="rId1" Type="http://schemas.openxmlformats.org/officeDocument/2006/relationships/tags" Target="../tags/tag37.xml"/><Relationship Id="rId4" Type="http://schemas.openxmlformats.org/officeDocument/2006/relationships/image" Target="../media/image21.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3.xml"/><Relationship Id="rId1" Type="http://schemas.openxmlformats.org/officeDocument/2006/relationships/tags" Target="../tags/tag38.xml"/><Relationship Id="rId4" Type="http://schemas.openxmlformats.org/officeDocument/2006/relationships/image" Target="../media/image22.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3.xml"/><Relationship Id="rId1" Type="http://schemas.openxmlformats.org/officeDocument/2006/relationships/tags" Target="../tags/tag39.xml"/><Relationship Id="rId4" Type="http://schemas.openxmlformats.org/officeDocument/2006/relationships/image" Target="../media/image23.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13.xml"/><Relationship Id="rId1" Type="http://schemas.openxmlformats.org/officeDocument/2006/relationships/tags" Target="../tags/tag40.xml"/><Relationship Id="rId4" Type="http://schemas.openxmlformats.org/officeDocument/2006/relationships/image" Target="../media/image24.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3.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3.xml"/><Relationship Id="rId1" Type="http://schemas.openxmlformats.org/officeDocument/2006/relationships/tags" Target="../tags/tag41.xml"/><Relationship Id="rId5" Type="http://schemas.openxmlformats.org/officeDocument/2006/relationships/image" Target="../media/image26.PNG"/><Relationship Id="rId4" Type="http://schemas.openxmlformats.org/officeDocument/2006/relationships/image" Target="../media/image25.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3.xml"/><Relationship Id="rId1" Type="http://schemas.openxmlformats.org/officeDocument/2006/relationships/tags" Target="../tags/tag42.xml"/><Relationship Id="rId4" Type="http://schemas.openxmlformats.org/officeDocument/2006/relationships/image" Target="../media/image27.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13.xml"/><Relationship Id="rId1" Type="http://schemas.openxmlformats.org/officeDocument/2006/relationships/tags" Target="../tags/tag43.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13.xml"/><Relationship Id="rId1" Type="http://schemas.openxmlformats.org/officeDocument/2006/relationships/tags" Target="../tags/tag44.xml"/><Relationship Id="rId4" Type="http://schemas.openxmlformats.org/officeDocument/2006/relationships/image" Target="../media/image28.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13.xml"/><Relationship Id="rId1" Type="http://schemas.openxmlformats.org/officeDocument/2006/relationships/tags" Target="../tags/tag45.xml"/><Relationship Id="rId4" Type="http://schemas.openxmlformats.org/officeDocument/2006/relationships/image" Target="../media/image29.pn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13.xml"/><Relationship Id="rId1" Type="http://schemas.openxmlformats.org/officeDocument/2006/relationships/tags" Target="../tags/tag46.xml"/><Relationship Id="rId5" Type="http://schemas.openxmlformats.org/officeDocument/2006/relationships/image" Target="../media/image31.png"/><Relationship Id="rId4" Type="http://schemas.openxmlformats.org/officeDocument/2006/relationships/image" Target="../media/image30.pn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13.xml"/><Relationship Id="rId1" Type="http://schemas.openxmlformats.org/officeDocument/2006/relationships/tags" Target="../tags/tag47.xml"/><Relationship Id="rId5" Type="http://schemas.openxmlformats.org/officeDocument/2006/relationships/image" Target="../media/image33.png"/><Relationship Id="rId4" Type="http://schemas.openxmlformats.org/officeDocument/2006/relationships/image" Target="../media/image32.pn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13.xml"/><Relationship Id="rId1" Type="http://schemas.openxmlformats.org/officeDocument/2006/relationships/tags" Target="../tags/tag48.xml"/><Relationship Id="rId5" Type="http://schemas.openxmlformats.org/officeDocument/2006/relationships/image" Target="../media/image35.png"/><Relationship Id="rId4" Type="http://schemas.openxmlformats.org/officeDocument/2006/relationships/image" Target="../media/image34.pn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13.xml"/><Relationship Id="rId1" Type="http://schemas.openxmlformats.org/officeDocument/2006/relationships/tags" Target="../tags/tag49.xml"/><Relationship Id="rId4" Type="http://schemas.openxmlformats.org/officeDocument/2006/relationships/image" Target="../media/image36.pn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13.xml"/><Relationship Id="rId1" Type="http://schemas.openxmlformats.org/officeDocument/2006/relationships/tags" Target="../tags/tag50.xml"/><Relationship Id="rId4" Type="http://schemas.openxmlformats.org/officeDocument/2006/relationships/image" Target="../media/image37.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3.xml"/><Relationship Id="rId1" Type="http://schemas.openxmlformats.org/officeDocument/2006/relationships/tags" Target="../tags/tag6.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13.xml"/><Relationship Id="rId1" Type="http://schemas.openxmlformats.org/officeDocument/2006/relationships/tags" Target="../tags/tag51.xml"/><Relationship Id="rId4" Type="http://schemas.openxmlformats.org/officeDocument/2006/relationships/image" Target="../media/image38.pn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13.xml"/><Relationship Id="rId1" Type="http://schemas.openxmlformats.org/officeDocument/2006/relationships/tags" Target="../tags/tag52.xml"/><Relationship Id="rId4" Type="http://schemas.openxmlformats.org/officeDocument/2006/relationships/image" Target="../media/image39.PNG"/></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13.xml"/><Relationship Id="rId1" Type="http://schemas.openxmlformats.org/officeDocument/2006/relationships/tags" Target="../tags/tag53.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13.xml"/><Relationship Id="rId1" Type="http://schemas.openxmlformats.org/officeDocument/2006/relationships/tags" Target="../tags/tag54.xml"/><Relationship Id="rId4" Type="http://schemas.openxmlformats.org/officeDocument/2006/relationships/image" Target="../media/image43.png"/></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13.xml"/><Relationship Id="rId1" Type="http://schemas.openxmlformats.org/officeDocument/2006/relationships/tags" Target="../tags/tag55.xml"/><Relationship Id="rId4" Type="http://schemas.openxmlformats.org/officeDocument/2006/relationships/image" Target="../media/image44.png"/></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13.xml"/><Relationship Id="rId1" Type="http://schemas.openxmlformats.org/officeDocument/2006/relationships/tags" Target="../tags/tag56.xml"/><Relationship Id="rId4" Type="http://schemas.openxmlformats.org/officeDocument/2006/relationships/image" Target="../media/image45.png"/></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13.xml"/><Relationship Id="rId1" Type="http://schemas.openxmlformats.org/officeDocument/2006/relationships/tags" Target="../tags/tag57.xml"/><Relationship Id="rId4" Type="http://schemas.openxmlformats.org/officeDocument/2006/relationships/image" Target="../media/image46.png"/></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4.xml"/><Relationship Id="rId1" Type="http://schemas.openxmlformats.org/officeDocument/2006/relationships/tags" Target="../tags/tag58.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13.xml"/><Relationship Id="rId1" Type="http://schemas.openxmlformats.org/officeDocument/2006/relationships/tags" Target="../tags/tag59.xml"/><Relationship Id="rId4" Type="http://schemas.openxmlformats.org/officeDocument/2006/relationships/image" Target="../media/image47.png"/></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13.xml"/><Relationship Id="rId1" Type="http://schemas.openxmlformats.org/officeDocument/2006/relationships/tags" Target="../tags/tag60.xml"/><Relationship Id="rId4" Type="http://schemas.openxmlformats.org/officeDocument/2006/relationships/image" Target="../media/image48.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3.xml"/><Relationship Id="rId1" Type="http://schemas.openxmlformats.org/officeDocument/2006/relationships/tags" Target="../tags/tag7.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13.xml"/><Relationship Id="rId1" Type="http://schemas.openxmlformats.org/officeDocument/2006/relationships/tags" Target="../tags/tag61.xm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4.xml"/><Relationship Id="rId1" Type="http://schemas.openxmlformats.org/officeDocument/2006/relationships/tags" Target="../tags/tag62.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13.xml"/><Relationship Id="rId1" Type="http://schemas.openxmlformats.org/officeDocument/2006/relationships/tags" Target="../tags/tag63.xml"/></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13.xml"/><Relationship Id="rId1" Type="http://schemas.openxmlformats.org/officeDocument/2006/relationships/tags" Target="../tags/tag64.xml"/></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13.xml"/><Relationship Id="rId1" Type="http://schemas.openxmlformats.org/officeDocument/2006/relationships/tags" Target="../tags/tag65.xml"/></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13.xml"/><Relationship Id="rId1" Type="http://schemas.openxmlformats.org/officeDocument/2006/relationships/tags" Target="../tags/tag66.xml"/></Relationships>
</file>

<file path=ppt/slides/_rels/slide66.xml.rels><?xml version="1.0" encoding="UTF-8" standalone="yes"?>
<Relationships xmlns="http://schemas.openxmlformats.org/package/2006/relationships"><Relationship Id="rId2" Type="http://schemas.openxmlformats.org/officeDocument/2006/relationships/slideLayout" Target="../slideLayouts/slideLayout10.xml"/><Relationship Id="rId1" Type="http://schemas.openxmlformats.org/officeDocument/2006/relationships/tags" Target="../tags/tag6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3.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3.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3.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469496" y="1612750"/>
            <a:ext cx="7598057" cy="1666626"/>
          </a:xfrm>
        </p:spPr>
        <p:txBody>
          <a:bodyPr/>
          <a:lstStyle/>
          <a:p>
            <a:pPr marL="2349500" indent="-2349500" defTabSz="274638" rtl="0">
              <a:tabLst>
                <a:tab pos="2327275" algn="l"/>
              </a:tabLst>
            </a:pPr>
            <a:r>
              <a:rPr lang="x-none" dirty="0">
                <a:solidFill>
                  <a:schemeClr val="accent5">
                    <a:lumMod val="40000"/>
                    <a:lumOff val="60000"/>
                  </a:schemeClr>
                </a:solidFill>
              </a:rPr>
              <a:t>Capítulo 1</a:t>
            </a:r>
            <a:r>
              <a:rPr lang="x-none" dirty="0" smtClean="0">
                <a:solidFill>
                  <a:schemeClr val="accent5">
                    <a:lumMod val="40000"/>
                    <a:lumOff val="60000"/>
                  </a:schemeClr>
                </a:solidFill>
              </a:rPr>
              <a:t>:</a:t>
            </a:r>
            <a:r>
              <a:rPr lang="en-US" dirty="0" smtClean="0">
                <a:solidFill>
                  <a:schemeClr val="accent5">
                    <a:lumMod val="40000"/>
                    <a:lumOff val="60000"/>
                  </a:schemeClr>
                </a:solidFill>
              </a:rPr>
              <a:t>	</a:t>
            </a:r>
            <a:r>
              <a:rPr lang="x-none" dirty="0" smtClean="0">
                <a:solidFill>
                  <a:schemeClr val="accent5">
                    <a:lumMod val="40000"/>
                    <a:lumOff val="60000"/>
                  </a:schemeClr>
                </a:solidFill>
              </a:rPr>
              <a:t>Introducción </a:t>
            </a:r>
            <a:r>
              <a:rPr lang="x-none" dirty="0">
                <a:solidFill>
                  <a:schemeClr val="accent5">
                    <a:lumMod val="40000"/>
                    <a:lumOff val="60000"/>
                  </a:schemeClr>
                </a:solidFill>
              </a:rPr>
              <a:t>al hardware de computadoras personales</a:t>
            </a:r>
          </a:p>
        </p:txBody>
      </p:sp>
      <p:sp>
        <p:nvSpPr>
          <p:cNvPr id="5" name="Text Placeholder 4"/>
          <p:cNvSpPr>
            <a:spLocks noGrp="1"/>
          </p:cNvSpPr>
          <p:nvPr>
            <p:ph type="body" sz="quarter" idx="13"/>
          </p:nvPr>
        </p:nvSpPr>
        <p:spPr>
          <a:xfrm>
            <a:off x="469497" y="3521159"/>
            <a:ext cx="5925246" cy="299001"/>
          </a:xfrm>
        </p:spPr>
        <p:txBody>
          <a:bodyPr/>
          <a:lstStyle/>
          <a:p>
            <a:pPr rtl="0"/>
            <a:r>
              <a:rPr lang="x-none">
                <a:solidFill>
                  <a:schemeClr val="bg2">
                    <a:lumMod val="40000"/>
                    <a:lumOff val="60000"/>
                  </a:schemeClr>
                </a:solidFill>
              </a:rPr>
              <a:t>Materiales del instructor</a:t>
            </a:r>
          </a:p>
        </p:txBody>
      </p:sp>
      <p:sp>
        <p:nvSpPr>
          <p:cNvPr id="7" name="Subtitle 6"/>
          <p:cNvSpPr>
            <a:spLocks noGrp="1"/>
          </p:cNvSpPr>
          <p:nvPr>
            <p:ph type="subTitle" idx="1"/>
          </p:nvPr>
        </p:nvSpPr>
        <p:spPr>
          <a:xfrm>
            <a:off x="469497" y="3809526"/>
            <a:ext cx="2368954" cy="902174"/>
          </a:xfrm>
        </p:spPr>
        <p:txBody>
          <a:bodyPr/>
          <a:lstStyle/>
          <a:p>
            <a:pPr rtl="0"/>
            <a:r>
              <a:rPr lang="x-none">
                <a:solidFill>
                  <a:schemeClr val="accent5">
                    <a:lumMod val="40000"/>
                    <a:lumOff val="60000"/>
                  </a:schemeClr>
                </a:solidFill>
              </a:rPr>
              <a:t>IT Essentials 7.0</a:t>
            </a:r>
          </a:p>
          <a:p>
            <a:endParaRPr lang="en-US" dirty="0"/>
          </a:p>
        </p:txBody>
      </p:sp>
    </p:spTree>
    <p:custDataLst>
      <p:tags r:id="rId1"/>
    </p:custDataLst>
    <p:extLst>
      <p:ext uri="{BB962C8B-B14F-4D97-AF65-F5344CB8AC3E}">
        <p14:creationId xmlns:p14="http://schemas.microsoft.com/office/powerpoint/2010/main" val="343650477"/>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x-none"/>
              <a:t>Capítulo 1: Prácticas recomendadas (cont.)</a:t>
            </a:r>
          </a:p>
        </p:txBody>
      </p:sp>
      <p:sp>
        <p:nvSpPr>
          <p:cNvPr id="11266" name="Rectangle 34"/>
          <p:cNvSpPr>
            <a:spLocks noGrp="1" noChangeArrowheads="1"/>
          </p:cNvSpPr>
          <p:nvPr>
            <p:ph idx="1"/>
          </p:nvPr>
        </p:nvSpPr>
        <p:spPr>
          <a:xfrm>
            <a:off x="145357" y="988181"/>
            <a:ext cx="8853286" cy="4155319"/>
          </a:xfrm>
        </p:spPr>
        <p:txBody>
          <a:bodyPr/>
          <a:lstStyle/>
          <a:p>
            <a:pPr rtl="0"/>
            <a:r>
              <a:rPr lang="x-none" dirty="0"/>
              <a:t>Sección 1.2 (continuación)</a:t>
            </a:r>
          </a:p>
          <a:p>
            <a:pPr lvl="2" rtl="0"/>
            <a:r>
              <a:rPr lang="x-none" sz="1400" dirty="0"/>
              <a:t>Haga circular algunos componentes si los tiene, mientras los analiza o los menciona.</a:t>
            </a:r>
          </a:p>
          <a:p>
            <a:pPr lvl="2" rtl="0"/>
            <a:r>
              <a:rPr lang="x-none" sz="1400" dirty="0"/>
              <a:t>Muestre las imágenes de los componentes que colocó en un PPT o de los que solo tiene archivos para que los estudiantes le digan qué pieza es.</a:t>
            </a:r>
          </a:p>
          <a:p>
            <a:pPr lvl="2" rtl="0"/>
            <a:r>
              <a:rPr lang="x-none" sz="1400" dirty="0"/>
              <a:t>Haga circular los cables si los tiene o muestre imágenes de ellos si no y pregunte a los estudiantes qué dispositivo se conectará con ese tipo de cable.</a:t>
            </a:r>
          </a:p>
          <a:p>
            <a:pPr rtl="0"/>
            <a:r>
              <a:rPr lang="x-none" dirty="0"/>
              <a:t>Sección 1.3</a:t>
            </a:r>
          </a:p>
          <a:p>
            <a:pPr lvl="1" rtl="0"/>
            <a:r>
              <a:rPr lang="x-none" dirty="0"/>
              <a:t>Pregunte a los estudiantes o tenga un debate en clase</a:t>
            </a:r>
          </a:p>
          <a:p>
            <a:pPr lvl="2" rtl="0"/>
            <a:r>
              <a:rPr lang="x-none" dirty="0"/>
              <a:t>¿Han desarmado o montado una PC de escritorio? </a:t>
            </a:r>
          </a:p>
          <a:p>
            <a:pPr lvl="2" rtl="0"/>
            <a:r>
              <a:rPr lang="x-none" dirty="0"/>
              <a:t>¿Reemplazaron un componente de una computadora portátil?</a:t>
            </a:r>
          </a:p>
          <a:p>
            <a:pPr lvl="1" rtl="0"/>
            <a:r>
              <a:rPr lang="x-none" dirty="0"/>
              <a:t>Si hay tiempo, considere reproducir el video del desmontaje de la computadora provisto en el currículo u otro video si las computadoras no están disponibles para desarmar</a:t>
            </a:r>
            <a:r>
              <a:rPr lang="x-none" dirty="0" smtClean="0"/>
              <a:t>.</a:t>
            </a:r>
            <a:endParaRPr lang="en-US" dirty="0"/>
          </a:p>
          <a:p>
            <a:pPr marL="630238" lvl="2" indent="-214313">
              <a:buFont typeface="Arial" panose="020B0604020202020204" pitchFamily="34" charset="0"/>
              <a:buChar char="•"/>
            </a:pPr>
            <a:endParaRPr lang="en-US" sz="1200" dirty="0"/>
          </a:p>
          <a:p>
            <a:pPr marL="630238" lvl="2" indent="-214313">
              <a:buFont typeface="Arial" panose="020B0604020202020204" pitchFamily="34" charset="0"/>
              <a:buChar char="•"/>
            </a:pPr>
            <a:endParaRPr lang="en-US" sz="1500" dirty="0"/>
          </a:p>
          <a:p>
            <a:pPr eaLnBrk="1" hangingPunct="1">
              <a:lnSpc>
                <a:spcPct val="85000"/>
              </a:lnSpc>
              <a:spcBef>
                <a:spcPct val="30000"/>
              </a:spcBef>
            </a:pPr>
            <a:endParaRPr lang="en-US" b="1" dirty="0">
              <a:solidFill>
                <a:srgbClr val="FF0000"/>
              </a:solidFill>
            </a:endParaRPr>
          </a:p>
          <a:p>
            <a:pPr eaLnBrk="1" hangingPunct="1">
              <a:lnSpc>
                <a:spcPct val="85000"/>
              </a:lnSpc>
              <a:spcBef>
                <a:spcPct val="30000"/>
              </a:spcBef>
            </a:pPr>
            <a:endParaRPr lang="en-US" dirty="0"/>
          </a:p>
        </p:txBody>
      </p:sp>
    </p:spTree>
    <p:custDataLst>
      <p:tags r:id="rId1"/>
    </p:custDataLst>
    <p:extLst>
      <p:ext uri="{BB962C8B-B14F-4D97-AF65-F5344CB8AC3E}">
        <p14:creationId xmlns:p14="http://schemas.microsoft.com/office/powerpoint/2010/main" val="2844221565"/>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314" name="Rectangle 33"/>
          <p:cNvSpPr>
            <a:spLocks noGrp="1" noChangeArrowheads="1"/>
          </p:cNvSpPr>
          <p:nvPr>
            <p:ph type="title"/>
          </p:nvPr>
        </p:nvSpPr>
        <p:spPr/>
        <p:txBody>
          <a:bodyPr/>
          <a:lstStyle/>
          <a:p>
            <a:pPr rtl="0" eaLnBrk="1" hangingPunct="1"/>
            <a:r>
              <a:rPr lang="x-none"/>
              <a:t>Capítulo 1: Ayuda adicional</a:t>
            </a:r>
          </a:p>
        </p:txBody>
      </p:sp>
      <p:sp>
        <p:nvSpPr>
          <p:cNvPr id="20483" name="Rectangle 34"/>
          <p:cNvSpPr>
            <a:spLocks noGrp="1" noChangeArrowheads="1"/>
          </p:cNvSpPr>
          <p:nvPr>
            <p:ph idx="1"/>
          </p:nvPr>
        </p:nvSpPr>
        <p:spPr>
          <a:xfrm>
            <a:off x="1210960" y="1128584"/>
            <a:ext cx="7655247" cy="3825679"/>
          </a:xfrm>
        </p:spPr>
        <p:txBody>
          <a:bodyPr/>
          <a:lstStyle/>
          <a:p>
            <a:pPr rtl="0">
              <a:lnSpc>
                <a:spcPct val="85000"/>
              </a:lnSpc>
              <a:spcBef>
                <a:spcPct val="30000"/>
              </a:spcBef>
              <a:spcAft>
                <a:spcPts val="900"/>
              </a:spcAft>
              <a:defRPr/>
            </a:pPr>
            <a:r>
              <a:rPr lang="x-none" dirty="0"/>
              <a:t>Para obtener ayuda adicional sobre las estrategias de enseñanza, incluidos los planes de lección, analogías para los conceptos difíciles y temas de conversación, visite la Comunidad ITE en: </a:t>
            </a:r>
            <a:r>
              <a:rPr lang="x-none" dirty="0">
                <a:hlinkClick r:id="rId4"/>
              </a:rPr>
              <a:t>https://community.cisco.com/t5/networking-academy/ct-p/Netacad</a:t>
            </a:r>
            <a:r>
              <a:rPr lang="x-none" dirty="0"/>
              <a:t>, o simplemente vaya a </a:t>
            </a:r>
            <a:r>
              <a:rPr lang="x-none" dirty="0">
                <a:hlinkClick r:id="rId5"/>
              </a:rPr>
              <a:t>https://community.cisco.com</a:t>
            </a:r>
            <a:r>
              <a:rPr lang="x-none" dirty="0"/>
              <a:t>.</a:t>
            </a:r>
          </a:p>
          <a:p>
            <a:pPr rtl="0">
              <a:lnSpc>
                <a:spcPct val="85000"/>
              </a:lnSpc>
              <a:spcBef>
                <a:spcPct val="30000"/>
              </a:spcBef>
              <a:defRPr/>
            </a:pPr>
            <a:r>
              <a:rPr lang="x-none" dirty="0"/>
              <a:t>Si tiene planes o recursos de lección que desee compartir, cárguelos a la Comunidad ITE a fin de ayudar a otros instructores.</a:t>
            </a:r>
          </a:p>
        </p:txBody>
      </p:sp>
    </p:spTree>
    <p:custDataLst>
      <p:tags r:id="rId1"/>
    </p:custDataLst>
    <p:extLst>
      <p:ext uri="{BB962C8B-B14F-4D97-AF65-F5344CB8AC3E}">
        <p14:creationId xmlns:p14="http://schemas.microsoft.com/office/powerpoint/2010/main" val="1849301981"/>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469497" y="2751893"/>
            <a:ext cx="7713804" cy="644730"/>
          </a:xfrm>
        </p:spPr>
        <p:txBody>
          <a:bodyPr/>
          <a:lstStyle/>
          <a:p>
            <a:pPr marL="2338388" indent="-2338388" rtl="0">
              <a:tabLst>
                <a:tab pos="2327275" algn="l"/>
              </a:tabLst>
            </a:pPr>
            <a:r>
              <a:rPr lang="x-none" dirty="0">
                <a:solidFill>
                  <a:schemeClr val="accent5">
                    <a:lumMod val="40000"/>
                    <a:lumOff val="60000"/>
                  </a:schemeClr>
                </a:solidFill>
              </a:rPr>
              <a:t>Capítulo 1</a:t>
            </a:r>
            <a:r>
              <a:rPr lang="x-none" dirty="0" smtClean="0">
                <a:solidFill>
                  <a:schemeClr val="accent5">
                    <a:lumMod val="40000"/>
                    <a:lumOff val="60000"/>
                  </a:schemeClr>
                </a:solidFill>
              </a:rPr>
              <a:t>:</a:t>
            </a:r>
            <a:r>
              <a:rPr lang="en-US" dirty="0" smtClean="0">
                <a:solidFill>
                  <a:schemeClr val="accent5">
                    <a:lumMod val="40000"/>
                    <a:lumOff val="60000"/>
                  </a:schemeClr>
                </a:solidFill>
              </a:rPr>
              <a:t>	</a:t>
            </a:r>
            <a:r>
              <a:rPr lang="x-none" dirty="0" smtClean="0">
                <a:solidFill>
                  <a:schemeClr val="accent5">
                    <a:lumMod val="40000"/>
                    <a:lumOff val="60000"/>
                  </a:schemeClr>
                </a:solidFill>
              </a:rPr>
              <a:t>Introducción </a:t>
            </a:r>
            <a:r>
              <a:rPr lang="x-none" dirty="0">
                <a:solidFill>
                  <a:schemeClr val="accent5">
                    <a:lumMod val="40000"/>
                    <a:lumOff val="60000"/>
                  </a:schemeClr>
                </a:solidFill>
              </a:rPr>
              <a:t>al hardware de computadoras personales</a:t>
            </a:r>
          </a:p>
        </p:txBody>
      </p:sp>
      <p:sp>
        <p:nvSpPr>
          <p:cNvPr id="7" name="Subtitle 6"/>
          <p:cNvSpPr>
            <a:spLocks noGrp="1"/>
          </p:cNvSpPr>
          <p:nvPr>
            <p:ph type="subTitle" idx="1"/>
          </p:nvPr>
        </p:nvSpPr>
        <p:spPr>
          <a:xfrm>
            <a:off x="469497" y="3809526"/>
            <a:ext cx="2368954" cy="902174"/>
          </a:xfrm>
        </p:spPr>
        <p:txBody>
          <a:bodyPr/>
          <a:lstStyle/>
          <a:p>
            <a:pPr rtl="0"/>
            <a:r>
              <a:rPr lang="x-none">
                <a:solidFill>
                  <a:schemeClr val="accent5">
                    <a:lumMod val="40000"/>
                    <a:lumOff val="60000"/>
                  </a:schemeClr>
                </a:solidFill>
              </a:rPr>
              <a:t>IT Essentials 7.0</a:t>
            </a:r>
          </a:p>
          <a:p>
            <a:endParaRPr lang="en-US" dirty="0"/>
          </a:p>
        </p:txBody>
      </p:sp>
    </p:spTree>
    <p:custDataLst>
      <p:tags r:id="rId1"/>
    </p:custDataLst>
    <p:extLst>
      <p:ext uri="{BB962C8B-B14F-4D97-AF65-F5344CB8AC3E}">
        <p14:creationId xmlns:p14="http://schemas.microsoft.com/office/powerpoint/2010/main" val="1989389863"/>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3"/>
          <p:cNvSpPr>
            <a:spLocks noGrp="1" noChangeArrowheads="1"/>
          </p:cNvSpPr>
          <p:nvPr>
            <p:ph type="title"/>
          </p:nvPr>
        </p:nvSpPr>
        <p:spPr/>
        <p:txBody>
          <a:bodyPr/>
          <a:lstStyle/>
          <a:p>
            <a:pPr rtl="0" eaLnBrk="1" hangingPunct="1"/>
            <a:r>
              <a:rPr lang="x-none"/>
              <a:t>Capítulo 1: Secciones y objetivos</a:t>
            </a:r>
          </a:p>
        </p:txBody>
      </p:sp>
      <p:sp>
        <p:nvSpPr>
          <p:cNvPr id="4099" name="Rectangle 34"/>
          <p:cNvSpPr>
            <a:spLocks noGrp="1" noChangeArrowheads="1"/>
          </p:cNvSpPr>
          <p:nvPr>
            <p:ph idx="1"/>
          </p:nvPr>
        </p:nvSpPr>
        <p:spPr>
          <a:xfrm>
            <a:off x="-1" y="710713"/>
            <a:ext cx="8044405" cy="4155319"/>
          </a:xfrm>
        </p:spPr>
        <p:txBody>
          <a:bodyPr/>
          <a:lstStyle/>
          <a:p>
            <a:pPr rtl="0"/>
            <a:r>
              <a:rPr lang="x-none" dirty="0"/>
              <a:t>1.1 Computadoras personales</a:t>
            </a:r>
          </a:p>
          <a:p>
            <a:pPr marL="469106" lvl="1" indent="-214313" rtl="0">
              <a:buFont typeface="Arial" panose="020B0604020202020204" pitchFamily="34" charset="0"/>
              <a:buChar char="•"/>
            </a:pPr>
            <a:r>
              <a:rPr lang="x-none" sz="1350" dirty="0"/>
              <a:t>Explicar cómo funcionan juntos los componentes de una computadora personal.</a:t>
            </a:r>
          </a:p>
          <a:p>
            <a:pPr marL="469106" lvl="1" indent="-214313" rtl="0">
              <a:buFont typeface="Arial" panose="020B0604020202020204" pitchFamily="34" charset="0"/>
              <a:buChar char="•"/>
            </a:pPr>
            <a:r>
              <a:rPr lang="x-none" sz="1350" dirty="0"/>
              <a:t>Explicar los componentes de una computadora.</a:t>
            </a:r>
          </a:p>
          <a:p>
            <a:pPr marL="469106" lvl="1" indent="-214313" rtl="0">
              <a:buFont typeface="Arial" panose="020B0604020202020204" pitchFamily="34" charset="0"/>
              <a:buChar char="•"/>
            </a:pPr>
            <a:r>
              <a:rPr lang="x-none" dirty="0"/>
              <a:t>Explicar la seguridad eléctrica y de ESD.</a:t>
            </a:r>
          </a:p>
          <a:p>
            <a:pPr rtl="0"/>
            <a:r>
              <a:rPr lang="x-none" dirty="0"/>
              <a:t>1.2 Componentes de una PC</a:t>
            </a:r>
          </a:p>
          <a:p>
            <a:pPr marL="469106" lvl="1" indent="-214313" rtl="0">
              <a:buFont typeface="Arial" panose="020B0604020202020204" pitchFamily="34" charset="0"/>
              <a:buChar char="•"/>
            </a:pPr>
            <a:r>
              <a:rPr lang="x-none" sz="1350" dirty="0"/>
              <a:t>Explicar las características y funciones de los componentes de la computadora</a:t>
            </a:r>
            <a:r>
              <a:rPr lang="x-none" sz="1200" dirty="0"/>
              <a:t>.</a:t>
            </a:r>
            <a:r>
              <a:rPr lang="x-none" sz="1350" dirty="0"/>
              <a:t> </a:t>
            </a:r>
          </a:p>
          <a:p>
            <a:pPr marL="469106" lvl="1" indent="-214313" rtl="0">
              <a:buFont typeface="Arial" panose="020B0604020202020204" pitchFamily="34" charset="0"/>
              <a:buChar char="•"/>
            </a:pPr>
            <a:r>
              <a:rPr lang="x-none" dirty="0"/>
              <a:t>Describir gabinetes y fuentes de alimentación. </a:t>
            </a:r>
          </a:p>
          <a:p>
            <a:pPr marL="469106" lvl="1" indent="-214313" rtl="0">
              <a:buFont typeface="Arial" panose="020B0604020202020204" pitchFamily="34" charset="0"/>
              <a:buChar char="•"/>
            </a:pPr>
            <a:r>
              <a:rPr lang="x-none" dirty="0"/>
              <a:t>Describir las placas base.</a:t>
            </a:r>
          </a:p>
          <a:p>
            <a:pPr marL="469106" lvl="1" indent="-214313" rtl="0">
              <a:buFont typeface="Arial" panose="020B0604020202020204" pitchFamily="34" charset="0"/>
              <a:buChar char="•"/>
            </a:pPr>
            <a:r>
              <a:rPr lang="x-none" dirty="0"/>
              <a:t>Describir las CPU.</a:t>
            </a:r>
          </a:p>
          <a:p>
            <a:pPr marL="469106" lvl="1" indent="-214313" rtl="0">
              <a:buFont typeface="Arial" panose="020B0604020202020204" pitchFamily="34" charset="0"/>
              <a:buChar char="•"/>
            </a:pPr>
            <a:r>
              <a:rPr lang="x-none" dirty="0"/>
              <a:t>Explicar los tipos de memoria.</a:t>
            </a:r>
          </a:p>
          <a:p>
            <a:pPr marL="469106" lvl="1" indent="-214313" rtl="0">
              <a:buFont typeface="Arial" panose="020B0604020202020204" pitchFamily="34" charset="0"/>
              <a:buChar char="•"/>
            </a:pPr>
            <a:r>
              <a:rPr lang="x-none" dirty="0"/>
              <a:t>Describir las tarjetas de adaptador y las ranuras de expansión.</a:t>
            </a:r>
          </a:p>
          <a:p>
            <a:pPr marL="469106" lvl="1" indent="-214313" rtl="0">
              <a:buFont typeface="Arial" panose="020B0604020202020204" pitchFamily="34" charset="0"/>
              <a:buChar char="•"/>
            </a:pPr>
            <a:r>
              <a:rPr lang="x-none" dirty="0"/>
              <a:t>Describir las unidades de disco duro y SSD.</a:t>
            </a:r>
          </a:p>
          <a:p>
            <a:pPr marL="280194" indent="-214313">
              <a:buFont typeface="Arial" panose="020B0604020202020204" pitchFamily="34" charset="0"/>
              <a:buChar char="•"/>
            </a:pPr>
            <a:endParaRPr lang="en-US" dirty="0"/>
          </a:p>
          <a:p>
            <a:pPr marL="65881" indent="0">
              <a:buNone/>
            </a:pPr>
            <a:endParaRPr lang="en-US" sz="1450" dirty="0"/>
          </a:p>
          <a:p>
            <a:pPr marL="542131" lvl="2" indent="-214313">
              <a:buFont typeface="Arial" panose="020B0604020202020204" pitchFamily="34" charset="0"/>
              <a:buChar char="•"/>
            </a:pPr>
            <a:endParaRPr lang="en-US" sz="1150" dirty="0"/>
          </a:p>
          <a:p>
            <a:pPr marL="327818" lvl="2" indent="0">
              <a:buNone/>
            </a:pPr>
            <a:endParaRPr lang="en-US" sz="1150" dirty="0"/>
          </a:p>
        </p:txBody>
      </p:sp>
    </p:spTree>
    <p:custDataLst>
      <p:tags r:id="rId1"/>
    </p:custDataLst>
    <p:extLst>
      <p:ext uri="{BB962C8B-B14F-4D97-AF65-F5344CB8AC3E}">
        <p14:creationId xmlns:p14="http://schemas.microsoft.com/office/powerpoint/2010/main" val="111192384"/>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3"/>
          <p:cNvSpPr>
            <a:spLocks noGrp="1" noChangeArrowheads="1"/>
          </p:cNvSpPr>
          <p:nvPr>
            <p:ph type="title"/>
          </p:nvPr>
        </p:nvSpPr>
        <p:spPr/>
        <p:txBody>
          <a:bodyPr/>
          <a:lstStyle/>
          <a:p>
            <a:pPr rtl="0" eaLnBrk="1" hangingPunct="1"/>
            <a:r>
              <a:rPr lang="x-none"/>
              <a:t>Capítulo 1: Secciones y objetivos (continuación)</a:t>
            </a:r>
          </a:p>
        </p:txBody>
      </p:sp>
      <p:sp>
        <p:nvSpPr>
          <p:cNvPr id="4099" name="Rectangle 34"/>
          <p:cNvSpPr>
            <a:spLocks noGrp="1" noChangeArrowheads="1"/>
          </p:cNvSpPr>
          <p:nvPr>
            <p:ph idx="1"/>
          </p:nvPr>
        </p:nvSpPr>
        <p:spPr>
          <a:xfrm>
            <a:off x="103525" y="702692"/>
            <a:ext cx="8484889" cy="4155319"/>
          </a:xfrm>
        </p:spPr>
        <p:txBody>
          <a:bodyPr/>
          <a:lstStyle/>
          <a:p>
            <a:pPr rtl="0"/>
            <a:r>
              <a:rPr lang="x-none" dirty="0"/>
              <a:t>1.2 Componentes de una PC (continuación)</a:t>
            </a:r>
          </a:p>
          <a:p>
            <a:pPr marL="469106" lvl="1" indent="-214313" rtl="0">
              <a:buFont typeface="Arial" panose="020B0604020202020204" pitchFamily="34" charset="0"/>
              <a:buChar char="•"/>
            </a:pPr>
            <a:r>
              <a:rPr lang="x-none" dirty="0"/>
              <a:t>Describir los dispositivos de almacenamiento óptico.</a:t>
            </a:r>
          </a:p>
          <a:p>
            <a:pPr marL="469106" lvl="1" indent="-214313" rtl="0">
              <a:buFont typeface="Arial" panose="020B0604020202020204" pitchFamily="34" charset="0"/>
              <a:buChar char="•"/>
            </a:pPr>
            <a:r>
              <a:rPr lang="x-none" dirty="0"/>
              <a:t>Describir los puertos, los cables y los adaptadores.</a:t>
            </a:r>
          </a:p>
          <a:p>
            <a:pPr marL="469106" lvl="1" indent="-214313" rtl="0">
              <a:buFont typeface="Arial" panose="020B0604020202020204" pitchFamily="34" charset="0"/>
              <a:buChar char="•"/>
            </a:pPr>
            <a:r>
              <a:rPr lang="x-none" dirty="0"/>
              <a:t>Describir los dispositivos de entrada.</a:t>
            </a:r>
          </a:p>
          <a:p>
            <a:pPr marL="469106" lvl="1" indent="-214313" rtl="0">
              <a:buFont typeface="Arial" panose="020B0604020202020204" pitchFamily="34" charset="0"/>
              <a:buChar char="•"/>
            </a:pPr>
            <a:r>
              <a:rPr lang="x-none" dirty="0"/>
              <a:t>Describir los dispositivos de salida.</a:t>
            </a:r>
          </a:p>
          <a:p>
            <a:pPr rtl="0"/>
            <a:r>
              <a:rPr lang="x-none" dirty="0"/>
              <a:t>1.3 Desarmar una PC</a:t>
            </a:r>
          </a:p>
          <a:p>
            <a:pPr marL="469106" lvl="1" indent="-214313" rtl="0">
              <a:buFont typeface="Arial" panose="020B0604020202020204" pitchFamily="34" charset="0"/>
              <a:buChar char="•"/>
            </a:pPr>
            <a:r>
              <a:rPr lang="x-none" dirty="0"/>
              <a:t>Explicar las características y las funciones de cada componente del kit de herramientas.</a:t>
            </a:r>
          </a:p>
          <a:p>
            <a:pPr marL="469106" lvl="1" indent="-214313" rtl="0">
              <a:buFont typeface="Arial" panose="020B0604020202020204" pitchFamily="34" charset="0"/>
              <a:buChar char="•"/>
            </a:pPr>
            <a:r>
              <a:rPr lang="x-none" dirty="0"/>
              <a:t>Desarmar una computadora. </a:t>
            </a:r>
          </a:p>
          <a:p>
            <a:pPr marL="65881" indent="0">
              <a:buNone/>
            </a:pPr>
            <a:endParaRPr lang="en-US" sz="1650" dirty="0"/>
          </a:p>
          <a:p>
            <a:pPr marL="65881" indent="0">
              <a:buNone/>
            </a:pPr>
            <a:endParaRPr lang="en-US" sz="1450" dirty="0"/>
          </a:p>
          <a:p>
            <a:pPr marL="542131" lvl="2" indent="-214313">
              <a:buFont typeface="Arial" panose="020B0604020202020204" pitchFamily="34" charset="0"/>
              <a:buChar char="•"/>
            </a:pPr>
            <a:endParaRPr lang="en-US" sz="1150" dirty="0"/>
          </a:p>
          <a:p>
            <a:pPr marL="327818" lvl="2" indent="0">
              <a:buNone/>
            </a:pPr>
            <a:endParaRPr lang="en-US" sz="1150" dirty="0"/>
          </a:p>
        </p:txBody>
      </p:sp>
    </p:spTree>
    <p:custDataLst>
      <p:tags r:id="rId1"/>
    </p:custDataLst>
    <p:extLst>
      <p:ext uri="{BB962C8B-B14F-4D97-AF65-F5344CB8AC3E}">
        <p14:creationId xmlns:p14="http://schemas.microsoft.com/office/powerpoint/2010/main" val="4278661027"/>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915409"/>
            <a:ext cx="7598042" cy="1802391"/>
          </a:xfrm>
        </p:spPr>
        <p:txBody>
          <a:bodyPr/>
          <a:lstStyle/>
          <a:p>
            <a:pPr rtl="0"/>
            <a:r>
              <a:rPr lang="x-none">
                <a:solidFill>
                  <a:schemeClr val="accent5">
                    <a:lumMod val="40000"/>
                    <a:lumOff val="60000"/>
                  </a:schemeClr>
                </a:solidFill>
              </a:rPr>
              <a:t>1.1 Computadora personal</a:t>
            </a:r>
          </a:p>
        </p:txBody>
      </p:sp>
    </p:spTree>
    <p:custDataLst>
      <p:tags r:id="rId1"/>
    </p:custDataLst>
    <p:extLst>
      <p:ext uri="{BB962C8B-B14F-4D97-AF65-F5344CB8AC3E}">
        <p14:creationId xmlns:p14="http://schemas.microsoft.com/office/powerpoint/2010/main" val="673099643"/>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9144000" cy="592921"/>
          </a:xfrm>
        </p:spPr>
        <p:txBody>
          <a:bodyPr/>
          <a:lstStyle/>
          <a:p>
            <a:pPr rtl="0"/>
            <a:r>
              <a:rPr lang="x-none"/>
              <a:t>Explicación de video: ¿Qué hay en una computadora?</a:t>
            </a:r>
          </a:p>
        </p:txBody>
      </p:sp>
      <p:pic>
        <p:nvPicPr>
          <p:cNvPr id="10" name="Content Placeholder 9">
            <a:extLst>
              <a:ext uri="{FF2B5EF4-FFF2-40B4-BE49-F238E27FC236}">
                <a16:creationId xmlns="" xmlns:c="http://schemas.openxmlformats.org/drawingml/2006/chart" xmlns:c15="http://schemas.microsoft.com/office/drawing/2012/chart" xmlns:a16="http://schemas.microsoft.com/office/drawing/2014/main" id="{3937EAF1-BF81-4831-812C-DA9BDB18E726}"/>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329409" y="830063"/>
            <a:ext cx="6485182" cy="3697558"/>
          </a:xfrm>
          <a:ln>
            <a:solidFill>
              <a:srgbClr val="0070C0"/>
            </a:solidFill>
          </a:ln>
        </p:spPr>
      </p:pic>
    </p:spTree>
    <p:custDataLst>
      <p:tags r:id="rId1"/>
    </p:custDataLst>
    <p:extLst>
      <p:ext uri="{BB962C8B-B14F-4D97-AF65-F5344CB8AC3E}">
        <p14:creationId xmlns:p14="http://schemas.microsoft.com/office/powerpoint/2010/main" val="2342478232"/>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Computadoras personales</a:t>
            </a:r>
            <a:r>
              <a:rPr lang="en-US" altLang="en-US" dirty="0"/>
              <a:t/>
            </a:r>
            <a:br>
              <a:rPr lang="en-US" altLang="en-US" dirty="0"/>
            </a:br>
            <a:r>
              <a:rPr lang="x-none"/>
              <a:t>Seguridad eléctrica</a:t>
            </a:r>
          </a:p>
        </p:txBody>
      </p:sp>
      <p:sp>
        <p:nvSpPr>
          <p:cNvPr id="8195" name="Rectangle 6"/>
          <p:cNvSpPr>
            <a:spLocks noGrp="1" noChangeArrowheads="1"/>
          </p:cNvSpPr>
          <p:nvPr>
            <p:ph idx="1"/>
          </p:nvPr>
        </p:nvSpPr>
        <p:spPr>
          <a:xfrm>
            <a:off x="144065" y="798945"/>
            <a:ext cx="8853286" cy="1857628"/>
          </a:xfrm>
        </p:spPr>
        <p:txBody>
          <a:bodyPr/>
          <a:lstStyle/>
          <a:p>
            <a:pPr rtl="0"/>
            <a:r>
              <a:rPr lang="x-none"/>
              <a:t>Los dispositivos eléctricos tienen determinados requisitos de potencia.</a:t>
            </a:r>
          </a:p>
          <a:p>
            <a:pPr rtl="0"/>
            <a:r>
              <a:rPr lang="x-none"/>
              <a:t>Los adaptadores de CA se fabrican para computadoras portátiles específicas. </a:t>
            </a:r>
          </a:p>
          <a:p>
            <a:pPr lvl="1" rtl="0"/>
            <a:r>
              <a:rPr lang="x-none"/>
              <a:t>Intercambiar los cables de CA con los de otro tipo de computadora portátil o dispositivo puede provocar daños al adaptador de CA y a la computadora portátil.</a:t>
            </a:r>
          </a:p>
          <a:p>
            <a:pPr rtl="0"/>
            <a:r>
              <a:rPr lang="x-none"/>
              <a:t>Algunas partes de las impresoras, como las fuentes de alimentación, tienen alto voltaje. Consulte el manual de la impresora para ubicar los componentes con alto voltaje. </a:t>
            </a:r>
          </a:p>
        </p:txBody>
      </p:sp>
      <p:pic>
        <p:nvPicPr>
          <p:cNvPr id="3" name="Picture 2" descr="The figure on this page is an image that shows a computer power supply and a high voltage warning symbol, which is a black triangle on a yellow background. In the triangle is a black lightning bolt with a down pointing arrowhead at the bottom end of the lightning bolt." title="Electrical Safety">
            <a:extLst>
              <a:ext uri="{FF2B5EF4-FFF2-40B4-BE49-F238E27FC236}">
                <a16:creationId xmlns="" xmlns:c="http://schemas.openxmlformats.org/drawingml/2006/chart" xmlns:c15="http://schemas.microsoft.com/office/drawing/2012/chart" xmlns:a16="http://schemas.microsoft.com/office/drawing/2014/main" id="{6D31F890-7406-452B-8AE5-B52BDF11D93C}"/>
              </a:ext>
            </a:extLst>
          </p:cNvPr>
          <p:cNvPicPr>
            <a:picLocks noChangeAspect="1"/>
          </p:cNvPicPr>
          <p:nvPr/>
        </p:nvPicPr>
        <p:blipFill>
          <a:blip r:embed="rId4"/>
          <a:stretch>
            <a:fillRect/>
          </a:stretch>
        </p:blipFill>
        <p:spPr>
          <a:xfrm>
            <a:off x="831887" y="2729265"/>
            <a:ext cx="3738821" cy="2190902"/>
          </a:xfrm>
          <a:prstGeom prst="rect">
            <a:avLst/>
          </a:prstGeom>
        </p:spPr>
      </p:pic>
      <p:sp>
        <p:nvSpPr>
          <p:cNvPr id="9" name="TextBox 8">
            <a:extLst>
              <a:ext uri="{FF2B5EF4-FFF2-40B4-BE49-F238E27FC236}">
                <a16:creationId xmlns="" xmlns:c="http://schemas.openxmlformats.org/drawingml/2006/chart" xmlns:c15="http://schemas.microsoft.com/office/drawing/2012/chart" xmlns:a16="http://schemas.microsoft.com/office/drawing/2014/main" id="{140ECF0A-55B6-4EC1-85C3-D43D0981E296}"/>
              </a:ext>
            </a:extLst>
          </p:cNvPr>
          <p:cNvSpPr txBox="1"/>
          <p:nvPr/>
        </p:nvSpPr>
        <p:spPr>
          <a:xfrm>
            <a:off x="4570708" y="2901386"/>
            <a:ext cx="3997638" cy="923330"/>
          </a:xfrm>
          <a:prstGeom prst="rect">
            <a:avLst/>
          </a:prstGeom>
          <a:noFill/>
        </p:spPr>
        <p:txBody>
          <a:bodyPr wrap="square" rtlCol="0">
            <a:spAutoFit/>
          </a:bodyPr>
          <a:lstStyle/>
          <a:p>
            <a:pPr algn="ctr" rtl="0"/>
            <a:r>
              <a:rPr lang="x-none" b="1"/>
              <a:t>Siga las pautas de seguridad eléctrica para evitar incendios, lesiones y accidentes.</a:t>
            </a:r>
          </a:p>
        </p:txBody>
      </p:sp>
    </p:spTree>
    <p:custDataLst>
      <p:tags r:id="rId1"/>
    </p:custDataLst>
    <p:extLst>
      <p:ext uri="{BB962C8B-B14F-4D97-AF65-F5344CB8AC3E}">
        <p14:creationId xmlns:p14="http://schemas.microsoft.com/office/powerpoint/2010/main" val="49223303"/>
      </p:ext>
    </p:extLst>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Seguridad eléctrica y de </a:t>
            </a:r>
            <a:r>
              <a:rPr lang="en-US" altLang="en-US" dirty="0"/>
              <a:t/>
            </a:r>
            <a:br>
              <a:rPr lang="en-US" altLang="en-US" dirty="0"/>
            </a:br>
            <a:r>
              <a:rPr lang="x-none"/>
              <a:t>ESD</a:t>
            </a:r>
          </a:p>
        </p:txBody>
      </p:sp>
      <p:sp>
        <p:nvSpPr>
          <p:cNvPr id="8195" name="Rectangle 6"/>
          <p:cNvSpPr>
            <a:spLocks noGrp="1" noChangeArrowheads="1"/>
          </p:cNvSpPr>
          <p:nvPr>
            <p:ph idx="1"/>
          </p:nvPr>
        </p:nvSpPr>
        <p:spPr>
          <a:xfrm>
            <a:off x="124608" y="915574"/>
            <a:ext cx="9019391" cy="1310029"/>
          </a:xfrm>
        </p:spPr>
        <p:txBody>
          <a:bodyPr/>
          <a:lstStyle/>
          <a:p>
            <a:pPr rtl="0"/>
            <a:r>
              <a:rPr lang="x-none" sz="1400" spc="-30" dirty="0"/>
              <a:t>Las descargas electrostáticas (ESD) pueden ocurrir cuando hay una acumulación de la carga eléctrica que existe en una superficie que entra en contacto con otra de carga diferente.</a:t>
            </a:r>
          </a:p>
          <a:p>
            <a:pPr rtl="0"/>
            <a:r>
              <a:rPr lang="x-none" sz="1400" spc="-30" dirty="0"/>
              <a:t>La ESD puede provocar daños a los equipos informáticos si no se descarga correctamente.</a:t>
            </a:r>
          </a:p>
          <a:p>
            <a:pPr rtl="0"/>
            <a:r>
              <a:rPr lang="x-none" sz="1400" spc="-30" dirty="0"/>
              <a:t>Se deben acumular un mínimo de 3000 V de electricidad estática para que una persona pueda sentir una ESD. </a:t>
            </a:r>
          </a:p>
        </p:txBody>
      </p:sp>
      <p:sp>
        <p:nvSpPr>
          <p:cNvPr id="5" name="TextBox 4">
            <a:extLst>
              <a:ext uri="{FF2B5EF4-FFF2-40B4-BE49-F238E27FC236}">
                <a16:creationId xmlns="" xmlns:c="http://schemas.openxmlformats.org/drawingml/2006/chart" xmlns:c15="http://schemas.microsoft.com/office/drawing/2012/chart" xmlns:a16="http://schemas.microsoft.com/office/drawing/2014/main" id="{6D1EFD4A-E083-45CD-85CE-FDE28569786D}"/>
              </a:ext>
            </a:extLst>
          </p:cNvPr>
          <p:cNvSpPr txBox="1"/>
          <p:nvPr/>
        </p:nvSpPr>
        <p:spPr>
          <a:xfrm>
            <a:off x="486033" y="2441094"/>
            <a:ext cx="5567526" cy="1600438"/>
          </a:xfrm>
          <a:prstGeom prst="rect">
            <a:avLst/>
          </a:prstGeom>
          <a:noFill/>
        </p:spPr>
        <p:txBody>
          <a:bodyPr wrap="square" rtlCol="0">
            <a:spAutoFit/>
          </a:bodyPr>
          <a:lstStyle/>
          <a:p>
            <a:pPr rtl="0"/>
            <a:r>
              <a:rPr lang="x-none" sz="1400" b="1" spc="-30" dirty="0">
                <a:solidFill>
                  <a:srgbClr val="000000"/>
                </a:solidFill>
                <a:latin typeface="+mn-lt"/>
                <a:ea typeface="ＭＳ Ｐゴシック" charset="0"/>
              </a:rPr>
              <a:t>Siga estas recomendaciones para ayudar a evitar daños por ESD</a:t>
            </a:r>
            <a:r>
              <a:rPr lang="x-none" sz="1400" spc="-30" dirty="0">
                <a:solidFill>
                  <a:srgbClr val="000000"/>
                </a:solidFill>
                <a:latin typeface="+mn-lt"/>
                <a:ea typeface="ＭＳ Ｐゴシック" charset="0"/>
              </a:rPr>
              <a:t>:</a:t>
            </a:r>
          </a:p>
          <a:p>
            <a:endParaRPr lang="en-US" sz="1400" spc="-30" dirty="0">
              <a:solidFill>
                <a:srgbClr val="000000"/>
              </a:solidFill>
              <a:latin typeface="+mn-lt"/>
              <a:ea typeface="ＭＳ Ｐゴシック" charset="0"/>
            </a:endParaRPr>
          </a:p>
          <a:p>
            <a:pPr marL="285750" indent="-285750" rtl="0">
              <a:buFont typeface="Wingdings" panose="05000000000000000000" pitchFamily="2" charset="2"/>
              <a:buChar char="§"/>
            </a:pPr>
            <a:r>
              <a:rPr lang="x-none" sz="1400" spc="-30" dirty="0">
                <a:solidFill>
                  <a:srgbClr val="000000"/>
                </a:solidFill>
                <a:latin typeface="+mn-lt"/>
                <a:ea typeface="ＭＳ Ｐゴシック" charset="0"/>
              </a:rPr>
              <a:t>Conserve todos los componentes en bolsas antiestática hasta que esté listo para instalarlos.</a:t>
            </a:r>
          </a:p>
          <a:p>
            <a:pPr marL="285750" indent="-285750" rtl="0">
              <a:buFont typeface="Wingdings" panose="05000000000000000000" pitchFamily="2" charset="2"/>
              <a:buChar char="§"/>
            </a:pPr>
            <a:r>
              <a:rPr lang="x-none" sz="1400" spc="-30" dirty="0">
                <a:solidFill>
                  <a:srgbClr val="000000"/>
                </a:solidFill>
                <a:latin typeface="+mn-lt"/>
                <a:ea typeface="ＭＳ Ｐゴシック" charset="0"/>
              </a:rPr>
              <a:t>Utilice alfombrillas conectadas a tierra en los bancos de trabajo.</a:t>
            </a:r>
          </a:p>
          <a:p>
            <a:pPr marL="285750" indent="-285750" rtl="0">
              <a:buFont typeface="Wingdings" panose="05000000000000000000" pitchFamily="2" charset="2"/>
              <a:buChar char="§"/>
            </a:pPr>
            <a:r>
              <a:rPr lang="x-none" sz="1400" spc="-30" dirty="0">
                <a:solidFill>
                  <a:srgbClr val="000000"/>
                </a:solidFill>
                <a:latin typeface="+mn-lt"/>
                <a:ea typeface="ＭＳ Ｐゴシック" charset="0"/>
              </a:rPr>
              <a:t>Utilice alfombrillas conectadas a tierra en las áreas de trabajo.</a:t>
            </a:r>
          </a:p>
          <a:p>
            <a:pPr marL="285750" indent="-285750" rtl="0">
              <a:buFont typeface="Wingdings" panose="05000000000000000000" pitchFamily="2" charset="2"/>
              <a:buChar char="§"/>
            </a:pPr>
            <a:r>
              <a:rPr lang="x-none" sz="1400" spc="-30" dirty="0">
                <a:solidFill>
                  <a:srgbClr val="000000"/>
                </a:solidFill>
                <a:latin typeface="+mn-lt"/>
                <a:ea typeface="ＭＳ Ｐゴシック" charset="0"/>
              </a:rPr>
              <a:t>Utilice pulseras antiestática cuando trabaje en el interior de una PC.</a:t>
            </a:r>
          </a:p>
        </p:txBody>
      </p:sp>
      <p:pic>
        <p:nvPicPr>
          <p:cNvPr id="3" name="Picture 2" descr="The image shows an electrostatic discharge (ESD) spark between a metal object and a circuit board." title="ESD">
            <a:extLst>
              <a:ext uri="{FF2B5EF4-FFF2-40B4-BE49-F238E27FC236}">
                <a16:creationId xmlns="" xmlns:c="http://schemas.openxmlformats.org/drawingml/2006/chart" xmlns:c15="http://schemas.microsoft.com/office/drawing/2012/chart" xmlns:a16="http://schemas.microsoft.com/office/drawing/2014/main" id="{0F4EF414-72DD-4747-BD60-6229A81556EF}"/>
              </a:ext>
            </a:extLst>
          </p:cNvPr>
          <p:cNvPicPr>
            <a:picLocks noChangeAspect="1"/>
          </p:cNvPicPr>
          <p:nvPr/>
        </p:nvPicPr>
        <p:blipFill>
          <a:blip r:embed="rId4"/>
          <a:stretch>
            <a:fillRect/>
          </a:stretch>
        </p:blipFill>
        <p:spPr>
          <a:xfrm>
            <a:off x="5804809" y="2215978"/>
            <a:ext cx="3243263" cy="2338388"/>
          </a:xfrm>
          <a:prstGeom prst="rect">
            <a:avLst/>
          </a:prstGeom>
        </p:spPr>
      </p:pic>
    </p:spTree>
    <p:custDataLst>
      <p:tags r:id="rId1"/>
    </p:custDataLst>
    <p:extLst>
      <p:ext uri="{BB962C8B-B14F-4D97-AF65-F5344CB8AC3E}">
        <p14:creationId xmlns:p14="http://schemas.microsoft.com/office/powerpoint/2010/main" val="2638466440"/>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915409"/>
            <a:ext cx="8231464" cy="1802391"/>
          </a:xfrm>
        </p:spPr>
        <p:txBody>
          <a:bodyPr/>
          <a:lstStyle/>
          <a:p>
            <a:pPr rtl="0"/>
            <a:r>
              <a:rPr lang="x-none" sz="4000">
                <a:solidFill>
                  <a:schemeClr val="accent5">
                    <a:lumMod val="40000"/>
                    <a:lumOff val="60000"/>
                  </a:schemeClr>
                </a:solidFill>
              </a:rPr>
              <a:t>1.2 Componentes de una PC</a:t>
            </a:r>
          </a:p>
        </p:txBody>
      </p:sp>
    </p:spTree>
    <p:custDataLst>
      <p:tags r:id="rId1"/>
    </p:custDataLst>
    <p:extLst>
      <p:ext uri="{BB962C8B-B14F-4D97-AF65-F5344CB8AC3E}">
        <p14:creationId xmlns:p14="http://schemas.microsoft.com/office/powerpoint/2010/main" val="3488985433"/>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098" name="Rectangle 33"/>
          <p:cNvSpPr>
            <a:spLocks noGrp="1" noChangeArrowheads="1"/>
          </p:cNvSpPr>
          <p:nvPr>
            <p:ph type="title"/>
          </p:nvPr>
        </p:nvSpPr>
        <p:spPr>
          <a:xfrm>
            <a:off x="1" y="50629"/>
            <a:ext cx="9144000" cy="757551"/>
          </a:xfrm>
        </p:spPr>
        <p:txBody>
          <a:bodyPr/>
          <a:lstStyle/>
          <a:p>
            <a:pPr rtl="0"/>
            <a:r>
              <a:rPr lang="x-none"/>
              <a:t>Materiales para el instructor: Guía de planificación del Capítulo 1</a:t>
            </a:r>
          </a:p>
        </p:txBody>
      </p:sp>
      <p:sp>
        <p:nvSpPr>
          <p:cNvPr id="4099" name="Rectangle 34"/>
          <p:cNvSpPr>
            <a:spLocks noGrp="1" noChangeArrowheads="1"/>
          </p:cNvSpPr>
          <p:nvPr>
            <p:ph idx="1"/>
          </p:nvPr>
        </p:nvSpPr>
        <p:spPr/>
        <p:txBody>
          <a:bodyPr/>
          <a:lstStyle/>
          <a:p>
            <a:pPr rtl="0"/>
            <a:r>
              <a:rPr lang="x-none"/>
              <a:t>Esta presentación en PowerPoint se divide en dos partes:</a:t>
            </a:r>
          </a:p>
          <a:p>
            <a:pPr rtl="0"/>
            <a:r>
              <a:rPr lang="x-none"/>
              <a:t>Guía de planificación para el instructor</a:t>
            </a:r>
          </a:p>
          <a:p>
            <a:pPr lvl="1" rtl="0"/>
            <a:r>
              <a:rPr lang="x-none"/>
              <a:t>Información para ayudarlo a familiarizarse con el capítulo</a:t>
            </a:r>
          </a:p>
          <a:p>
            <a:pPr lvl="1" rtl="0"/>
            <a:r>
              <a:rPr lang="x-none"/>
              <a:t>Ayuda didáctica</a:t>
            </a:r>
          </a:p>
          <a:p>
            <a:pPr rtl="0"/>
            <a:r>
              <a:rPr lang="x-none"/>
              <a:t>Presentación de la clase del instructor</a:t>
            </a:r>
          </a:p>
          <a:p>
            <a:pPr lvl="1" rtl="0"/>
            <a:r>
              <a:rPr lang="x-none"/>
              <a:t>Diapositivas opcionales que puede utilizar en el aula</a:t>
            </a:r>
          </a:p>
          <a:p>
            <a:pPr lvl="1" rtl="0"/>
            <a:r>
              <a:rPr lang="x-none"/>
              <a:t>Comienza en la diapositiva n.º 13</a:t>
            </a:r>
          </a:p>
          <a:p>
            <a:endParaRPr lang="en-CA" dirty="0"/>
          </a:p>
          <a:p>
            <a:pPr rtl="0"/>
            <a:r>
              <a:rPr lang="x-none" b="1"/>
              <a:t>Nota</a:t>
            </a:r>
            <a:r>
              <a:rPr lang="x-none"/>
              <a:t>: Elimine la Guía de Planificación de esta presentación antes de compartirla con otras personas.</a:t>
            </a:r>
          </a:p>
        </p:txBody>
      </p:sp>
    </p:spTree>
    <p:custDataLst>
      <p:tags r:id="rId1"/>
    </p:custDataLst>
    <p:extLst>
      <p:ext uri="{BB962C8B-B14F-4D97-AF65-F5344CB8AC3E}">
        <p14:creationId xmlns:p14="http://schemas.microsoft.com/office/powerpoint/2010/main" val="3599581950"/>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Componentes de una PC </a:t>
            </a:r>
            <a:r>
              <a:rPr lang="en-US" altLang="en-US" dirty="0"/>
              <a:t/>
            </a:r>
            <a:br>
              <a:rPr lang="en-US" altLang="en-US" dirty="0"/>
            </a:br>
            <a:r>
              <a:rPr lang="x-none"/>
              <a:t>Gabinetes</a:t>
            </a:r>
          </a:p>
        </p:txBody>
      </p:sp>
      <p:sp>
        <p:nvSpPr>
          <p:cNvPr id="8195" name="Rectangle 6"/>
          <p:cNvSpPr>
            <a:spLocks noGrp="1" noChangeArrowheads="1"/>
          </p:cNvSpPr>
          <p:nvPr>
            <p:ph idx="1"/>
          </p:nvPr>
        </p:nvSpPr>
        <p:spPr>
          <a:xfrm>
            <a:off x="134337" y="896222"/>
            <a:ext cx="9009663" cy="1146762"/>
          </a:xfrm>
        </p:spPr>
        <p:txBody>
          <a:bodyPr/>
          <a:lstStyle/>
          <a:p>
            <a:pPr rtl="0"/>
            <a:r>
              <a:rPr lang="x-none" spc="-30" dirty="0"/>
              <a:t>El gabinete contiene los componentes internos, como la fuente de alimentación, la placa base, la unidad de procesamiento central (CPU), la memoria, las unidades de disco y distintas tarjetas de adaptador. </a:t>
            </a:r>
          </a:p>
          <a:p>
            <a:pPr rtl="0"/>
            <a:r>
              <a:rPr lang="x-none" dirty="0"/>
              <a:t>El término </a:t>
            </a:r>
            <a:r>
              <a:rPr lang="x-none" b="1" dirty="0"/>
              <a:t>factor de forma</a:t>
            </a:r>
            <a:r>
              <a:rPr lang="x-none" dirty="0"/>
              <a:t> se refiere al diseño físico y al aspecto de un gabinete. Las computadoras de escritorio comunes están disponibles en diversos factores de forma, que incluyen: </a:t>
            </a:r>
          </a:p>
          <a:p>
            <a:pPr marL="0" indent="0">
              <a:buNone/>
            </a:pPr>
            <a:endParaRPr lang="en-US" altLang="ja-JP" dirty="0"/>
          </a:p>
        </p:txBody>
      </p:sp>
      <p:sp>
        <p:nvSpPr>
          <p:cNvPr id="6" name="TextBox 5">
            <a:extLst>
              <a:ext uri="{FF2B5EF4-FFF2-40B4-BE49-F238E27FC236}">
                <a16:creationId xmlns="" xmlns:c="http://schemas.openxmlformats.org/drawingml/2006/chart" xmlns:c15="http://schemas.microsoft.com/office/drawing/2012/chart" xmlns:a16="http://schemas.microsoft.com/office/drawing/2014/main" id="{606EBF33-F050-43CC-999B-FD58BD8CD5BE}"/>
              </a:ext>
            </a:extLst>
          </p:cNvPr>
          <p:cNvSpPr txBox="1"/>
          <p:nvPr/>
        </p:nvSpPr>
        <p:spPr>
          <a:xfrm>
            <a:off x="354228" y="2068836"/>
            <a:ext cx="2779956" cy="1292662"/>
          </a:xfrm>
          <a:prstGeom prst="rect">
            <a:avLst/>
          </a:prstGeom>
          <a:noFill/>
        </p:spPr>
        <p:txBody>
          <a:bodyPr wrap="square" rtlCol="0">
            <a:spAutoFit/>
          </a:bodyPr>
          <a:lstStyle/>
          <a:p>
            <a:pPr marL="285750" indent="-285750" rtl="0">
              <a:buFont typeface="Wingdings" panose="05000000000000000000" pitchFamily="2" charset="2"/>
              <a:buChar char="Ø"/>
            </a:pPr>
            <a:r>
              <a:rPr lang="x-none" sz="1500" dirty="0">
                <a:solidFill>
                  <a:srgbClr val="000000"/>
                </a:solidFill>
                <a:latin typeface="+mn-lt"/>
                <a:ea typeface="ＭＳ Ｐゴシック" charset="0"/>
              </a:rPr>
              <a:t>Gabinete horizontal </a:t>
            </a:r>
          </a:p>
          <a:p>
            <a:pPr marL="285750" indent="-285750" rtl="0">
              <a:buFont typeface="Wingdings" panose="05000000000000000000" pitchFamily="2" charset="2"/>
              <a:buChar char="Ø"/>
            </a:pPr>
            <a:r>
              <a:rPr lang="x-none" sz="1500" dirty="0">
                <a:solidFill>
                  <a:srgbClr val="000000"/>
                </a:solidFill>
                <a:latin typeface="+mn-lt"/>
                <a:ea typeface="ＭＳ Ｐゴシック" charset="0"/>
              </a:rPr>
              <a:t>Torre de tamaño completo</a:t>
            </a:r>
          </a:p>
          <a:p>
            <a:pPr marL="285750" indent="-285750" rtl="0">
              <a:buFont typeface="Wingdings" panose="05000000000000000000" pitchFamily="2" charset="2"/>
              <a:buChar char="Ø"/>
            </a:pPr>
            <a:r>
              <a:rPr lang="x-none" sz="1500" dirty="0">
                <a:solidFill>
                  <a:srgbClr val="000000"/>
                </a:solidFill>
                <a:latin typeface="+mn-lt"/>
                <a:ea typeface="ＭＳ Ｐゴシック" charset="0"/>
              </a:rPr>
              <a:t>Torre compacta</a:t>
            </a:r>
          </a:p>
          <a:p>
            <a:pPr marL="285750" indent="-285750" rtl="0">
              <a:buFont typeface="Wingdings" panose="05000000000000000000" pitchFamily="2" charset="2"/>
              <a:buChar char="Ø"/>
            </a:pPr>
            <a:r>
              <a:rPr lang="x-none" sz="1500" dirty="0">
                <a:solidFill>
                  <a:srgbClr val="000000"/>
                </a:solidFill>
                <a:latin typeface="+mn-lt"/>
                <a:ea typeface="ＭＳ Ｐゴシック" charset="0"/>
              </a:rPr>
              <a:t>Todo en uno</a:t>
            </a:r>
          </a:p>
          <a:p>
            <a:endParaRPr lang="en-US" dirty="0"/>
          </a:p>
        </p:txBody>
      </p:sp>
      <p:sp>
        <p:nvSpPr>
          <p:cNvPr id="8" name="TextBox 7">
            <a:extLst>
              <a:ext uri="{FF2B5EF4-FFF2-40B4-BE49-F238E27FC236}">
                <a16:creationId xmlns="" xmlns:c="http://schemas.openxmlformats.org/drawingml/2006/chart" xmlns:c15="http://schemas.microsoft.com/office/drawing/2012/chart" xmlns:a16="http://schemas.microsoft.com/office/drawing/2014/main" id="{899DE3FE-F74C-42D6-BF2F-1B4E08526721}"/>
              </a:ext>
            </a:extLst>
          </p:cNvPr>
          <p:cNvSpPr txBox="1"/>
          <p:nvPr/>
        </p:nvSpPr>
        <p:spPr>
          <a:xfrm>
            <a:off x="3134184" y="2269520"/>
            <a:ext cx="5527589" cy="830997"/>
          </a:xfrm>
          <a:prstGeom prst="rect">
            <a:avLst/>
          </a:prstGeom>
          <a:noFill/>
        </p:spPr>
        <p:txBody>
          <a:bodyPr wrap="square" rtlCol="0">
            <a:spAutoFit/>
          </a:bodyPr>
          <a:lstStyle/>
          <a:p>
            <a:pPr algn="ctr" rtl="0"/>
            <a:r>
              <a:rPr lang="x-none" sz="1600" b="1">
                <a:solidFill>
                  <a:srgbClr val="000000"/>
                </a:solidFill>
                <a:latin typeface="+mn-lt"/>
                <a:ea typeface="ＭＳ Ｐゴシック" charset="0"/>
              </a:rPr>
              <a:t>Muchos fabricantes de gabinetes pueden tener sus propias convenciones de nomenclatura, incluidas la supertorre, la torre completa, la torre mediana, la minitorre, el gabinete de cubo y más.</a:t>
            </a:r>
          </a:p>
        </p:txBody>
      </p:sp>
      <p:pic>
        <p:nvPicPr>
          <p:cNvPr id="3" name="Picture 2">
            <a:extLst>
              <a:ext uri="{FF2B5EF4-FFF2-40B4-BE49-F238E27FC236}">
                <a16:creationId xmlns="" xmlns:c="http://schemas.openxmlformats.org/drawingml/2006/chart" xmlns:c15="http://schemas.microsoft.com/office/drawing/2012/chart" xmlns:a16="http://schemas.microsoft.com/office/drawing/2014/main" id="{931DEF71-F642-4A4E-BF36-B6D29E8418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35524" y="3397980"/>
            <a:ext cx="7026249" cy="1118227"/>
          </a:xfrm>
          <a:prstGeom prst="rect">
            <a:avLst/>
          </a:prstGeom>
        </p:spPr>
      </p:pic>
    </p:spTree>
    <p:custDataLst>
      <p:tags r:id="rId1"/>
    </p:custDataLst>
    <p:extLst>
      <p:ext uri="{BB962C8B-B14F-4D97-AF65-F5344CB8AC3E}">
        <p14:creationId xmlns:p14="http://schemas.microsoft.com/office/powerpoint/2010/main" val="3707270558"/>
      </p:ext>
    </p:extLst>
  </p:cSld>
  <p:clrMapOvr>
    <a:masterClrMapping/>
  </p:clrMapOvr>
  <p:transition spd="slow">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Componentes de una PC </a:t>
            </a:r>
            <a:r>
              <a:rPr lang="en-US" altLang="en-US" dirty="0"/>
              <a:t/>
            </a:r>
            <a:br>
              <a:rPr lang="en-US" altLang="en-US" dirty="0"/>
            </a:br>
            <a:r>
              <a:rPr lang="x-none"/>
              <a:t>Fuentes de alimentación</a:t>
            </a:r>
          </a:p>
        </p:txBody>
      </p:sp>
      <p:sp>
        <p:nvSpPr>
          <p:cNvPr id="8195" name="Rectangle 6"/>
          <p:cNvSpPr>
            <a:spLocks noGrp="1" noChangeArrowheads="1"/>
          </p:cNvSpPr>
          <p:nvPr>
            <p:ph idx="1"/>
          </p:nvPr>
        </p:nvSpPr>
        <p:spPr>
          <a:xfrm>
            <a:off x="134337" y="896222"/>
            <a:ext cx="8853286" cy="998482"/>
          </a:xfrm>
        </p:spPr>
        <p:txBody>
          <a:bodyPr/>
          <a:lstStyle/>
          <a:p>
            <a:pPr rtl="0"/>
            <a:r>
              <a:rPr lang="x-none"/>
              <a:t>Las computadoras usan una fuente de alimentación para convertir la alimentación de CA en la alimentación de CC de voltaje inferior requerida por los componentes internos.</a:t>
            </a:r>
          </a:p>
          <a:p>
            <a:pPr rtl="0"/>
            <a:r>
              <a:rPr lang="x-none"/>
              <a:t>Los factores de forma de la fuente de alimentación de la computadora de escritorio incluyen:</a:t>
            </a:r>
          </a:p>
          <a:p>
            <a:endParaRPr lang="en-US" altLang="ja-JP" dirty="0"/>
          </a:p>
        </p:txBody>
      </p:sp>
      <p:sp>
        <p:nvSpPr>
          <p:cNvPr id="2" name="TextBox 1">
            <a:extLst>
              <a:ext uri="{FF2B5EF4-FFF2-40B4-BE49-F238E27FC236}">
                <a16:creationId xmlns="" xmlns:c="http://schemas.openxmlformats.org/drawingml/2006/chart" xmlns:c15="http://schemas.microsoft.com/office/drawing/2012/chart" xmlns:a16="http://schemas.microsoft.com/office/drawing/2014/main" id="{2C855C5F-41DA-43AD-B008-08547ECCC8B8}"/>
              </a:ext>
            </a:extLst>
          </p:cNvPr>
          <p:cNvSpPr txBox="1"/>
          <p:nvPr/>
        </p:nvSpPr>
        <p:spPr>
          <a:xfrm>
            <a:off x="461318" y="1991982"/>
            <a:ext cx="5732653" cy="2631490"/>
          </a:xfrm>
          <a:prstGeom prst="rect">
            <a:avLst/>
          </a:prstGeom>
          <a:noFill/>
        </p:spPr>
        <p:txBody>
          <a:bodyPr wrap="square" rtlCol="0">
            <a:spAutoFit/>
          </a:bodyPr>
          <a:lstStyle/>
          <a:p>
            <a:pPr marL="285750" indent="-285750" rtl="0">
              <a:buFont typeface="Arial" panose="020B0604020202020204" pitchFamily="34" charset="0"/>
              <a:buChar char="•"/>
            </a:pPr>
            <a:r>
              <a:rPr lang="x-none" sz="1500" b="1" dirty="0">
                <a:solidFill>
                  <a:srgbClr val="000000"/>
                </a:solidFill>
                <a:latin typeface="+mn-lt"/>
                <a:ea typeface="ＭＳ Ｐゴシック" charset="0"/>
              </a:rPr>
              <a:t>Tecnología avanzada (AT)</a:t>
            </a:r>
            <a:r>
              <a:rPr lang="x-none" sz="1500" dirty="0">
                <a:solidFill>
                  <a:srgbClr val="000000"/>
                </a:solidFill>
                <a:latin typeface="+mn-lt"/>
                <a:ea typeface="ＭＳ Ｐゴシック" charset="0"/>
              </a:rPr>
              <a:t>: fuente de alimentación original para los sistemas de computación antiguos</a:t>
            </a:r>
          </a:p>
          <a:p>
            <a:pPr marL="285750" indent="-285750">
              <a:buFont typeface="Arial" panose="020B0604020202020204" pitchFamily="34" charset="0"/>
              <a:buChar char="•"/>
            </a:pPr>
            <a:endParaRPr lang="en-US" sz="1500" dirty="0">
              <a:solidFill>
                <a:srgbClr val="000000"/>
              </a:solidFill>
              <a:latin typeface="+mn-lt"/>
              <a:ea typeface="ＭＳ Ｐゴシック" charset="0"/>
            </a:endParaRPr>
          </a:p>
          <a:p>
            <a:pPr marL="285750" indent="-285750" rtl="0">
              <a:buFont typeface="Arial" panose="020B0604020202020204" pitchFamily="34" charset="0"/>
              <a:buChar char="•"/>
            </a:pPr>
            <a:r>
              <a:rPr lang="x-none" sz="1500" b="1" dirty="0">
                <a:solidFill>
                  <a:srgbClr val="000000"/>
                </a:solidFill>
                <a:latin typeface="+mn-lt"/>
                <a:ea typeface="ＭＳ Ｐゴシック" charset="0"/>
              </a:rPr>
              <a:t>AT extendida (ATX)</a:t>
            </a:r>
            <a:r>
              <a:rPr lang="x-none" sz="1500" dirty="0">
                <a:solidFill>
                  <a:srgbClr val="000000"/>
                </a:solidFill>
                <a:latin typeface="+mn-lt"/>
                <a:ea typeface="ＭＳ Ｐゴシック" charset="0"/>
              </a:rPr>
              <a:t>: versión actualizada de AT</a:t>
            </a:r>
          </a:p>
          <a:p>
            <a:pPr marL="285750" indent="-285750">
              <a:buFont typeface="Arial" panose="020B0604020202020204" pitchFamily="34" charset="0"/>
              <a:buChar char="•"/>
            </a:pPr>
            <a:endParaRPr lang="en-US" sz="1500" dirty="0">
              <a:solidFill>
                <a:srgbClr val="000000"/>
              </a:solidFill>
              <a:latin typeface="+mn-lt"/>
              <a:ea typeface="ＭＳ Ｐゴシック" charset="0"/>
            </a:endParaRPr>
          </a:p>
          <a:p>
            <a:pPr marL="285750" indent="-285750" rtl="0">
              <a:buFont typeface="Arial" panose="020B0604020202020204" pitchFamily="34" charset="0"/>
              <a:buChar char="•"/>
            </a:pPr>
            <a:r>
              <a:rPr lang="x-none" sz="1500" b="1" dirty="0">
                <a:solidFill>
                  <a:srgbClr val="000000"/>
                </a:solidFill>
                <a:latin typeface="+mn-lt"/>
                <a:ea typeface="ＭＳ Ｐゴシック" charset="0"/>
              </a:rPr>
              <a:t>ATX de 12 V</a:t>
            </a:r>
            <a:r>
              <a:rPr lang="x-none" sz="1500" dirty="0">
                <a:solidFill>
                  <a:srgbClr val="000000"/>
                </a:solidFill>
                <a:latin typeface="+mn-lt"/>
                <a:ea typeface="ＭＳ Ｐゴシック" charset="0"/>
              </a:rPr>
              <a:t>: la fuente de alimentación más común en el mercado actual</a:t>
            </a:r>
          </a:p>
          <a:p>
            <a:pPr marL="285750" indent="-285750">
              <a:buFont typeface="Arial" panose="020B0604020202020204" pitchFamily="34" charset="0"/>
              <a:buChar char="•"/>
            </a:pPr>
            <a:endParaRPr lang="en-US" sz="1500" dirty="0">
              <a:solidFill>
                <a:srgbClr val="000000"/>
              </a:solidFill>
              <a:latin typeface="+mn-lt"/>
              <a:ea typeface="ＭＳ Ｐゴシック" charset="0"/>
            </a:endParaRPr>
          </a:p>
          <a:p>
            <a:pPr marL="285750" indent="-285750" rtl="0">
              <a:buFont typeface="Arial" panose="020B0604020202020204" pitchFamily="34" charset="0"/>
              <a:buChar char="•"/>
            </a:pPr>
            <a:r>
              <a:rPr lang="x-none" sz="1500" b="1" dirty="0">
                <a:solidFill>
                  <a:srgbClr val="000000"/>
                </a:solidFill>
                <a:latin typeface="+mn-lt"/>
                <a:ea typeface="ＭＳ Ｐゴシック" charset="0"/>
              </a:rPr>
              <a:t>EPS12V</a:t>
            </a:r>
            <a:r>
              <a:rPr lang="x-none" sz="1500" dirty="0">
                <a:solidFill>
                  <a:srgbClr val="000000"/>
                </a:solidFill>
                <a:latin typeface="+mn-lt"/>
                <a:ea typeface="ＭＳ Ｐゴシック" charset="0"/>
              </a:rPr>
              <a:t>: Esta fuente de alimentación se diseñó originalmente para servidores de red, pero en la actualidad se usa comúnmente en modelos de escritorio de alta gama.</a:t>
            </a:r>
          </a:p>
        </p:txBody>
      </p:sp>
      <p:pic>
        <p:nvPicPr>
          <p:cNvPr id="4" name="Picture 3" descr="The image shows a typical computer power supply." title="Power supply">
            <a:extLst>
              <a:ext uri="{FF2B5EF4-FFF2-40B4-BE49-F238E27FC236}">
                <a16:creationId xmlns="" xmlns:c="http://schemas.openxmlformats.org/drawingml/2006/chart" xmlns:c15="http://schemas.microsoft.com/office/drawing/2012/chart" xmlns:a16="http://schemas.microsoft.com/office/drawing/2014/main" id="{18FE1241-7F36-4531-AF4B-BD632C92412E}"/>
              </a:ext>
            </a:extLst>
          </p:cNvPr>
          <p:cNvPicPr>
            <a:picLocks noChangeAspect="1"/>
          </p:cNvPicPr>
          <p:nvPr/>
        </p:nvPicPr>
        <p:blipFill>
          <a:blip r:embed="rId4"/>
          <a:stretch>
            <a:fillRect/>
          </a:stretch>
        </p:blipFill>
        <p:spPr>
          <a:xfrm>
            <a:off x="6193971" y="1980860"/>
            <a:ext cx="2161242" cy="2073208"/>
          </a:xfrm>
          <a:prstGeom prst="rect">
            <a:avLst/>
          </a:prstGeom>
        </p:spPr>
      </p:pic>
    </p:spTree>
    <p:custDataLst>
      <p:tags r:id="rId1"/>
    </p:custDataLst>
    <p:extLst>
      <p:ext uri="{BB962C8B-B14F-4D97-AF65-F5344CB8AC3E}">
        <p14:creationId xmlns:p14="http://schemas.microsoft.com/office/powerpoint/2010/main" val="4274422524"/>
      </p:ext>
    </p:extLst>
  </p:cSld>
  <p:clrMapOvr>
    <a:masterClrMapping/>
  </p:clrMapOvr>
  <p:transition spd="slow">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rtl="0"/>
            <a:r>
              <a:rPr lang="x-none" sz="1600"/>
              <a:t>Componentes de una PC</a:t>
            </a:r>
            <a:r>
              <a:rPr lang="en-US" altLang="en-US" sz="1600" dirty="0"/>
              <a:t/>
            </a:r>
            <a:br>
              <a:rPr lang="en-US" altLang="en-US" sz="1600" dirty="0"/>
            </a:br>
            <a:r>
              <a:rPr lang="x-none"/>
              <a:t>Conectores</a:t>
            </a:r>
          </a:p>
        </p:txBody>
      </p:sp>
      <p:sp>
        <p:nvSpPr>
          <p:cNvPr id="55299" name="Rectangle 3"/>
          <p:cNvSpPr>
            <a:spLocks noGrp="1" noChangeArrowheads="1"/>
          </p:cNvSpPr>
          <p:nvPr>
            <p:ph type="body" idx="1"/>
          </p:nvPr>
        </p:nvSpPr>
        <p:spPr>
          <a:xfrm>
            <a:off x="3781167" y="667461"/>
            <a:ext cx="5139428" cy="3808575"/>
          </a:xfrm>
        </p:spPr>
        <p:txBody>
          <a:bodyPr/>
          <a:lstStyle/>
          <a:p>
            <a:pPr rtl="0"/>
            <a:r>
              <a:rPr lang="x-none" sz="1700"/>
              <a:t>Una fuente de alimentación incluye varios conectores distintos. Se usan para alimentar los distintos componentes internos, como la placa base y las unidades de disco.</a:t>
            </a:r>
          </a:p>
          <a:p>
            <a:pPr rtl="0"/>
            <a:r>
              <a:rPr lang="x-none" sz="1700"/>
              <a:t>Algunos ejemplos son:</a:t>
            </a:r>
          </a:p>
          <a:p>
            <a:pPr lvl="1" rtl="0"/>
            <a:r>
              <a:rPr lang="x-none" sz="1600"/>
              <a:t>Conector con ranuras para 20 o 24 pines</a:t>
            </a:r>
          </a:p>
          <a:p>
            <a:pPr lvl="1" rtl="0"/>
            <a:r>
              <a:rPr lang="x-none" sz="1600"/>
              <a:t>Conector con clave SATA</a:t>
            </a:r>
          </a:p>
          <a:p>
            <a:pPr lvl="1" rtl="0"/>
            <a:r>
              <a:rPr lang="x-none" sz="1600"/>
              <a:t>Conector con clave Molex</a:t>
            </a:r>
          </a:p>
          <a:p>
            <a:pPr lvl="1" rtl="0"/>
            <a:r>
              <a:rPr lang="x-none" sz="1600"/>
              <a:t>Conector con clave Berg</a:t>
            </a:r>
          </a:p>
          <a:p>
            <a:pPr lvl="1" rtl="0"/>
            <a:r>
              <a:rPr lang="x-none" sz="1600"/>
              <a:t>Conector de fuente auxiliar de 4 a 8 pines</a:t>
            </a:r>
          </a:p>
          <a:p>
            <a:pPr lvl="1" rtl="0"/>
            <a:r>
              <a:rPr lang="x-none" sz="1600"/>
              <a:t>Conector de fuente PCIe de 6 a 8 pines</a:t>
            </a:r>
          </a:p>
          <a:p>
            <a:pPr marL="0" indent="0" eaLnBrk="1" hangingPunct="1">
              <a:buNone/>
            </a:pPr>
            <a:endParaRPr lang="en-CA" altLang="en-US" sz="1650" b="1" dirty="0"/>
          </a:p>
        </p:txBody>
      </p:sp>
      <p:pic>
        <p:nvPicPr>
          <p:cNvPr id="4" name="Picture 3" descr="These connectors are used to power various internal components such as motherboards and disk drives. Connectors are keyed which is a type of design that can only be inserted in one direction" title="Connectors">
            <a:extLst>
              <a:ext uri="{FF2B5EF4-FFF2-40B4-BE49-F238E27FC236}">
                <a16:creationId xmlns="" xmlns:c="http://schemas.openxmlformats.org/drawingml/2006/chart" xmlns:c15="http://schemas.microsoft.com/office/drawing/2012/chart" xmlns:a16="http://schemas.microsoft.com/office/drawing/2014/main" id="{D2247FC1-C9FC-4536-A7D4-8EC449BF6CEE}"/>
              </a:ext>
            </a:extLst>
          </p:cNvPr>
          <p:cNvPicPr>
            <a:picLocks noChangeAspect="1"/>
          </p:cNvPicPr>
          <p:nvPr/>
        </p:nvPicPr>
        <p:blipFill>
          <a:blip r:embed="rId4"/>
          <a:stretch>
            <a:fillRect/>
          </a:stretch>
        </p:blipFill>
        <p:spPr>
          <a:xfrm>
            <a:off x="290876" y="1382926"/>
            <a:ext cx="2911092" cy="2377646"/>
          </a:xfrm>
          <a:prstGeom prst="rect">
            <a:avLst/>
          </a:prstGeom>
        </p:spPr>
      </p:pic>
    </p:spTree>
    <p:custDataLst>
      <p:tags r:id="rId1"/>
    </p:custDataLst>
    <p:extLst>
      <p:ext uri="{BB962C8B-B14F-4D97-AF65-F5344CB8AC3E}">
        <p14:creationId xmlns:p14="http://schemas.microsoft.com/office/powerpoint/2010/main" val="2900830122"/>
      </p:ext>
    </p:extLst>
  </p:cSld>
  <p:clrMapOvr>
    <a:masterClrMapping/>
  </p:clrMapOvr>
  <p:transition spd="slow">
    <p:wip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rtl="0"/>
            <a:r>
              <a:rPr lang="x-none" sz="1600"/>
              <a:t>Componentes de una PC </a:t>
            </a:r>
            <a:r>
              <a:rPr lang="en-US" altLang="en-US" sz="1600" dirty="0"/>
              <a:t/>
            </a:r>
            <a:br>
              <a:rPr lang="en-US" altLang="en-US" sz="1600" dirty="0"/>
            </a:br>
            <a:r>
              <a:rPr lang="x-none"/>
              <a:t>Voltaje de fuente de alimentación</a:t>
            </a:r>
          </a:p>
        </p:txBody>
      </p:sp>
      <p:sp>
        <p:nvSpPr>
          <p:cNvPr id="55299" name="Rectangle 3"/>
          <p:cNvSpPr>
            <a:spLocks noGrp="1" noChangeArrowheads="1"/>
          </p:cNvSpPr>
          <p:nvPr>
            <p:ph type="body" idx="1"/>
          </p:nvPr>
        </p:nvSpPr>
        <p:spPr>
          <a:xfrm>
            <a:off x="123180" y="798944"/>
            <a:ext cx="9020819" cy="1490249"/>
          </a:xfrm>
        </p:spPr>
        <p:txBody>
          <a:bodyPr/>
          <a:lstStyle/>
          <a:p>
            <a:pPr rtl="0"/>
            <a:r>
              <a:rPr lang="x-none" sz="1600" dirty="0"/>
              <a:t>Los distintos conectores de la fuente de alimentación también proporcionan diferentes voltajes.</a:t>
            </a:r>
          </a:p>
          <a:p>
            <a:pPr rtl="0"/>
            <a:r>
              <a:rPr lang="x-none" sz="1600" dirty="0"/>
              <a:t>Los voltajes más comunes suministrados son de 3,3 voltios, 5 voltios y 12 voltios.</a:t>
            </a:r>
          </a:p>
          <a:p>
            <a:pPr rtl="0"/>
            <a:r>
              <a:rPr lang="x-none" sz="1600" dirty="0"/>
              <a:t>Las fuentes de 3,3 voltios y 5 voltios se usan normalmente en circuitos digitales, mientras que las fuentes de 12 voltios se utilizan para alimentar los motores de las unidades de disco y de los ventiladores.</a:t>
            </a:r>
          </a:p>
          <a:p>
            <a:pPr marL="0" indent="0" eaLnBrk="1" hangingPunct="1">
              <a:buNone/>
            </a:pPr>
            <a:endParaRPr lang="en-CA" altLang="en-US" sz="1600" b="1" dirty="0"/>
          </a:p>
        </p:txBody>
      </p:sp>
      <p:sp>
        <p:nvSpPr>
          <p:cNvPr id="7" name="Rectangle 3">
            <a:extLst>
              <a:ext uri="{FF2B5EF4-FFF2-40B4-BE49-F238E27FC236}">
                <a16:creationId xmlns="" xmlns:c="http://schemas.openxmlformats.org/drawingml/2006/chart" xmlns:c15="http://schemas.microsoft.com/office/drawing/2012/chart" xmlns:a16="http://schemas.microsoft.com/office/drawing/2014/main" id="{CE849B3F-0C09-4C36-BB2A-713EC39639D4}"/>
              </a:ext>
            </a:extLst>
          </p:cNvPr>
          <p:cNvSpPr txBox="1">
            <a:spLocks noChangeArrowheads="1"/>
          </p:cNvSpPr>
          <p:nvPr/>
        </p:nvSpPr>
        <p:spPr bwMode="auto">
          <a:xfrm>
            <a:off x="626743" y="2459166"/>
            <a:ext cx="5311070" cy="1490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rtl="0"/>
            <a:r>
              <a:rPr lang="x-none" sz="1600" dirty="0"/>
              <a:t>Las fuentes de alimentación también pueden ser de riel único, de riel doble o de rieles múltiples.</a:t>
            </a:r>
          </a:p>
          <a:p>
            <a:pPr rtl="0"/>
            <a:r>
              <a:rPr lang="x-none" sz="1600" dirty="0"/>
              <a:t>Un riel es la placa de circuito impreso (PCB), incluida dentro de la fuente de alimentación, a la que se conectan los cables externos.</a:t>
            </a:r>
          </a:p>
        </p:txBody>
      </p:sp>
      <p:sp>
        <p:nvSpPr>
          <p:cNvPr id="8" name="TextBox 7">
            <a:extLst>
              <a:ext uri="{FF2B5EF4-FFF2-40B4-BE49-F238E27FC236}">
                <a16:creationId xmlns="" xmlns:c="http://schemas.openxmlformats.org/drawingml/2006/chart" xmlns:c15="http://schemas.microsoft.com/office/drawing/2012/chart" xmlns:a16="http://schemas.microsoft.com/office/drawing/2014/main" id="{0D9A8E1D-D6DC-41EE-97AC-2C7FDB1C1B6B}"/>
              </a:ext>
            </a:extLst>
          </p:cNvPr>
          <p:cNvSpPr txBox="1"/>
          <p:nvPr/>
        </p:nvSpPr>
        <p:spPr>
          <a:xfrm>
            <a:off x="1152857" y="3929872"/>
            <a:ext cx="5433138" cy="738664"/>
          </a:xfrm>
          <a:prstGeom prst="rect">
            <a:avLst/>
          </a:prstGeom>
          <a:noFill/>
        </p:spPr>
        <p:txBody>
          <a:bodyPr wrap="square" rtlCol="0">
            <a:spAutoFit/>
          </a:bodyPr>
          <a:lstStyle/>
          <a:p>
            <a:pPr rtl="0"/>
            <a:r>
              <a:rPr lang="x-none" sz="1400" b="1" dirty="0"/>
              <a:t>Una PC puede tolerar leves fluctuaciones de alimentación, pero una desviación considerable puede provocar que la fuente de alimentación falle.</a:t>
            </a:r>
          </a:p>
        </p:txBody>
      </p:sp>
      <p:pic>
        <p:nvPicPr>
          <p:cNvPr id="5" name="Picture 4" descr="The image shows a typical computer power supply." title="Power Supply">
            <a:extLst>
              <a:ext uri="{FF2B5EF4-FFF2-40B4-BE49-F238E27FC236}">
                <a16:creationId xmlns="" xmlns:c="http://schemas.openxmlformats.org/drawingml/2006/chart" xmlns:c15="http://schemas.microsoft.com/office/drawing/2012/chart" xmlns:a16="http://schemas.microsoft.com/office/drawing/2014/main" id="{FE7AD898-2CA1-4765-AEDA-DC939DFE4496}"/>
              </a:ext>
            </a:extLst>
          </p:cNvPr>
          <p:cNvPicPr>
            <a:picLocks noChangeAspect="1"/>
          </p:cNvPicPr>
          <p:nvPr/>
        </p:nvPicPr>
        <p:blipFill>
          <a:blip r:embed="rId4"/>
          <a:stretch>
            <a:fillRect/>
          </a:stretch>
        </p:blipFill>
        <p:spPr>
          <a:xfrm>
            <a:off x="6271571" y="2191597"/>
            <a:ext cx="2233163" cy="2142199"/>
          </a:xfrm>
          <a:prstGeom prst="rect">
            <a:avLst/>
          </a:prstGeom>
        </p:spPr>
      </p:pic>
    </p:spTree>
    <p:custDataLst>
      <p:tags r:id="rId1"/>
    </p:custDataLst>
    <p:extLst>
      <p:ext uri="{BB962C8B-B14F-4D97-AF65-F5344CB8AC3E}">
        <p14:creationId xmlns:p14="http://schemas.microsoft.com/office/powerpoint/2010/main" val="3473580008"/>
      </p:ext>
    </p:extLst>
  </p:cSld>
  <p:clrMapOvr>
    <a:masterClrMapping/>
  </p:clrMapOvr>
  <p:transition spd="slow">
    <p:wip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rtl="0"/>
            <a:r>
              <a:rPr lang="x-none" sz="1600"/>
              <a:t>Componentes de una PC</a:t>
            </a:r>
            <a:r>
              <a:rPr lang="en-US" altLang="en-US" sz="1600" dirty="0"/>
              <a:t/>
            </a:r>
            <a:br>
              <a:rPr lang="en-US" altLang="en-US" sz="1600" dirty="0"/>
            </a:br>
            <a:r>
              <a:rPr lang="x-none"/>
              <a:t>Placas base</a:t>
            </a:r>
          </a:p>
        </p:txBody>
      </p:sp>
      <p:sp>
        <p:nvSpPr>
          <p:cNvPr id="55299" name="Rectangle 3"/>
          <p:cNvSpPr>
            <a:spLocks noGrp="1" noChangeArrowheads="1"/>
          </p:cNvSpPr>
          <p:nvPr>
            <p:ph type="body" idx="1"/>
          </p:nvPr>
        </p:nvSpPr>
        <p:spPr>
          <a:xfrm>
            <a:off x="4110683" y="1146634"/>
            <a:ext cx="4572000" cy="2628643"/>
          </a:xfrm>
        </p:spPr>
        <p:txBody>
          <a:bodyPr/>
          <a:lstStyle/>
          <a:p>
            <a:pPr rtl="0"/>
            <a:r>
              <a:rPr lang="x-none" sz="1700"/>
              <a:t>La placa base es la espina troncal de la computadora. </a:t>
            </a:r>
          </a:p>
          <a:p>
            <a:pPr rtl="0"/>
            <a:r>
              <a:rPr lang="x-none" sz="1700"/>
              <a:t>Es una placa de circuito impreso (PCB) que contiene los buses, o las rutas eléctricas, que interconectan los componentes electrónicos</a:t>
            </a:r>
          </a:p>
          <a:p>
            <a:pPr rtl="0"/>
            <a:r>
              <a:rPr lang="x-none" sz="1700"/>
              <a:t>Estos componentes se pueden soldar directamente a la placa base o se pueden agregar mediante sockets, ranuras de expansión y puertos.</a:t>
            </a:r>
          </a:p>
          <a:p>
            <a:pPr lvl="1"/>
            <a:endParaRPr lang="en-US" altLang="en-US" sz="1800" dirty="0"/>
          </a:p>
          <a:p>
            <a:pPr marL="0" indent="0" eaLnBrk="1" hangingPunct="1">
              <a:buNone/>
            </a:pPr>
            <a:endParaRPr lang="en-CA" altLang="en-US" sz="1650" b="1" dirty="0"/>
          </a:p>
        </p:txBody>
      </p:sp>
      <p:pic>
        <p:nvPicPr>
          <p:cNvPr id="4" name="Picture 3" descr="The image shows a motherboard which is a printed circuit board." title="Motherboard">
            <a:extLst>
              <a:ext uri="{FF2B5EF4-FFF2-40B4-BE49-F238E27FC236}">
                <a16:creationId xmlns="" xmlns:c="http://schemas.openxmlformats.org/drawingml/2006/chart" xmlns:c15="http://schemas.microsoft.com/office/drawing/2012/chart" xmlns:a16="http://schemas.microsoft.com/office/drawing/2014/main" id="{D03E89BF-0C25-422C-9ED6-9BA6D057E425}"/>
              </a:ext>
            </a:extLst>
          </p:cNvPr>
          <p:cNvPicPr>
            <a:picLocks noChangeAspect="1"/>
          </p:cNvPicPr>
          <p:nvPr/>
        </p:nvPicPr>
        <p:blipFill>
          <a:blip r:embed="rId4"/>
          <a:stretch>
            <a:fillRect/>
          </a:stretch>
        </p:blipFill>
        <p:spPr>
          <a:xfrm>
            <a:off x="369673" y="1144288"/>
            <a:ext cx="3647913" cy="2628643"/>
          </a:xfrm>
          <a:prstGeom prst="rect">
            <a:avLst/>
          </a:prstGeom>
        </p:spPr>
      </p:pic>
    </p:spTree>
    <p:custDataLst>
      <p:tags r:id="rId1"/>
    </p:custDataLst>
    <p:extLst>
      <p:ext uri="{BB962C8B-B14F-4D97-AF65-F5344CB8AC3E}">
        <p14:creationId xmlns:p14="http://schemas.microsoft.com/office/powerpoint/2010/main" val="3951231172"/>
      </p:ext>
    </p:extLst>
  </p:cSld>
  <p:clrMapOvr>
    <a:masterClrMapping/>
  </p:clrMapOvr>
  <p:transition spd="slow">
    <p:wip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rtl="0"/>
            <a:r>
              <a:rPr lang="x-none" sz="1600"/>
              <a:t>Componentes de una PC</a:t>
            </a:r>
            <a:r>
              <a:rPr lang="en-US" altLang="en-US" sz="1600" dirty="0"/>
              <a:t/>
            </a:r>
            <a:br>
              <a:rPr lang="en-US" altLang="en-US" sz="1600" dirty="0"/>
            </a:br>
            <a:r>
              <a:rPr lang="x-none"/>
              <a:t>Componentes de la placa base</a:t>
            </a:r>
          </a:p>
        </p:txBody>
      </p:sp>
      <p:sp>
        <p:nvSpPr>
          <p:cNvPr id="55299" name="Rectangle 3"/>
          <p:cNvSpPr>
            <a:spLocks noGrp="1" noChangeArrowheads="1"/>
          </p:cNvSpPr>
          <p:nvPr>
            <p:ph type="body" idx="1"/>
          </p:nvPr>
        </p:nvSpPr>
        <p:spPr>
          <a:xfrm>
            <a:off x="271851" y="965402"/>
            <a:ext cx="4300149" cy="3342987"/>
          </a:xfrm>
        </p:spPr>
        <p:txBody>
          <a:bodyPr/>
          <a:lstStyle/>
          <a:p>
            <a:pPr rtl="0"/>
            <a:r>
              <a:rPr lang="x-none" sz="1700"/>
              <a:t>Los componentes principales de una placa base incluyen: </a:t>
            </a:r>
          </a:p>
          <a:p>
            <a:pPr lvl="1" rtl="0"/>
            <a:r>
              <a:rPr lang="x-none" sz="1500"/>
              <a:t>Unidad Central de Proceso (CPU)</a:t>
            </a:r>
          </a:p>
          <a:p>
            <a:pPr lvl="1" rtl="0"/>
            <a:r>
              <a:rPr lang="x-none" sz="1500"/>
              <a:t>Memoria de acceso aleatorio (RAM) </a:t>
            </a:r>
          </a:p>
          <a:p>
            <a:pPr lvl="1" rtl="0"/>
            <a:r>
              <a:rPr lang="x-none" sz="1500"/>
              <a:t>Ranuras de expansión</a:t>
            </a:r>
          </a:p>
          <a:p>
            <a:pPr lvl="1" rtl="0"/>
            <a:r>
              <a:rPr lang="x-none" sz="1500"/>
              <a:t>Conjunto de chips</a:t>
            </a:r>
          </a:p>
          <a:p>
            <a:pPr lvl="1" rtl="0"/>
            <a:r>
              <a:rPr lang="x-none" sz="1500"/>
              <a:t>Chip del sistema básico de entrada y salida (BIOS) y chip de Interfaz de firmware unificada extensible (UEFI)</a:t>
            </a:r>
          </a:p>
          <a:p>
            <a:pPr lvl="1" rtl="0"/>
            <a:r>
              <a:rPr lang="x-none" sz="1500"/>
              <a:t>Conectores SATA</a:t>
            </a:r>
          </a:p>
          <a:p>
            <a:pPr lvl="1" rtl="0"/>
            <a:r>
              <a:rPr lang="x-none" sz="1500"/>
              <a:t>Conector USB interno</a:t>
            </a:r>
          </a:p>
          <a:p>
            <a:pPr lvl="1"/>
            <a:endParaRPr lang="en-US" altLang="en-US" sz="1800" dirty="0"/>
          </a:p>
          <a:p>
            <a:pPr marL="0" indent="0" eaLnBrk="1" hangingPunct="1">
              <a:buNone/>
            </a:pPr>
            <a:endParaRPr lang="en-CA" altLang="en-US" sz="1650" b="1" dirty="0"/>
          </a:p>
        </p:txBody>
      </p:sp>
      <p:pic>
        <p:nvPicPr>
          <p:cNvPr id="6" name="Picture 5">
            <a:extLst>
              <a:ext uri="{FF2B5EF4-FFF2-40B4-BE49-F238E27FC236}">
                <a16:creationId xmlns="" xmlns:c="http://schemas.openxmlformats.org/drawingml/2006/chart" xmlns:c15="http://schemas.microsoft.com/office/drawing/2012/chart" xmlns:a16="http://schemas.microsoft.com/office/drawing/2014/main" id="{B57DE4A3-B0D8-4F8D-A9D3-D7A8CC6007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89125" y="1098741"/>
            <a:ext cx="3988089" cy="2758175"/>
          </a:xfrm>
          <a:prstGeom prst="rect">
            <a:avLst/>
          </a:prstGeom>
        </p:spPr>
      </p:pic>
    </p:spTree>
    <p:custDataLst>
      <p:tags r:id="rId1"/>
    </p:custDataLst>
    <p:extLst>
      <p:ext uri="{BB962C8B-B14F-4D97-AF65-F5344CB8AC3E}">
        <p14:creationId xmlns:p14="http://schemas.microsoft.com/office/powerpoint/2010/main" val="2994707644"/>
      </p:ext>
    </p:extLst>
  </p:cSld>
  <p:clrMapOvr>
    <a:masterClrMapping/>
  </p:clrMapOvr>
  <p:transition spd="slow">
    <p:wip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rtl="0"/>
            <a:r>
              <a:rPr lang="x-none" sz="1600"/>
              <a:t>Componentes de una PC</a:t>
            </a:r>
            <a:r>
              <a:rPr lang="en-US" altLang="en-US" sz="1600" dirty="0"/>
              <a:t/>
            </a:r>
            <a:br>
              <a:rPr lang="en-US" altLang="en-US" sz="1600" dirty="0"/>
            </a:br>
            <a:r>
              <a:rPr lang="x-none"/>
              <a:t>Conjunto de chips de placa base</a:t>
            </a:r>
          </a:p>
        </p:txBody>
      </p:sp>
      <p:sp>
        <p:nvSpPr>
          <p:cNvPr id="55299" name="Rectangle 3"/>
          <p:cNvSpPr>
            <a:spLocks noGrp="1" noChangeArrowheads="1"/>
          </p:cNvSpPr>
          <p:nvPr>
            <p:ph type="body" idx="1"/>
          </p:nvPr>
        </p:nvSpPr>
        <p:spPr>
          <a:xfrm>
            <a:off x="4151522" y="798944"/>
            <a:ext cx="4854565" cy="3501814"/>
          </a:xfrm>
        </p:spPr>
        <p:txBody>
          <a:bodyPr/>
          <a:lstStyle/>
          <a:p>
            <a:pPr rtl="0"/>
            <a:r>
              <a:rPr lang="x-none" sz="1700" b="1" dirty="0"/>
              <a:t>El conjunto de chips</a:t>
            </a:r>
            <a:r>
              <a:rPr lang="x-none" sz="1700" dirty="0"/>
              <a:t> consta de los circuitos integrados en la placa base que controlan la manera en que el hardware del sistema interactúa con la CPU y la placa base.</a:t>
            </a:r>
            <a:r>
              <a:rPr lang="x-none" sz="1700" b="1" dirty="0"/>
              <a:t> </a:t>
            </a:r>
          </a:p>
          <a:p>
            <a:pPr rtl="0"/>
            <a:r>
              <a:rPr lang="x-none" sz="1700" dirty="0"/>
              <a:t>La mayoría de los conjuntos de chips corresponden a uno de los dos tipos siguientes:</a:t>
            </a:r>
          </a:p>
          <a:p>
            <a:pPr lvl="1" rtl="0"/>
            <a:r>
              <a:rPr lang="x-none" sz="1500" b="1" dirty="0"/>
              <a:t>Puente norte</a:t>
            </a:r>
            <a:r>
              <a:rPr lang="x-none" sz="1500" dirty="0"/>
              <a:t>: Controla el acceso de alta velocidad a la RAM y a la tarjeta de video</a:t>
            </a:r>
            <a:r>
              <a:rPr lang="x-none" sz="1600" dirty="0"/>
              <a:t>.</a:t>
            </a:r>
          </a:p>
          <a:p>
            <a:pPr lvl="1" rtl="0"/>
            <a:r>
              <a:rPr lang="x-none" sz="1500" b="1" dirty="0"/>
              <a:t>Puente sur</a:t>
            </a:r>
            <a:r>
              <a:rPr lang="x-none" sz="1500" dirty="0"/>
              <a:t>: Permite la comunicación de la CPU con dispositivos de menor velocidad, entre ellos, discos duros, puertos de bus serial universal (USB) y ranuras de expansión.</a:t>
            </a:r>
          </a:p>
          <a:p>
            <a:pPr lvl="1"/>
            <a:endParaRPr lang="en-US" altLang="en-US" sz="1800" dirty="0"/>
          </a:p>
          <a:p>
            <a:pPr marL="0" indent="0" eaLnBrk="1" hangingPunct="1">
              <a:buNone/>
            </a:pPr>
            <a:endParaRPr lang="en-CA" altLang="en-US" sz="1650" b="1" dirty="0"/>
          </a:p>
        </p:txBody>
      </p:sp>
      <p:pic>
        <p:nvPicPr>
          <p:cNvPr id="6" name="Picture 5">
            <a:extLst>
              <a:ext uri="{FF2B5EF4-FFF2-40B4-BE49-F238E27FC236}">
                <a16:creationId xmlns="" xmlns:c="http://schemas.openxmlformats.org/drawingml/2006/chart" xmlns:c15="http://schemas.microsoft.com/office/drawing/2012/chart" xmlns:a16="http://schemas.microsoft.com/office/drawing/2014/main" id="{08014243-7F8C-49D7-A7E5-209A10E315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8789" y="1193054"/>
            <a:ext cx="3877919" cy="2402359"/>
          </a:xfrm>
          <a:prstGeom prst="rect">
            <a:avLst/>
          </a:prstGeom>
        </p:spPr>
      </p:pic>
    </p:spTree>
    <p:custDataLst>
      <p:tags r:id="rId1"/>
    </p:custDataLst>
    <p:extLst>
      <p:ext uri="{BB962C8B-B14F-4D97-AF65-F5344CB8AC3E}">
        <p14:creationId xmlns:p14="http://schemas.microsoft.com/office/powerpoint/2010/main" val="3497791620"/>
      </p:ext>
    </p:extLst>
  </p:cSld>
  <p:clrMapOvr>
    <a:masterClrMapping/>
  </p:clrMapOvr>
  <p:transition spd="slow">
    <p:wip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rtl="0"/>
            <a:r>
              <a:rPr lang="x-none" sz="1600"/>
              <a:t>Componentes de una PC</a:t>
            </a:r>
            <a:r>
              <a:rPr lang="en-US" altLang="en-US" sz="1600" dirty="0"/>
              <a:t/>
            </a:r>
            <a:br>
              <a:rPr lang="en-US" altLang="en-US" sz="1600" dirty="0"/>
            </a:br>
            <a:r>
              <a:rPr lang="x-none"/>
              <a:t>Factores de forma de placa base</a:t>
            </a:r>
          </a:p>
        </p:txBody>
      </p:sp>
      <p:sp>
        <p:nvSpPr>
          <p:cNvPr id="55299" name="Rectangle 3"/>
          <p:cNvSpPr>
            <a:spLocks noGrp="1" noChangeArrowheads="1"/>
          </p:cNvSpPr>
          <p:nvPr>
            <p:ph type="body" idx="1"/>
          </p:nvPr>
        </p:nvSpPr>
        <p:spPr>
          <a:xfrm>
            <a:off x="271851" y="800519"/>
            <a:ext cx="8715630" cy="1036393"/>
          </a:xfrm>
        </p:spPr>
        <p:txBody>
          <a:bodyPr/>
          <a:lstStyle/>
          <a:p>
            <a:pPr rtl="0"/>
            <a:r>
              <a:rPr lang="x-none" sz="1600" dirty="0"/>
              <a:t>El factor de forma de las placas base se refiere al tamaño y la forma de la placa.</a:t>
            </a:r>
          </a:p>
          <a:p>
            <a:pPr rtl="0"/>
            <a:r>
              <a:rPr lang="x-none" sz="1600" dirty="0"/>
              <a:t>Existen tres factores de forma comunes para las placas base:</a:t>
            </a:r>
            <a:r>
              <a:rPr lang="x-none" sz="1600" b="1" dirty="0"/>
              <a:t> Advanced Technology eXtended </a:t>
            </a:r>
            <a:r>
              <a:rPr lang="x-none" sz="1600" dirty="0"/>
              <a:t>(ATX), </a:t>
            </a:r>
            <a:r>
              <a:rPr lang="x-none" sz="1600" b="1" dirty="0"/>
              <a:t>Micro-ATX</a:t>
            </a:r>
            <a:r>
              <a:rPr lang="x-none" sz="1600" dirty="0"/>
              <a:t> e </a:t>
            </a:r>
            <a:r>
              <a:rPr lang="x-none" sz="1600" b="1" dirty="0"/>
              <a:t>ITX</a:t>
            </a:r>
            <a:r>
              <a:rPr lang="x-none" sz="1600" dirty="0"/>
              <a:t>.</a:t>
            </a:r>
          </a:p>
        </p:txBody>
      </p:sp>
      <p:sp>
        <p:nvSpPr>
          <p:cNvPr id="4" name="TextBox 3">
            <a:extLst>
              <a:ext uri="{FF2B5EF4-FFF2-40B4-BE49-F238E27FC236}">
                <a16:creationId xmlns="" xmlns:c="http://schemas.openxmlformats.org/drawingml/2006/chart" xmlns:c15="http://schemas.microsoft.com/office/drawing/2012/chart" xmlns:a16="http://schemas.microsoft.com/office/drawing/2014/main" id="{70835A92-47D3-4B52-BE55-CCA494DB4652}"/>
              </a:ext>
            </a:extLst>
          </p:cNvPr>
          <p:cNvSpPr txBox="1"/>
          <p:nvPr/>
        </p:nvSpPr>
        <p:spPr>
          <a:xfrm>
            <a:off x="107093" y="3876968"/>
            <a:ext cx="8818604" cy="830997"/>
          </a:xfrm>
          <a:prstGeom prst="rect">
            <a:avLst/>
          </a:prstGeom>
          <a:noFill/>
        </p:spPr>
        <p:txBody>
          <a:bodyPr wrap="square" rtlCol="0">
            <a:spAutoFit/>
          </a:bodyPr>
          <a:lstStyle/>
          <a:p>
            <a:pPr algn="ctr" rtl="0"/>
            <a:r>
              <a:rPr lang="x-none" sz="1600" b="1" dirty="0">
                <a:solidFill>
                  <a:srgbClr val="000000"/>
                </a:solidFill>
                <a:latin typeface="+mn-lt"/>
                <a:ea typeface="ＭＳ Ｐゴシック" charset="0"/>
              </a:rPr>
              <a:t>La opción de factor de forma de la placa base determina cómo se conectan los componentes individuales a ella, el tipo de fuente de alimentación necesaria y la forma del gabinete de la computadora.</a:t>
            </a:r>
          </a:p>
        </p:txBody>
      </p:sp>
      <p:pic>
        <p:nvPicPr>
          <p:cNvPr id="3" name="Picture 2">
            <a:extLst>
              <a:ext uri="{FF2B5EF4-FFF2-40B4-BE49-F238E27FC236}">
                <a16:creationId xmlns="" xmlns:c="http://schemas.openxmlformats.org/drawingml/2006/chart" xmlns:c15="http://schemas.microsoft.com/office/drawing/2012/chart" xmlns:a16="http://schemas.microsoft.com/office/drawing/2014/main" id="{6F7AA2B2-8B2B-413B-83A9-C66049523D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95486" y="1799213"/>
            <a:ext cx="5868359" cy="2057578"/>
          </a:xfrm>
          <a:prstGeom prst="rect">
            <a:avLst/>
          </a:prstGeom>
        </p:spPr>
      </p:pic>
    </p:spTree>
    <p:custDataLst>
      <p:tags r:id="rId1"/>
    </p:custDataLst>
    <p:extLst>
      <p:ext uri="{BB962C8B-B14F-4D97-AF65-F5344CB8AC3E}">
        <p14:creationId xmlns:p14="http://schemas.microsoft.com/office/powerpoint/2010/main" val="3820406253"/>
      </p:ext>
    </p:extLst>
  </p:cSld>
  <p:clrMapOvr>
    <a:masterClrMapping/>
  </p:clrMapOvr>
  <p:transition spd="slow">
    <p:wip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rtl="0"/>
            <a:r>
              <a:rPr lang="x-none" sz="1600"/>
              <a:t>Componentes de la PC</a:t>
            </a:r>
            <a:r>
              <a:rPr lang="en-US" altLang="en-US" sz="1600" dirty="0"/>
              <a:t/>
            </a:r>
            <a:br>
              <a:rPr lang="en-US" altLang="en-US" sz="1600" dirty="0"/>
            </a:br>
            <a:r>
              <a:rPr lang="x-none"/>
              <a:t>¿Qué es la CPU?</a:t>
            </a:r>
          </a:p>
        </p:txBody>
      </p:sp>
      <p:sp>
        <p:nvSpPr>
          <p:cNvPr id="55299" name="Rectangle 3"/>
          <p:cNvSpPr>
            <a:spLocks noGrp="1" noChangeArrowheads="1"/>
          </p:cNvSpPr>
          <p:nvPr>
            <p:ph type="body" idx="1"/>
          </p:nvPr>
        </p:nvSpPr>
        <p:spPr>
          <a:xfrm>
            <a:off x="271850" y="800519"/>
            <a:ext cx="8872149" cy="904713"/>
          </a:xfrm>
        </p:spPr>
        <p:txBody>
          <a:bodyPr/>
          <a:lstStyle/>
          <a:p>
            <a:pPr rtl="0"/>
            <a:r>
              <a:rPr lang="x-none" sz="1600" dirty="0"/>
              <a:t>La unidad de procesamiento central (CPU) es responsable de interpretar y ejecutar los comandos</a:t>
            </a:r>
            <a:r>
              <a:rPr lang="x-none" sz="1700" dirty="0"/>
              <a:t>.</a:t>
            </a:r>
          </a:p>
          <a:p>
            <a:pPr rtl="0"/>
            <a:r>
              <a:rPr lang="x-none" sz="1600" dirty="0"/>
              <a:t>La CPU es un pequeño microchip que reside dentro de un paquete de CPU</a:t>
            </a:r>
            <a:r>
              <a:rPr lang="x-none" dirty="0"/>
              <a:t>.</a:t>
            </a:r>
          </a:p>
        </p:txBody>
      </p:sp>
      <p:sp>
        <p:nvSpPr>
          <p:cNvPr id="11" name="Rectangle 4">
            <a:extLst>
              <a:ext uri="{FF2B5EF4-FFF2-40B4-BE49-F238E27FC236}">
                <a16:creationId xmlns="" xmlns:c="http://schemas.openxmlformats.org/drawingml/2006/chart" xmlns:c15="http://schemas.microsoft.com/office/drawing/2012/chart" xmlns:a16="http://schemas.microsoft.com/office/drawing/2014/main" id="{49F11C45-6557-4CFD-BF9F-33B68EFAC668}"/>
              </a:ext>
            </a:extLst>
          </p:cNvPr>
          <p:cNvSpPr txBox="1">
            <a:spLocks noChangeArrowheads="1"/>
          </p:cNvSpPr>
          <p:nvPr/>
        </p:nvSpPr>
        <p:spPr bwMode="auto">
          <a:xfrm>
            <a:off x="279649" y="1867282"/>
            <a:ext cx="5762335" cy="2581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rtl="0"/>
            <a:r>
              <a:rPr lang="x-none" sz="1600" dirty="0"/>
              <a:t>El socket de la CPU es la conexión entre la placa base y el procesador</a:t>
            </a:r>
            <a:r>
              <a:rPr lang="x-none" sz="1700" dirty="0"/>
              <a:t>.</a:t>
            </a:r>
          </a:p>
          <a:p>
            <a:pPr rtl="0"/>
            <a:r>
              <a:rPr lang="x-none" sz="1600" dirty="0"/>
              <a:t>Los paquetes de procesadores y los sockets de CPU modernos se basan en las siguientes arquitecturas:</a:t>
            </a:r>
          </a:p>
          <a:p>
            <a:pPr lvl="1" rtl="0"/>
            <a:r>
              <a:rPr lang="x-none" b="1" dirty="0"/>
              <a:t>Matriz de pines en cuadrícula (PGA, Pin Grid Array)</a:t>
            </a:r>
            <a:r>
              <a:rPr lang="x-none" dirty="0"/>
              <a:t>: los pines se encuentran en la parte inferior del paquete de procesador, que se inserta en el socket de la CPU de la placa base.</a:t>
            </a:r>
          </a:p>
          <a:p>
            <a:pPr lvl="1" rtl="0"/>
            <a:r>
              <a:rPr lang="x-none" b="1" dirty="0"/>
              <a:t>Matriz de contactos en cuadrícula (LGA, Land Grid Array)</a:t>
            </a:r>
            <a:r>
              <a:rPr lang="x-none" dirty="0"/>
              <a:t>: los pines se encuentran en el socket y no en el procesador.</a:t>
            </a:r>
          </a:p>
        </p:txBody>
      </p:sp>
      <p:pic>
        <p:nvPicPr>
          <p:cNvPr id="5" name="Picture 4" descr="A pin grid array (PGA) central processing unit and the motherboard socket that it fits into." title="PGA">
            <a:extLst>
              <a:ext uri="{FF2B5EF4-FFF2-40B4-BE49-F238E27FC236}">
                <a16:creationId xmlns="" xmlns:c="http://schemas.openxmlformats.org/drawingml/2006/chart" xmlns:c15="http://schemas.microsoft.com/office/drawing/2012/chart" xmlns:a16="http://schemas.microsoft.com/office/drawing/2014/main" id="{A59E86FB-D72E-4A0B-8A1D-6579100DA174}"/>
              </a:ext>
            </a:extLst>
          </p:cNvPr>
          <p:cNvPicPr>
            <a:picLocks noChangeAspect="1"/>
          </p:cNvPicPr>
          <p:nvPr/>
        </p:nvPicPr>
        <p:blipFill>
          <a:blip r:embed="rId4"/>
          <a:stretch>
            <a:fillRect/>
          </a:stretch>
        </p:blipFill>
        <p:spPr>
          <a:xfrm>
            <a:off x="6379767" y="1799710"/>
            <a:ext cx="2278577" cy="1192415"/>
          </a:xfrm>
          <a:prstGeom prst="rect">
            <a:avLst/>
          </a:prstGeom>
        </p:spPr>
      </p:pic>
      <p:pic>
        <p:nvPicPr>
          <p:cNvPr id="10" name="Picture 9" descr="A land grid array (LGA) central processing unit and the motherboard socket that it fits into." title="LGA">
            <a:extLst>
              <a:ext uri="{FF2B5EF4-FFF2-40B4-BE49-F238E27FC236}">
                <a16:creationId xmlns="" xmlns:c="http://schemas.openxmlformats.org/drawingml/2006/chart" xmlns:c15="http://schemas.microsoft.com/office/drawing/2012/chart" xmlns:a16="http://schemas.microsoft.com/office/drawing/2014/main" id="{33E4869B-3572-4A8A-A6AC-0E13655DEAC5}"/>
              </a:ext>
            </a:extLst>
          </p:cNvPr>
          <p:cNvPicPr>
            <a:picLocks noChangeAspect="1"/>
          </p:cNvPicPr>
          <p:nvPr/>
        </p:nvPicPr>
        <p:blipFill>
          <a:blip r:embed="rId5"/>
          <a:stretch>
            <a:fillRect/>
          </a:stretch>
        </p:blipFill>
        <p:spPr>
          <a:xfrm>
            <a:off x="5971466" y="3224221"/>
            <a:ext cx="2094474" cy="1467054"/>
          </a:xfrm>
          <a:prstGeom prst="rect">
            <a:avLst/>
          </a:prstGeom>
        </p:spPr>
      </p:pic>
    </p:spTree>
    <p:custDataLst>
      <p:tags r:id="rId1"/>
    </p:custDataLst>
    <p:extLst>
      <p:ext uri="{BB962C8B-B14F-4D97-AF65-F5344CB8AC3E}">
        <p14:creationId xmlns:p14="http://schemas.microsoft.com/office/powerpoint/2010/main" val="2648191576"/>
      </p:ext>
    </p:extLst>
  </p:cSld>
  <p:clrMapOvr>
    <a:masterClrMapping/>
  </p:clrMapOvr>
  <p:transition spd="slow">
    <p:wip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rtl="0"/>
            <a:r>
              <a:rPr lang="x-none" sz="1600"/>
              <a:t>Componentes de PC</a:t>
            </a:r>
            <a:r>
              <a:rPr lang="en-US" altLang="en-US" sz="1600" dirty="0"/>
              <a:t/>
            </a:r>
            <a:br>
              <a:rPr lang="en-US" altLang="en-US" sz="1600" dirty="0"/>
            </a:br>
            <a:r>
              <a:rPr lang="x-none"/>
              <a:t>Sistemas de refrigeración</a:t>
            </a:r>
          </a:p>
        </p:txBody>
      </p:sp>
      <p:sp>
        <p:nvSpPr>
          <p:cNvPr id="55299" name="Rectangle 3"/>
          <p:cNvSpPr>
            <a:spLocks noGrp="1" noChangeArrowheads="1"/>
          </p:cNvSpPr>
          <p:nvPr>
            <p:ph type="body" idx="1"/>
          </p:nvPr>
        </p:nvSpPr>
        <p:spPr>
          <a:xfrm>
            <a:off x="271850" y="800519"/>
            <a:ext cx="8872150" cy="904713"/>
          </a:xfrm>
        </p:spPr>
        <p:txBody>
          <a:bodyPr/>
          <a:lstStyle/>
          <a:p>
            <a:pPr rtl="0"/>
            <a:r>
              <a:rPr lang="x-none" sz="1600" dirty="0"/>
              <a:t>Los componentes de la PC funcionan mejor cuando se los mantiene refrigerados.</a:t>
            </a:r>
          </a:p>
          <a:p>
            <a:pPr rtl="0"/>
            <a:r>
              <a:rPr lang="x-none" sz="1600" dirty="0"/>
              <a:t>Las computadoras se mantienen ventiladas mediante soluciones de refrigeración activas y pasivas.</a:t>
            </a:r>
          </a:p>
        </p:txBody>
      </p:sp>
      <p:sp>
        <p:nvSpPr>
          <p:cNvPr id="11" name="Rectangle 4">
            <a:extLst>
              <a:ext uri="{FF2B5EF4-FFF2-40B4-BE49-F238E27FC236}">
                <a16:creationId xmlns="" xmlns:c="http://schemas.openxmlformats.org/drawingml/2006/chart" xmlns:c15="http://schemas.microsoft.com/office/drawing/2012/chart" xmlns:a16="http://schemas.microsoft.com/office/drawing/2014/main" id="{49F11C45-6557-4CFD-BF9F-33B68EFAC668}"/>
              </a:ext>
            </a:extLst>
          </p:cNvPr>
          <p:cNvSpPr txBox="1">
            <a:spLocks noChangeArrowheads="1"/>
          </p:cNvSpPr>
          <p:nvPr/>
        </p:nvSpPr>
        <p:spPr bwMode="auto">
          <a:xfrm>
            <a:off x="271851" y="1880663"/>
            <a:ext cx="6289142" cy="420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rtl="0"/>
            <a:r>
              <a:rPr lang="x-none" sz="1600" dirty="0"/>
              <a:t>Las soluciones activas requieren alimentación; las soluciones pasivas no.</a:t>
            </a:r>
          </a:p>
        </p:txBody>
      </p:sp>
      <p:sp>
        <p:nvSpPr>
          <p:cNvPr id="12" name="Rectangle 5">
            <a:extLst>
              <a:ext uri="{FF2B5EF4-FFF2-40B4-BE49-F238E27FC236}">
                <a16:creationId xmlns="" xmlns:c="http://schemas.openxmlformats.org/drawingml/2006/chart" xmlns:c15="http://schemas.microsoft.com/office/drawing/2012/chart" xmlns:a16="http://schemas.microsoft.com/office/drawing/2014/main" id="{1EAAA2A6-31F0-4070-8BB0-E2A90031408B}"/>
              </a:ext>
            </a:extLst>
          </p:cNvPr>
          <p:cNvSpPr txBox="1">
            <a:spLocks noChangeArrowheads="1"/>
          </p:cNvSpPr>
          <p:nvPr/>
        </p:nvSpPr>
        <p:spPr bwMode="auto">
          <a:xfrm>
            <a:off x="296329" y="2571750"/>
            <a:ext cx="4426141" cy="2191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rtl="0"/>
            <a:r>
              <a:rPr lang="x-none" sz="1600" dirty="0"/>
              <a:t>Por lo general, las soluciones pasivas para la refrigeración implican la reducción de la velocidad a la que funciona un componente o la incorporación de receptores de calor en los chips informáticos.</a:t>
            </a:r>
          </a:p>
          <a:p>
            <a:pPr rtl="0"/>
            <a:r>
              <a:rPr lang="x-none" sz="1600" dirty="0"/>
              <a:t>Un ventilador de gabinete se considera refrigeración activa.</a:t>
            </a:r>
          </a:p>
        </p:txBody>
      </p:sp>
      <p:pic>
        <p:nvPicPr>
          <p:cNvPr id="6" name="Picture 5">
            <a:extLst>
              <a:ext uri="{FF2B5EF4-FFF2-40B4-BE49-F238E27FC236}">
                <a16:creationId xmlns="" xmlns:c="http://schemas.openxmlformats.org/drawingml/2006/chart" xmlns:c15="http://schemas.microsoft.com/office/drawing/2012/chart" xmlns:a16="http://schemas.microsoft.com/office/drawing/2014/main" id="{926224E4-9B8C-4A44-BB4A-6129D8F7BF7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24178" y="2735022"/>
            <a:ext cx="1985586" cy="1607959"/>
          </a:xfrm>
          <a:prstGeom prst="rect">
            <a:avLst/>
          </a:prstGeom>
        </p:spPr>
      </p:pic>
      <p:pic>
        <p:nvPicPr>
          <p:cNvPr id="3" name="Picture 2">
            <a:extLst>
              <a:ext uri="{FF2B5EF4-FFF2-40B4-BE49-F238E27FC236}">
                <a16:creationId xmlns="" xmlns:c="http://schemas.openxmlformats.org/drawingml/2006/chart" xmlns:c15="http://schemas.microsoft.com/office/drawing/2012/chart" xmlns:a16="http://schemas.microsoft.com/office/drawing/2014/main" id="{AB9172A9-EF7A-4149-B6AF-80AC8ED652E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29742" y="1642110"/>
            <a:ext cx="2034499" cy="2370025"/>
          </a:xfrm>
          <a:prstGeom prst="rect">
            <a:avLst/>
          </a:prstGeom>
        </p:spPr>
      </p:pic>
    </p:spTree>
    <p:custDataLst>
      <p:tags r:id="rId1"/>
    </p:custDataLst>
    <p:extLst>
      <p:ext uri="{BB962C8B-B14F-4D97-AF65-F5344CB8AC3E}">
        <p14:creationId xmlns:p14="http://schemas.microsoft.com/office/powerpoint/2010/main" val="3708526014"/>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4" y="915409"/>
            <a:ext cx="8126214" cy="1802391"/>
          </a:xfrm>
        </p:spPr>
        <p:txBody>
          <a:bodyPr/>
          <a:lstStyle/>
          <a:p>
            <a:pPr rtl="0"/>
            <a:r>
              <a:rPr lang="x-none">
                <a:solidFill>
                  <a:schemeClr val="accent5">
                    <a:lumMod val="40000"/>
                    <a:lumOff val="60000"/>
                  </a:schemeClr>
                </a:solidFill>
              </a:rPr>
              <a:t>Capítulo 1: Introducción al hardware de computadoras personales</a:t>
            </a:r>
          </a:p>
        </p:txBody>
      </p:sp>
      <p:sp>
        <p:nvSpPr>
          <p:cNvPr id="3" name="Rectangle 2"/>
          <p:cNvSpPr/>
          <p:nvPr/>
        </p:nvSpPr>
        <p:spPr>
          <a:xfrm>
            <a:off x="628649" y="3436035"/>
            <a:ext cx="5795299" cy="369332"/>
          </a:xfrm>
          <a:prstGeom prst="rect">
            <a:avLst/>
          </a:prstGeom>
        </p:spPr>
        <p:txBody>
          <a:bodyPr wrap="square">
            <a:spAutoFit/>
          </a:bodyPr>
          <a:lstStyle/>
          <a:p>
            <a:pPr rtl="0"/>
            <a:r>
              <a:rPr lang="x-none" b="1" dirty="0">
                <a:solidFill>
                  <a:schemeClr val="bg2">
                    <a:lumMod val="40000"/>
                    <a:lumOff val="60000"/>
                  </a:schemeClr>
                </a:solidFill>
              </a:rPr>
              <a:t>Guía de planificación de IT Essentials 7.0</a:t>
            </a:r>
          </a:p>
        </p:txBody>
      </p:sp>
    </p:spTree>
    <p:custDataLst>
      <p:tags r:id="rId1"/>
    </p:custDataLst>
    <p:extLst>
      <p:ext uri="{BB962C8B-B14F-4D97-AF65-F5344CB8AC3E}">
        <p14:creationId xmlns:p14="http://schemas.microsoft.com/office/powerpoint/2010/main" val="914249568"/>
      </p:ext>
    </p:extLst>
  </p:cSld>
  <p:clrMapOvr>
    <a:masterClrMapping/>
  </p:clrMapOvr>
  <p:transition spd="slow">
    <p:wip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rtl="0"/>
            <a:r>
              <a:rPr lang="x-none" sz="1600"/>
              <a:t>Componentes de una PC</a:t>
            </a:r>
            <a:r>
              <a:rPr lang="en-US" altLang="en-US" sz="1600" dirty="0"/>
              <a:t/>
            </a:r>
            <a:br>
              <a:rPr lang="en-US" altLang="en-US" sz="1600" dirty="0"/>
            </a:br>
            <a:r>
              <a:rPr lang="x-none"/>
              <a:t>Tipos de memoria</a:t>
            </a:r>
          </a:p>
        </p:txBody>
      </p:sp>
      <p:sp>
        <p:nvSpPr>
          <p:cNvPr id="55299" name="Rectangle 3"/>
          <p:cNvSpPr>
            <a:spLocks noGrp="1" noChangeArrowheads="1"/>
          </p:cNvSpPr>
          <p:nvPr>
            <p:ph type="body" idx="1"/>
          </p:nvPr>
        </p:nvSpPr>
        <p:spPr>
          <a:xfrm>
            <a:off x="271850" y="965403"/>
            <a:ext cx="8872150" cy="1678943"/>
          </a:xfrm>
        </p:spPr>
        <p:txBody>
          <a:bodyPr/>
          <a:lstStyle/>
          <a:p>
            <a:pPr rtl="0"/>
            <a:r>
              <a:rPr lang="x-none" sz="1700" dirty="0"/>
              <a:t>Una computadora puede usar diferentes tipos de chips de memoria.</a:t>
            </a:r>
          </a:p>
          <a:p>
            <a:pPr rtl="0"/>
            <a:r>
              <a:rPr lang="x-none" sz="1700" dirty="0"/>
              <a:t>Todos los chips de memoria almacenan los datos en forma de bytes. </a:t>
            </a:r>
          </a:p>
          <a:p>
            <a:pPr lvl="1" rtl="0"/>
            <a:r>
              <a:rPr lang="x-none" sz="1600" dirty="0"/>
              <a:t>Un byte es un bloque de ocho bits almacenados como un 0 o un 1 en el chip de memoria.</a:t>
            </a:r>
          </a:p>
          <a:p>
            <a:pPr rtl="0"/>
            <a:r>
              <a:rPr lang="x-none" sz="1700" b="1" dirty="0"/>
              <a:t>Memoria de solo lectura </a:t>
            </a:r>
            <a:r>
              <a:rPr lang="x-none" sz="1700" dirty="0"/>
              <a:t>(ROM): como chip de ROM.</a:t>
            </a:r>
          </a:p>
        </p:txBody>
      </p:sp>
      <p:sp>
        <p:nvSpPr>
          <p:cNvPr id="7" name="Rectangle 4">
            <a:extLst>
              <a:ext uri="{FF2B5EF4-FFF2-40B4-BE49-F238E27FC236}">
                <a16:creationId xmlns="" xmlns:c="http://schemas.openxmlformats.org/drawingml/2006/chart" xmlns:c15="http://schemas.microsoft.com/office/drawing/2012/chart" xmlns:a16="http://schemas.microsoft.com/office/drawing/2014/main" id="{2375BCB7-2385-4993-A57D-714EB36A0AC9}"/>
              </a:ext>
            </a:extLst>
          </p:cNvPr>
          <p:cNvSpPr txBox="1">
            <a:spLocks noChangeArrowheads="1"/>
          </p:cNvSpPr>
          <p:nvPr/>
        </p:nvSpPr>
        <p:spPr bwMode="auto">
          <a:xfrm>
            <a:off x="271849" y="2482686"/>
            <a:ext cx="5990055" cy="20908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rtl="0"/>
            <a:r>
              <a:rPr lang="x-none" sz="1700" b="1" spc="-30" dirty="0"/>
              <a:t>La memoria de acceso </a:t>
            </a:r>
            <a:r>
              <a:rPr lang="x-none" sz="1700" b="1" spc="-30" dirty="0" smtClean="0"/>
              <a:t>aleatorio</a:t>
            </a:r>
            <a:r>
              <a:rPr lang="en-US" sz="1700" b="1" spc="-30" dirty="0" smtClean="0"/>
              <a:t> </a:t>
            </a:r>
            <a:r>
              <a:rPr lang="x-none" sz="1700" spc="-30" dirty="0" smtClean="0"/>
              <a:t>(</a:t>
            </a:r>
            <a:r>
              <a:rPr lang="x-none" sz="1700" spc="-30" dirty="0"/>
              <a:t>RAM) es el área de almacenamiento de trabajo temporal de datos y programas a los que accede la CPU. La memoria RAM es volátil.</a:t>
            </a:r>
          </a:p>
          <a:p>
            <a:pPr rtl="0"/>
            <a:r>
              <a:rPr lang="x-none" sz="1700" dirty="0"/>
              <a:t>Agregar más RAM en una computadora mejora el rendimiento del sistema. Sin embargo, la cantidad máxima de RAM que se puede instalar depende de la placa base.</a:t>
            </a:r>
          </a:p>
          <a:p>
            <a:pPr marL="0" indent="0">
              <a:buFont typeface="Wingdings" panose="05000000000000000000" pitchFamily="2" charset="2"/>
              <a:buNone/>
            </a:pPr>
            <a:endParaRPr lang="en-US" altLang="en-US" sz="1650" b="1" dirty="0"/>
          </a:p>
        </p:txBody>
      </p:sp>
      <p:pic>
        <p:nvPicPr>
          <p:cNvPr id="3" name="Picture 2" descr="The image shows different types of memory chips." title="Memory chips">
            <a:extLst>
              <a:ext uri="{FF2B5EF4-FFF2-40B4-BE49-F238E27FC236}">
                <a16:creationId xmlns="" xmlns:c="http://schemas.openxmlformats.org/drawingml/2006/chart" xmlns:c15="http://schemas.microsoft.com/office/drawing/2012/chart" xmlns:a16="http://schemas.microsoft.com/office/drawing/2014/main" id="{3CCC945E-411F-419F-971A-28A0A47DD32F}"/>
              </a:ext>
            </a:extLst>
          </p:cNvPr>
          <p:cNvPicPr>
            <a:picLocks noChangeAspect="1"/>
          </p:cNvPicPr>
          <p:nvPr/>
        </p:nvPicPr>
        <p:blipFill>
          <a:blip r:embed="rId4"/>
          <a:stretch>
            <a:fillRect/>
          </a:stretch>
        </p:blipFill>
        <p:spPr>
          <a:xfrm>
            <a:off x="6171191" y="2173447"/>
            <a:ext cx="2793657" cy="2013076"/>
          </a:xfrm>
          <a:prstGeom prst="rect">
            <a:avLst/>
          </a:prstGeom>
        </p:spPr>
      </p:pic>
    </p:spTree>
    <p:custDataLst>
      <p:tags r:id="rId1"/>
    </p:custDataLst>
    <p:extLst>
      <p:ext uri="{BB962C8B-B14F-4D97-AF65-F5344CB8AC3E}">
        <p14:creationId xmlns:p14="http://schemas.microsoft.com/office/powerpoint/2010/main" val="3499488232"/>
      </p:ext>
    </p:extLst>
  </p:cSld>
  <p:clrMapOvr>
    <a:masterClrMapping/>
  </p:clrMapOvr>
  <p:transition spd="slow">
    <p:wip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rtl="0"/>
            <a:r>
              <a:rPr lang="x-none" sz="1600"/>
              <a:t>Componentes de una PC</a:t>
            </a:r>
            <a:r>
              <a:rPr lang="en-US" altLang="en-US" sz="1600" dirty="0"/>
              <a:t/>
            </a:r>
            <a:br>
              <a:rPr lang="en-US" altLang="en-US" sz="1600" dirty="0"/>
            </a:br>
            <a:r>
              <a:rPr lang="x-none"/>
              <a:t>Tipos de ROM</a:t>
            </a:r>
          </a:p>
        </p:txBody>
      </p:sp>
      <p:sp>
        <p:nvSpPr>
          <p:cNvPr id="55299" name="Rectangle 3"/>
          <p:cNvSpPr>
            <a:spLocks noGrp="1" noChangeArrowheads="1"/>
          </p:cNvSpPr>
          <p:nvPr>
            <p:ph type="body" idx="1"/>
          </p:nvPr>
        </p:nvSpPr>
        <p:spPr>
          <a:xfrm>
            <a:off x="271851" y="965403"/>
            <a:ext cx="6175248" cy="1678943"/>
          </a:xfrm>
        </p:spPr>
        <p:txBody>
          <a:bodyPr/>
          <a:lstStyle/>
          <a:p>
            <a:pPr rtl="0"/>
            <a:r>
              <a:rPr lang="x-none" sz="1700" dirty="0"/>
              <a:t>Los tipos de memoria de solo lectura (ROM) incluyen:</a:t>
            </a:r>
          </a:p>
          <a:p>
            <a:pPr lvl="1" rtl="0"/>
            <a:r>
              <a:rPr lang="x-none" sz="1600" dirty="0"/>
              <a:t>Chips de ROM.</a:t>
            </a:r>
          </a:p>
          <a:p>
            <a:pPr lvl="1" rtl="0"/>
            <a:r>
              <a:rPr lang="x-none" sz="1600" dirty="0"/>
              <a:t>Chips de PROM.</a:t>
            </a:r>
          </a:p>
          <a:p>
            <a:pPr lvl="1" rtl="0"/>
            <a:r>
              <a:rPr lang="x-none" sz="1600" dirty="0"/>
              <a:t>Chips de EPROM</a:t>
            </a:r>
          </a:p>
          <a:p>
            <a:pPr lvl="1" rtl="0"/>
            <a:r>
              <a:rPr lang="x-none" sz="1600" dirty="0"/>
              <a:t>Chips de EEPROM.</a:t>
            </a:r>
          </a:p>
        </p:txBody>
      </p:sp>
      <p:pic>
        <p:nvPicPr>
          <p:cNvPr id="6" name="Picture 5">
            <a:extLst>
              <a:ext uri="{FF2B5EF4-FFF2-40B4-BE49-F238E27FC236}">
                <a16:creationId xmlns="" xmlns:c="http://schemas.openxmlformats.org/drawingml/2006/chart" xmlns:c15="http://schemas.microsoft.com/office/drawing/2012/chart" xmlns:a16="http://schemas.microsoft.com/office/drawing/2014/main" id="{E1A7A6BB-83A4-49A5-940B-54609A1559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40001" y="2709381"/>
            <a:ext cx="5601185" cy="1194594"/>
          </a:xfrm>
          <a:prstGeom prst="rect">
            <a:avLst/>
          </a:prstGeom>
        </p:spPr>
      </p:pic>
    </p:spTree>
    <p:custDataLst>
      <p:tags r:id="rId1"/>
    </p:custDataLst>
    <p:extLst>
      <p:ext uri="{BB962C8B-B14F-4D97-AF65-F5344CB8AC3E}">
        <p14:creationId xmlns:p14="http://schemas.microsoft.com/office/powerpoint/2010/main" val="906412198"/>
      </p:ext>
    </p:extLst>
  </p:cSld>
  <p:clrMapOvr>
    <a:masterClrMapping/>
  </p:clrMapOvr>
  <p:transition spd="slow">
    <p:wip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rtl="0"/>
            <a:r>
              <a:rPr lang="x-none" sz="1600"/>
              <a:t>Componentes de una PC</a:t>
            </a:r>
            <a:r>
              <a:rPr lang="en-US" altLang="en-US" sz="1600" dirty="0"/>
              <a:t/>
            </a:r>
            <a:br>
              <a:rPr lang="en-US" altLang="en-US" sz="1600" dirty="0"/>
            </a:br>
            <a:r>
              <a:rPr lang="x-none"/>
              <a:t>Tipos de RAM</a:t>
            </a:r>
          </a:p>
        </p:txBody>
      </p:sp>
      <p:sp>
        <p:nvSpPr>
          <p:cNvPr id="55299" name="Rectangle 3"/>
          <p:cNvSpPr>
            <a:spLocks noGrp="1" noChangeArrowheads="1"/>
          </p:cNvSpPr>
          <p:nvPr>
            <p:ph type="body" idx="1"/>
          </p:nvPr>
        </p:nvSpPr>
        <p:spPr>
          <a:xfrm>
            <a:off x="271849" y="965403"/>
            <a:ext cx="8374440" cy="3384175"/>
          </a:xfrm>
        </p:spPr>
        <p:txBody>
          <a:bodyPr/>
          <a:lstStyle/>
          <a:p>
            <a:pPr rtl="0"/>
            <a:r>
              <a:rPr lang="x-none" sz="1700" dirty="0"/>
              <a:t>Entre los tipos de memoria de acceso aleatorio (RAM) se incluyen:</a:t>
            </a:r>
          </a:p>
          <a:p>
            <a:pPr lvl="1" rtl="0"/>
            <a:r>
              <a:rPr lang="x-none" sz="1600" dirty="0"/>
              <a:t>RAM dinámica (DRAM)</a:t>
            </a:r>
          </a:p>
          <a:p>
            <a:pPr lvl="1" rtl="0"/>
            <a:r>
              <a:rPr lang="x-none" sz="1600" dirty="0"/>
              <a:t>RAM estática (SRAM)</a:t>
            </a:r>
          </a:p>
          <a:p>
            <a:pPr lvl="1" rtl="0"/>
            <a:r>
              <a:rPr lang="x-none" sz="1600" dirty="0"/>
              <a:t>RAM dinámica sincrónica (SDRAM)</a:t>
            </a:r>
          </a:p>
          <a:p>
            <a:pPr lvl="1" rtl="0"/>
            <a:r>
              <a:rPr lang="x-none" sz="1600" dirty="0"/>
              <a:t>RAM dinámica sincrónica de doble velocidad de datos (DDR SDRAM)</a:t>
            </a:r>
          </a:p>
          <a:p>
            <a:pPr lvl="1" rtl="0"/>
            <a:r>
              <a:rPr lang="x-none" sz="1600" dirty="0"/>
              <a:t>RAM dinámica sincrónica DDR2 (DDR2 SDRAM)</a:t>
            </a:r>
          </a:p>
          <a:p>
            <a:pPr lvl="1" rtl="0"/>
            <a:r>
              <a:rPr lang="x-none" sz="1600" dirty="0"/>
              <a:t>RAM dinámica sincrónica DDR3 (DDR3 SDRAM)</a:t>
            </a:r>
          </a:p>
          <a:p>
            <a:pPr lvl="1" rtl="0"/>
            <a:r>
              <a:rPr lang="x-none" sz="1600" dirty="0"/>
              <a:t>RAM dinámica sincrónica DDR4 (DDR4 SDRAM)</a:t>
            </a:r>
          </a:p>
          <a:p>
            <a:pPr lvl="1" rtl="0"/>
            <a:r>
              <a:rPr lang="x-none" sz="1600" dirty="0"/>
              <a:t>RAM dinámica sincrónica GDDR (GDDR SDRAM)</a:t>
            </a:r>
          </a:p>
          <a:p>
            <a:pPr lvl="1"/>
            <a:endParaRPr lang="en-US" altLang="en-US" sz="1600" dirty="0"/>
          </a:p>
        </p:txBody>
      </p:sp>
    </p:spTree>
    <p:custDataLst>
      <p:tags r:id="rId1"/>
    </p:custDataLst>
    <p:extLst>
      <p:ext uri="{BB962C8B-B14F-4D97-AF65-F5344CB8AC3E}">
        <p14:creationId xmlns:p14="http://schemas.microsoft.com/office/powerpoint/2010/main" val="2494693062"/>
      </p:ext>
    </p:extLst>
  </p:cSld>
  <p:clrMapOvr>
    <a:masterClrMapping/>
  </p:clrMapOvr>
  <p:transition spd="slow">
    <p:wip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rtl="0"/>
            <a:r>
              <a:rPr lang="x-none" sz="1600"/>
              <a:t>Componentes de una PC</a:t>
            </a:r>
            <a:r>
              <a:rPr lang="en-US" altLang="en-US" sz="1600" dirty="0"/>
              <a:t/>
            </a:r>
            <a:br>
              <a:rPr lang="en-US" altLang="en-US" sz="1600" dirty="0"/>
            </a:br>
            <a:r>
              <a:rPr lang="x-none"/>
              <a:t>Módulos de memoria</a:t>
            </a:r>
          </a:p>
        </p:txBody>
      </p:sp>
      <p:sp>
        <p:nvSpPr>
          <p:cNvPr id="55299" name="Rectangle 3"/>
          <p:cNvSpPr>
            <a:spLocks noGrp="1" noChangeArrowheads="1"/>
          </p:cNvSpPr>
          <p:nvPr>
            <p:ph type="body" idx="1"/>
          </p:nvPr>
        </p:nvSpPr>
        <p:spPr>
          <a:xfrm>
            <a:off x="211287" y="836688"/>
            <a:ext cx="7173361" cy="1515676"/>
          </a:xfrm>
        </p:spPr>
        <p:txBody>
          <a:bodyPr/>
          <a:lstStyle/>
          <a:p>
            <a:pPr rtl="0"/>
            <a:r>
              <a:rPr lang="x-none" sz="1700" dirty="0"/>
              <a:t>Los chips de memoria se sueldan a una placa de circuito para crear un módulo de memoria que luego se ubica en una ranura de memoria de la placa base.</a:t>
            </a:r>
          </a:p>
          <a:p>
            <a:pPr rtl="0"/>
            <a:r>
              <a:rPr lang="x-none" sz="1700" dirty="0"/>
              <a:t>Los diferentes tipos de módulos de memoria incluyen: </a:t>
            </a:r>
            <a:r>
              <a:rPr lang="x-none" sz="1700" b="1" dirty="0"/>
              <a:t>DIP</a:t>
            </a:r>
            <a:r>
              <a:rPr lang="x-none" sz="1700" dirty="0"/>
              <a:t>, </a:t>
            </a:r>
            <a:r>
              <a:rPr lang="x-none" sz="1700" b="1" dirty="0"/>
              <a:t>SIMM</a:t>
            </a:r>
            <a:r>
              <a:rPr lang="x-none" sz="1700" dirty="0"/>
              <a:t>, </a:t>
            </a:r>
            <a:r>
              <a:rPr lang="x-none" sz="1700" b="1" dirty="0"/>
              <a:t>memoria DIMM</a:t>
            </a:r>
            <a:r>
              <a:rPr lang="x-none" sz="1700" dirty="0"/>
              <a:t>y </a:t>
            </a:r>
            <a:r>
              <a:rPr lang="x-none" sz="1700" b="1" dirty="0"/>
              <a:t>SODIMM</a:t>
            </a:r>
            <a:r>
              <a:rPr lang="x-none" sz="1700" dirty="0"/>
              <a:t>.</a:t>
            </a:r>
          </a:p>
        </p:txBody>
      </p:sp>
      <p:sp>
        <p:nvSpPr>
          <p:cNvPr id="10" name="Rectangle 4">
            <a:extLst>
              <a:ext uri="{FF2B5EF4-FFF2-40B4-BE49-F238E27FC236}">
                <a16:creationId xmlns="" xmlns:c="http://schemas.openxmlformats.org/drawingml/2006/chart" xmlns:c15="http://schemas.microsoft.com/office/drawing/2012/chart" xmlns:a16="http://schemas.microsoft.com/office/drawing/2014/main" id="{A4C79769-4F5A-4AB3-AA6B-595AF66BEC74}"/>
              </a:ext>
            </a:extLst>
          </p:cNvPr>
          <p:cNvSpPr txBox="1">
            <a:spLocks noChangeArrowheads="1"/>
          </p:cNvSpPr>
          <p:nvPr/>
        </p:nvSpPr>
        <p:spPr bwMode="auto">
          <a:xfrm>
            <a:off x="211288" y="2481078"/>
            <a:ext cx="7728946" cy="1275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rtl="0"/>
            <a:r>
              <a:rPr lang="x-none" sz="1700" dirty="0"/>
              <a:t>La velocidad de la memoria tiene impacto directo en cuántos datos puede procesar un procesador en un período de tiempo determinado.</a:t>
            </a:r>
          </a:p>
          <a:p>
            <a:pPr rtl="0"/>
            <a:r>
              <a:rPr lang="x-none" sz="1700" dirty="0"/>
              <a:t>La memoria más rápida suele ser la RAM estática (SRAM) que se utiliza como memoria caché.</a:t>
            </a:r>
          </a:p>
        </p:txBody>
      </p:sp>
      <p:pic>
        <p:nvPicPr>
          <p:cNvPr id="7" name="Picture 6">
            <a:extLst>
              <a:ext uri="{FF2B5EF4-FFF2-40B4-BE49-F238E27FC236}">
                <a16:creationId xmlns="" xmlns:c="http://schemas.openxmlformats.org/drawingml/2006/chart" xmlns:c15="http://schemas.microsoft.com/office/drawing/2012/chart" xmlns:a16="http://schemas.microsoft.com/office/drawing/2014/main" id="{FCE31479-E9C4-4BF9-A391-010388829B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70611" y="3588950"/>
            <a:ext cx="4458086" cy="997123"/>
          </a:xfrm>
          <a:prstGeom prst="rect">
            <a:avLst/>
          </a:prstGeom>
        </p:spPr>
      </p:pic>
    </p:spTree>
    <p:custDataLst>
      <p:tags r:id="rId1"/>
    </p:custDataLst>
    <p:extLst>
      <p:ext uri="{BB962C8B-B14F-4D97-AF65-F5344CB8AC3E}">
        <p14:creationId xmlns:p14="http://schemas.microsoft.com/office/powerpoint/2010/main" val="3218394684"/>
      </p:ext>
    </p:extLst>
  </p:cSld>
  <p:clrMapOvr>
    <a:masterClrMapping/>
  </p:clrMapOvr>
  <p:transition spd="slow">
    <p:wip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rtl="0"/>
            <a:r>
              <a:rPr lang="x-none" sz="1600"/>
              <a:t>Componentes de una PC</a:t>
            </a:r>
            <a:r>
              <a:rPr lang="en-US" altLang="en-US" sz="1600" dirty="0"/>
              <a:t/>
            </a:r>
            <a:br>
              <a:rPr lang="en-US" altLang="en-US" sz="1600" dirty="0"/>
            </a:br>
            <a:r>
              <a:rPr lang="x-none"/>
              <a:t>Módulos de memoria (cont.)</a:t>
            </a:r>
          </a:p>
        </p:txBody>
      </p:sp>
      <p:sp>
        <p:nvSpPr>
          <p:cNvPr id="10" name="Rectangle 3">
            <a:extLst>
              <a:ext uri="{FF2B5EF4-FFF2-40B4-BE49-F238E27FC236}">
                <a16:creationId xmlns="" xmlns:c="http://schemas.openxmlformats.org/drawingml/2006/chart" xmlns:c15="http://schemas.microsoft.com/office/drawing/2012/chart" xmlns:a16="http://schemas.microsoft.com/office/drawing/2014/main" id="{A4C79769-4F5A-4AB3-AA6B-595AF66BEC74}"/>
              </a:ext>
            </a:extLst>
          </p:cNvPr>
          <p:cNvSpPr txBox="1">
            <a:spLocks noChangeArrowheads="1"/>
          </p:cNvSpPr>
          <p:nvPr/>
        </p:nvSpPr>
        <p:spPr bwMode="auto">
          <a:xfrm>
            <a:off x="219524" y="882937"/>
            <a:ext cx="8924475" cy="1275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rtl="0"/>
            <a:r>
              <a:rPr lang="x-none" sz="1700" dirty="0"/>
              <a:t>La velocidad de la memoria tiene impacto directo en cuántos datos puede procesar un procesador en un período de tiempo determinado.</a:t>
            </a:r>
          </a:p>
          <a:p>
            <a:pPr rtl="0"/>
            <a:r>
              <a:rPr lang="x-none" sz="1700" dirty="0"/>
              <a:t>La memoria más rápida generalmente es la RAM estática (SRAM) que se usa como caché para almacenar los datos utilizados más recientes y las instrucciones de la CPU.</a:t>
            </a:r>
          </a:p>
        </p:txBody>
      </p:sp>
      <p:sp>
        <p:nvSpPr>
          <p:cNvPr id="8" name="Rectangle 4">
            <a:extLst>
              <a:ext uri="{FF2B5EF4-FFF2-40B4-BE49-F238E27FC236}">
                <a16:creationId xmlns="" xmlns:c="http://schemas.openxmlformats.org/drawingml/2006/chart" xmlns:c15="http://schemas.microsoft.com/office/drawing/2012/chart" xmlns:a16="http://schemas.microsoft.com/office/drawing/2014/main" id="{909E6F56-F324-4608-83B9-CF20B078291C}"/>
              </a:ext>
            </a:extLst>
          </p:cNvPr>
          <p:cNvSpPr txBox="1">
            <a:spLocks noChangeArrowheads="1"/>
          </p:cNvSpPr>
          <p:nvPr/>
        </p:nvSpPr>
        <p:spPr bwMode="auto">
          <a:xfrm>
            <a:off x="359568" y="2571750"/>
            <a:ext cx="6064381" cy="16000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rtl="0"/>
            <a:r>
              <a:rPr lang="x-none" sz="1700" dirty="0"/>
              <a:t>Los tres tipos de memoria caché más comunes son:</a:t>
            </a:r>
          </a:p>
          <a:p>
            <a:pPr lvl="1" rtl="0"/>
            <a:r>
              <a:rPr lang="x-none" sz="1600" dirty="0"/>
              <a:t>Caché L1: integrada en la CPU</a:t>
            </a:r>
          </a:p>
          <a:p>
            <a:pPr lvl="1" rtl="0"/>
            <a:r>
              <a:rPr lang="x-none" sz="1600" dirty="0"/>
              <a:t>Caché L2: originalmente venía montada en la placa base, pero ahora está integrada en la CPU.</a:t>
            </a:r>
          </a:p>
          <a:p>
            <a:pPr lvl="1" rtl="0"/>
            <a:r>
              <a:rPr lang="x-none" sz="1600" dirty="0"/>
              <a:t>Caché L3: se usa en algunas estaciones de trabajo de alta gama y CPU de servidores.</a:t>
            </a:r>
          </a:p>
        </p:txBody>
      </p:sp>
      <p:pic>
        <p:nvPicPr>
          <p:cNvPr id="3" name="Picture 2" descr="RAM as individual chips." title="RAM Chips">
            <a:extLst>
              <a:ext uri="{FF2B5EF4-FFF2-40B4-BE49-F238E27FC236}">
                <a16:creationId xmlns="" xmlns:c="http://schemas.openxmlformats.org/drawingml/2006/chart" xmlns:c15="http://schemas.microsoft.com/office/drawing/2012/chart" xmlns:a16="http://schemas.microsoft.com/office/drawing/2014/main" id="{91F8B444-C8D9-4D15-BE5C-312342BD256E}"/>
              </a:ext>
            </a:extLst>
          </p:cNvPr>
          <p:cNvPicPr>
            <a:picLocks noChangeAspect="1"/>
          </p:cNvPicPr>
          <p:nvPr/>
        </p:nvPicPr>
        <p:blipFill>
          <a:blip r:embed="rId4"/>
          <a:stretch>
            <a:fillRect/>
          </a:stretch>
        </p:blipFill>
        <p:spPr>
          <a:xfrm>
            <a:off x="6697362" y="2669059"/>
            <a:ext cx="2004234" cy="1386960"/>
          </a:xfrm>
          <a:prstGeom prst="rect">
            <a:avLst/>
          </a:prstGeom>
        </p:spPr>
      </p:pic>
    </p:spTree>
    <p:custDataLst>
      <p:tags r:id="rId1"/>
    </p:custDataLst>
    <p:extLst>
      <p:ext uri="{BB962C8B-B14F-4D97-AF65-F5344CB8AC3E}">
        <p14:creationId xmlns:p14="http://schemas.microsoft.com/office/powerpoint/2010/main" val="3946161445"/>
      </p:ext>
    </p:extLst>
  </p:cSld>
  <p:clrMapOvr>
    <a:masterClrMapping/>
  </p:clrMapOvr>
  <p:transition spd="slow">
    <p:wip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rtl="0"/>
            <a:r>
              <a:rPr lang="x-none" sz="1600"/>
              <a:t>Componentes de una PC</a:t>
            </a:r>
            <a:r>
              <a:rPr lang="en-US" altLang="en-US" sz="1600" dirty="0"/>
              <a:t/>
            </a:r>
            <a:br>
              <a:rPr lang="en-US" altLang="en-US" sz="1600" dirty="0"/>
            </a:br>
            <a:r>
              <a:rPr lang="x-none"/>
              <a:t>Módulos de memoria (cont.)</a:t>
            </a:r>
          </a:p>
        </p:txBody>
      </p:sp>
      <p:sp>
        <p:nvSpPr>
          <p:cNvPr id="10" name="Rectangle 3">
            <a:extLst>
              <a:ext uri="{FF2B5EF4-FFF2-40B4-BE49-F238E27FC236}">
                <a16:creationId xmlns="" xmlns:c="http://schemas.openxmlformats.org/drawingml/2006/chart" xmlns:c15="http://schemas.microsoft.com/office/drawing/2012/chart" xmlns:a16="http://schemas.microsoft.com/office/drawing/2014/main" id="{A4C79769-4F5A-4AB3-AA6B-595AF66BEC74}"/>
              </a:ext>
            </a:extLst>
          </p:cNvPr>
          <p:cNvSpPr txBox="1">
            <a:spLocks noChangeArrowheads="1"/>
          </p:cNvSpPr>
          <p:nvPr/>
        </p:nvSpPr>
        <p:spPr bwMode="auto">
          <a:xfrm>
            <a:off x="236000" y="1046166"/>
            <a:ext cx="8539736"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rtl="0"/>
            <a:r>
              <a:rPr lang="x-none" sz="1700"/>
              <a:t>Los errores de memoria se producen cuando los datos no se almacenan correctamente en los chips de memoria. La PC utiliza distintos métodos para detectar y corregir los errores de datos en la memoria.</a:t>
            </a:r>
          </a:p>
        </p:txBody>
      </p:sp>
      <p:sp>
        <p:nvSpPr>
          <p:cNvPr id="8" name="Rectangle 4">
            <a:extLst>
              <a:ext uri="{FF2B5EF4-FFF2-40B4-BE49-F238E27FC236}">
                <a16:creationId xmlns="" xmlns:c="http://schemas.openxmlformats.org/drawingml/2006/chart" xmlns:c15="http://schemas.microsoft.com/office/drawing/2012/chart" xmlns:a16="http://schemas.microsoft.com/office/drawing/2014/main" id="{909E6F56-F324-4608-83B9-CF20B078291C}"/>
              </a:ext>
            </a:extLst>
          </p:cNvPr>
          <p:cNvSpPr txBox="1">
            <a:spLocks noChangeArrowheads="1"/>
          </p:cNvSpPr>
          <p:nvPr/>
        </p:nvSpPr>
        <p:spPr bwMode="auto">
          <a:xfrm>
            <a:off x="359568" y="2053237"/>
            <a:ext cx="7707986" cy="2684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rtl="0"/>
            <a:r>
              <a:rPr lang="x-none" sz="1700" dirty="0"/>
              <a:t>Los diferentes tipos de métodos de verificación de errores incluyen:</a:t>
            </a:r>
          </a:p>
          <a:p>
            <a:pPr lvl="1" rtl="0"/>
            <a:r>
              <a:rPr lang="x-none" sz="1600" b="1" dirty="0"/>
              <a:t>Sin paridad</a:t>
            </a:r>
            <a:r>
              <a:rPr lang="x-none" sz="1600" dirty="0"/>
              <a:t>: La memoria sin paridad no revisa los errores de la memoria.</a:t>
            </a:r>
          </a:p>
          <a:p>
            <a:pPr lvl="1" rtl="0"/>
            <a:r>
              <a:rPr lang="x-none" sz="1600" b="1" dirty="0"/>
              <a:t>Paridad</a:t>
            </a:r>
            <a:r>
              <a:rPr lang="x-none" sz="1600" dirty="0"/>
              <a:t>: La memoria con paridad contiene 8 bits para los datos y 1 bit para verificar errores.</a:t>
            </a:r>
          </a:p>
          <a:p>
            <a:pPr lvl="1" rtl="0"/>
            <a:r>
              <a:rPr lang="x-none" sz="1600" b="1" dirty="0"/>
              <a:t>ECC</a:t>
            </a:r>
            <a:r>
              <a:rPr lang="x-none" sz="1600" dirty="0"/>
              <a:t>: La memoria con código de corrección de errores puede detectar errores de varios bits y corregir errores de bits individuales en la memoria.</a:t>
            </a:r>
          </a:p>
        </p:txBody>
      </p:sp>
    </p:spTree>
    <p:custDataLst>
      <p:tags r:id="rId1"/>
    </p:custDataLst>
    <p:extLst>
      <p:ext uri="{BB962C8B-B14F-4D97-AF65-F5344CB8AC3E}">
        <p14:creationId xmlns:p14="http://schemas.microsoft.com/office/powerpoint/2010/main" val="3224978070"/>
      </p:ext>
    </p:extLst>
  </p:cSld>
  <p:clrMapOvr>
    <a:masterClrMapping/>
  </p:clrMapOvr>
  <p:transition spd="slow">
    <p:wip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rtl="0"/>
            <a:r>
              <a:rPr lang="x-none" sz="1600"/>
              <a:t>Componentes de una PC</a:t>
            </a:r>
            <a:r>
              <a:rPr lang="en-US" altLang="en-US" sz="1600" dirty="0"/>
              <a:t/>
            </a:r>
            <a:br>
              <a:rPr lang="en-US" altLang="en-US" sz="1600" dirty="0"/>
            </a:br>
            <a:r>
              <a:rPr lang="x-none"/>
              <a:t>Tarjetas adaptadoras</a:t>
            </a:r>
          </a:p>
        </p:txBody>
      </p:sp>
      <p:sp>
        <p:nvSpPr>
          <p:cNvPr id="10" name="Rectangle 3">
            <a:extLst>
              <a:ext uri="{FF2B5EF4-FFF2-40B4-BE49-F238E27FC236}">
                <a16:creationId xmlns="" xmlns:c="http://schemas.openxmlformats.org/drawingml/2006/chart" xmlns:c15="http://schemas.microsoft.com/office/drawing/2012/chart" xmlns:a16="http://schemas.microsoft.com/office/drawing/2014/main" id="{A4C79769-4F5A-4AB3-AA6B-595AF66BEC74}"/>
              </a:ext>
            </a:extLst>
          </p:cNvPr>
          <p:cNvSpPr txBox="1">
            <a:spLocks noChangeArrowheads="1"/>
          </p:cNvSpPr>
          <p:nvPr/>
        </p:nvSpPr>
        <p:spPr bwMode="auto">
          <a:xfrm>
            <a:off x="236000" y="816964"/>
            <a:ext cx="8908000"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rtl="0"/>
            <a:r>
              <a:rPr lang="x-none" sz="1700" spc="-30" dirty="0"/>
              <a:t>Las tarjetas adaptadoras aumentan la funcionalidad de una PC al agregar controladores para dispositivos específicos o al reemplazar los puertos que no funcionan correctamente.</a:t>
            </a:r>
          </a:p>
        </p:txBody>
      </p:sp>
      <p:sp>
        <p:nvSpPr>
          <p:cNvPr id="8" name="Rectangle 3">
            <a:extLst>
              <a:ext uri="{FF2B5EF4-FFF2-40B4-BE49-F238E27FC236}">
                <a16:creationId xmlns="" xmlns:c="http://schemas.openxmlformats.org/drawingml/2006/chart" xmlns:c15="http://schemas.microsoft.com/office/drawing/2012/chart" xmlns:a16="http://schemas.microsoft.com/office/drawing/2014/main" id="{909E6F56-F324-4608-83B9-CF20B078291C}"/>
              </a:ext>
            </a:extLst>
          </p:cNvPr>
          <p:cNvSpPr txBox="1">
            <a:spLocks noChangeArrowheads="1"/>
          </p:cNvSpPr>
          <p:nvPr/>
        </p:nvSpPr>
        <p:spPr bwMode="auto">
          <a:xfrm>
            <a:off x="368264" y="1528215"/>
            <a:ext cx="4896000" cy="2997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rtl="0"/>
            <a:r>
              <a:rPr lang="x-none" sz="1700" spc="-30" dirty="0"/>
              <a:t>Algunas de las tarjetas adaptadoras más comunes son:</a:t>
            </a:r>
          </a:p>
          <a:p>
            <a:pPr lvl="1" rtl="0"/>
            <a:r>
              <a:rPr lang="x-none" sz="1600" spc="-30" dirty="0"/>
              <a:t>Adaptador de sonido</a:t>
            </a:r>
          </a:p>
          <a:p>
            <a:pPr lvl="1" rtl="0"/>
            <a:r>
              <a:rPr lang="x-none" sz="1600" spc="-30" dirty="0"/>
              <a:t>Tarjeta de interfaz de red (NIC)</a:t>
            </a:r>
          </a:p>
          <a:p>
            <a:pPr lvl="1" rtl="0"/>
            <a:r>
              <a:rPr lang="x-none" sz="1600" spc="-30" dirty="0"/>
              <a:t>NIC inalámbrica</a:t>
            </a:r>
          </a:p>
          <a:p>
            <a:pPr lvl="1" rtl="0"/>
            <a:r>
              <a:rPr lang="x-none" sz="1600" spc="-30" dirty="0"/>
              <a:t>Adaptador de video o adaptador de pantalla</a:t>
            </a:r>
          </a:p>
          <a:p>
            <a:pPr lvl="1" rtl="0"/>
            <a:r>
              <a:rPr lang="x-none" sz="1600" spc="-30" dirty="0"/>
              <a:t>Tarjeta de captura</a:t>
            </a:r>
          </a:p>
          <a:p>
            <a:pPr lvl="1" rtl="0"/>
            <a:r>
              <a:rPr lang="x-none" sz="1600" spc="-30" dirty="0"/>
              <a:t>Tarjeta sintonizadora de TV</a:t>
            </a:r>
          </a:p>
          <a:p>
            <a:pPr lvl="1" rtl="0"/>
            <a:r>
              <a:rPr lang="x-none" sz="1600" spc="-30" dirty="0"/>
              <a:t>Tarjeta controladora de bus serie universal (USB)</a:t>
            </a:r>
          </a:p>
          <a:p>
            <a:pPr lvl="1" rtl="0"/>
            <a:r>
              <a:rPr lang="x-none" sz="1600" spc="-30" dirty="0"/>
              <a:t>Tarjeta eSATA</a:t>
            </a:r>
          </a:p>
        </p:txBody>
      </p:sp>
      <p:pic>
        <p:nvPicPr>
          <p:cNvPr id="4" name="Picture 3">
            <a:extLst>
              <a:ext uri="{FF2B5EF4-FFF2-40B4-BE49-F238E27FC236}">
                <a16:creationId xmlns="" xmlns:c="http://schemas.openxmlformats.org/drawingml/2006/chart" xmlns:c15="http://schemas.microsoft.com/office/drawing/2012/chart" xmlns:a16="http://schemas.microsoft.com/office/drawing/2014/main" id="{4379AA2D-13AA-4BDB-9FBE-5FD158C9E4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27793" y="1592535"/>
            <a:ext cx="3790047" cy="2997915"/>
          </a:xfrm>
          <a:prstGeom prst="rect">
            <a:avLst/>
          </a:prstGeom>
        </p:spPr>
      </p:pic>
    </p:spTree>
    <p:custDataLst>
      <p:tags r:id="rId1"/>
    </p:custDataLst>
    <p:extLst>
      <p:ext uri="{BB962C8B-B14F-4D97-AF65-F5344CB8AC3E}">
        <p14:creationId xmlns:p14="http://schemas.microsoft.com/office/powerpoint/2010/main" val="1918063780"/>
      </p:ext>
    </p:extLst>
  </p:cSld>
  <p:clrMapOvr>
    <a:masterClrMapping/>
  </p:clrMapOvr>
  <p:transition spd="slow">
    <p:wip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rtl="0"/>
            <a:r>
              <a:rPr lang="x-none" sz="1600"/>
              <a:t>Componentes de una PC</a:t>
            </a:r>
            <a:r>
              <a:rPr lang="en-US" altLang="en-US" sz="1600" dirty="0"/>
              <a:t/>
            </a:r>
            <a:br>
              <a:rPr lang="en-US" altLang="en-US" sz="1600" dirty="0"/>
            </a:br>
            <a:r>
              <a:rPr lang="x-none"/>
              <a:t>Tarjetas adaptadoras (cont.)</a:t>
            </a:r>
          </a:p>
        </p:txBody>
      </p:sp>
      <p:sp>
        <p:nvSpPr>
          <p:cNvPr id="10" name="Rectangle 3">
            <a:extLst>
              <a:ext uri="{FF2B5EF4-FFF2-40B4-BE49-F238E27FC236}">
                <a16:creationId xmlns="" xmlns:c="http://schemas.openxmlformats.org/drawingml/2006/chart" xmlns:c15="http://schemas.microsoft.com/office/drawing/2012/chart" xmlns:a16="http://schemas.microsoft.com/office/drawing/2014/main" id="{A4C79769-4F5A-4AB3-AA6B-595AF66BEC74}"/>
              </a:ext>
            </a:extLst>
          </p:cNvPr>
          <p:cNvSpPr txBox="1">
            <a:spLocks noChangeArrowheads="1"/>
          </p:cNvSpPr>
          <p:nvPr/>
        </p:nvSpPr>
        <p:spPr bwMode="auto">
          <a:xfrm>
            <a:off x="236000" y="816964"/>
            <a:ext cx="8908000"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rtl="0"/>
            <a:r>
              <a:rPr lang="x-none" sz="1700" dirty="0"/>
              <a:t>Las computadoras tienen ranuras de expansión en la placa base para instalar las tarjetas adaptadoras.</a:t>
            </a:r>
          </a:p>
          <a:p>
            <a:pPr rtl="0"/>
            <a:r>
              <a:rPr lang="x-none" sz="1700" dirty="0"/>
              <a:t>El tipo de conector de la tarjeta adaptadora debe coincidir con la ranura de expansión.</a:t>
            </a:r>
          </a:p>
        </p:txBody>
      </p:sp>
      <p:sp>
        <p:nvSpPr>
          <p:cNvPr id="8" name="Rectangle 4">
            <a:extLst>
              <a:ext uri="{FF2B5EF4-FFF2-40B4-BE49-F238E27FC236}">
                <a16:creationId xmlns="" xmlns:c="http://schemas.openxmlformats.org/drawingml/2006/chart" xmlns:c15="http://schemas.microsoft.com/office/drawing/2012/chart" xmlns:a16="http://schemas.microsoft.com/office/drawing/2014/main" id="{909E6F56-F324-4608-83B9-CF20B078291C}"/>
              </a:ext>
            </a:extLst>
          </p:cNvPr>
          <p:cNvSpPr txBox="1">
            <a:spLocks noChangeArrowheads="1"/>
          </p:cNvSpPr>
          <p:nvPr/>
        </p:nvSpPr>
        <p:spPr bwMode="auto">
          <a:xfrm>
            <a:off x="927978" y="1875410"/>
            <a:ext cx="5202317" cy="2593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rtl="0"/>
            <a:r>
              <a:rPr lang="x-none" sz="1700" dirty="0"/>
              <a:t>Las ranuras de expansión comunes incluyen:</a:t>
            </a:r>
          </a:p>
          <a:p>
            <a:pPr lvl="1" rtl="0"/>
            <a:r>
              <a:rPr lang="x-none" sz="1600" dirty="0"/>
              <a:t>Interconexión de componentes periféricos.</a:t>
            </a:r>
          </a:p>
          <a:p>
            <a:pPr lvl="1" rtl="0"/>
            <a:r>
              <a:rPr lang="x-none" sz="1600" dirty="0"/>
              <a:t>Mini-PCI</a:t>
            </a:r>
          </a:p>
          <a:p>
            <a:pPr lvl="1" rtl="0"/>
            <a:r>
              <a:rPr lang="x-none" sz="1600" dirty="0"/>
              <a:t>PCI extendida (PCI-X)</a:t>
            </a:r>
          </a:p>
          <a:p>
            <a:pPr lvl="1" rtl="0"/>
            <a:r>
              <a:rPr lang="x-none" sz="1600" smtClean="0"/>
              <a:t>PCI </a:t>
            </a:r>
            <a:r>
              <a:rPr lang="x-none" sz="1600" dirty="0"/>
              <a:t>Express (PCIe)</a:t>
            </a:r>
          </a:p>
          <a:p>
            <a:pPr lvl="1" rtl="0"/>
            <a:r>
              <a:rPr lang="x-none" sz="1600" dirty="0"/>
              <a:t>Tarjeta de ampliación</a:t>
            </a:r>
          </a:p>
          <a:p>
            <a:pPr lvl="1" rtl="0"/>
            <a:r>
              <a:rPr lang="x-none" sz="1600" dirty="0"/>
              <a:t>Puerto de gráficos acelerado (AGP)</a:t>
            </a:r>
          </a:p>
        </p:txBody>
      </p:sp>
      <p:pic>
        <p:nvPicPr>
          <p:cNvPr id="3" name="Picture 2" descr="PCI eXtended is an updated version of the standard PCI. It uses a 32-bit bus with higher bandwidth than the PCI bus." title="PCI-X">
            <a:extLst>
              <a:ext uri="{FF2B5EF4-FFF2-40B4-BE49-F238E27FC236}">
                <a16:creationId xmlns="" xmlns:c="http://schemas.openxmlformats.org/drawingml/2006/chart" xmlns:c15="http://schemas.microsoft.com/office/drawing/2012/chart" xmlns:a16="http://schemas.microsoft.com/office/drawing/2014/main" id="{771998CF-82D3-4F96-8D9C-8338E3F36E1E}"/>
              </a:ext>
            </a:extLst>
          </p:cNvPr>
          <p:cNvPicPr>
            <a:picLocks noChangeAspect="1"/>
          </p:cNvPicPr>
          <p:nvPr/>
        </p:nvPicPr>
        <p:blipFill>
          <a:blip r:embed="rId4"/>
          <a:stretch>
            <a:fillRect/>
          </a:stretch>
        </p:blipFill>
        <p:spPr>
          <a:xfrm>
            <a:off x="6130295" y="2402640"/>
            <a:ext cx="2270957" cy="1539373"/>
          </a:xfrm>
          <a:prstGeom prst="rect">
            <a:avLst/>
          </a:prstGeom>
        </p:spPr>
      </p:pic>
    </p:spTree>
    <p:custDataLst>
      <p:tags r:id="rId1"/>
    </p:custDataLst>
    <p:extLst>
      <p:ext uri="{BB962C8B-B14F-4D97-AF65-F5344CB8AC3E}">
        <p14:creationId xmlns:p14="http://schemas.microsoft.com/office/powerpoint/2010/main" val="1965668552"/>
      </p:ext>
    </p:extLst>
  </p:cSld>
  <p:clrMapOvr>
    <a:masterClrMapping/>
  </p:clrMapOvr>
  <p:transition spd="slow">
    <p:wip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rtl="0"/>
            <a:r>
              <a:rPr lang="x-none" sz="1600"/>
              <a:t>Componentes de una PC</a:t>
            </a:r>
            <a:r>
              <a:rPr lang="en-US" altLang="en-US" sz="1600" dirty="0"/>
              <a:t/>
            </a:r>
            <a:br>
              <a:rPr lang="en-US" altLang="en-US" sz="1600" dirty="0"/>
            </a:br>
            <a:r>
              <a:rPr lang="x-none"/>
              <a:t>Tipos de dispositivos de almacenamiento</a:t>
            </a:r>
          </a:p>
        </p:txBody>
      </p:sp>
      <p:sp>
        <p:nvSpPr>
          <p:cNvPr id="10" name="Rectangle 3">
            <a:extLst>
              <a:ext uri="{FF2B5EF4-FFF2-40B4-BE49-F238E27FC236}">
                <a16:creationId xmlns="" xmlns:c="http://schemas.openxmlformats.org/drawingml/2006/chart" xmlns:c15="http://schemas.microsoft.com/office/drawing/2012/chart" xmlns:a16="http://schemas.microsoft.com/office/drawing/2014/main" id="{A4C79769-4F5A-4AB3-AA6B-595AF66BEC74}"/>
              </a:ext>
            </a:extLst>
          </p:cNvPr>
          <p:cNvSpPr txBox="1">
            <a:spLocks noChangeArrowheads="1"/>
          </p:cNvSpPr>
          <p:nvPr/>
        </p:nvSpPr>
        <p:spPr bwMode="auto">
          <a:xfrm>
            <a:off x="236000" y="816964"/>
            <a:ext cx="8539736"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rtl="0"/>
            <a:r>
              <a:rPr lang="x-none" sz="1700"/>
              <a:t>Las unidades de datos proporcionan almacenamiento no volátil de los datos.</a:t>
            </a:r>
          </a:p>
          <a:p>
            <a:pPr rtl="0"/>
            <a:r>
              <a:rPr lang="x-none" sz="1700"/>
              <a:t>Algunas unidades tienen medios fijos y otras unidades tienen medios extraíbles.</a:t>
            </a:r>
          </a:p>
        </p:txBody>
      </p:sp>
      <p:sp>
        <p:nvSpPr>
          <p:cNvPr id="8" name="Rectangle 4">
            <a:extLst>
              <a:ext uri="{FF2B5EF4-FFF2-40B4-BE49-F238E27FC236}">
                <a16:creationId xmlns="" xmlns:c="http://schemas.openxmlformats.org/drawingml/2006/chart" xmlns:c15="http://schemas.microsoft.com/office/drawing/2012/chart" xmlns:a16="http://schemas.microsoft.com/office/drawing/2014/main" id="{909E6F56-F324-4608-83B9-CF20B078291C}"/>
              </a:ext>
            </a:extLst>
          </p:cNvPr>
          <p:cNvSpPr txBox="1">
            <a:spLocks noChangeArrowheads="1"/>
          </p:cNvSpPr>
          <p:nvPr/>
        </p:nvSpPr>
        <p:spPr bwMode="auto">
          <a:xfrm>
            <a:off x="4711585" y="2056439"/>
            <a:ext cx="4432415" cy="2216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rtl="0"/>
            <a:r>
              <a:rPr lang="x-none" sz="1700" dirty="0"/>
              <a:t>Los dispositivos de almacenamiento de datos se pueden clasificar según los medios en los que se almacenan los datos:</a:t>
            </a:r>
          </a:p>
          <a:p>
            <a:pPr lvl="1" rtl="0"/>
            <a:r>
              <a:rPr lang="x-none" sz="1600" dirty="0"/>
              <a:t>Unidades magnéticas, como la unidad de disco duro y la unidad de cinta</a:t>
            </a:r>
          </a:p>
          <a:p>
            <a:pPr lvl="1" rtl="0"/>
            <a:r>
              <a:rPr lang="x-none" sz="1600" dirty="0"/>
              <a:t>Estado sólido, como la unidad de estado sólido</a:t>
            </a:r>
          </a:p>
          <a:p>
            <a:pPr lvl="1" rtl="0"/>
            <a:r>
              <a:rPr lang="x-none" sz="1600" dirty="0"/>
              <a:t>Ópticas, como CD y DVD</a:t>
            </a:r>
          </a:p>
        </p:txBody>
      </p:sp>
      <p:pic>
        <p:nvPicPr>
          <p:cNvPr id="3" name="Picture 2">
            <a:extLst>
              <a:ext uri="{FF2B5EF4-FFF2-40B4-BE49-F238E27FC236}">
                <a16:creationId xmlns="" xmlns:c="http://schemas.openxmlformats.org/drawingml/2006/chart" xmlns:c15="http://schemas.microsoft.com/office/drawing/2012/chart" xmlns:a16="http://schemas.microsoft.com/office/drawing/2014/main" id="{4F6D8389-180A-40FB-AAD2-78DE56BA2C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926" y="1666534"/>
            <a:ext cx="4183315" cy="2995910"/>
          </a:xfrm>
          <a:prstGeom prst="rect">
            <a:avLst/>
          </a:prstGeom>
        </p:spPr>
      </p:pic>
    </p:spTree>
    <p:custDataLst>
      <p:tags r:id="rId1"/>
    </p:custDataLst>
    <p:extLst>
      <p:ext uri="{BB962C8B-B14F-4D97-AF65-F5344CB8AC3E}">
        <p14:creationId xmlns:p14="http://schemas.microsoft.com/office/powerpoint/2010/main" val="2031355292"/>
      </p:ext>
    </p:extLst>
  </p:cSld>
  <p:clrMapOvr>
    <a:masterClrMapping/>
  </p:clrMapOvr>
  <p:transition spd="slow">
    <p:wip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rtl="0"/>
            <a:r>
              <a:rPr lang="x-none" sz="1600"/>
              <a:t>Componentes de una PC</a:t>
            </a:r>
            <a:r>
              <a:rPr lang="en-US" altLang="en-US" sz="1600" dirty="0"/>
              <a:t/>
            </a:r>
            <a:br>
              <a:rPr lang="en-US" altLang="en-US" sz="1600" dirty="0"/>
            </a:br>
            <a:r>
              <a:rPr lang="x-none"/>
              <a:t>Interfaces de dispositivos de almacenamiento</a:t>
            </a:r>
          </a:p>
        </p:txBody>
      </p:sp>
      <p:sp>
        <p:nvSpPr>
          <p:cNvPr id="10" name="Rectangle 3">
            <a:extLst>
              <a:ext uri="{FF2B5EF4-FFF2-40B4-BE49-F238E27FC236}">
                <a16:creationId xmlns="" xmlns:c="http://schemas.openxmlformats.org/drawingml/2006/chart" xmlns:c15="http://schemas.microsoft.com/office/drawing/2012/chart" xmlns:a16="http://schemas.microsoft.com/office/drawing/2014/main" id="{A4C79769-4F5A-4AB3-AA6B-595AF66BEC74}"/>
              </a:ext>
            </a:extLst>
          </p:cNvPr>
          <p:cNvSpPr txBox="1">
            <a:spLocks noChangeArrowheads="1"/>
          </p:cNvSpPr>
          <p:nvPr/>
        </p:nvSpPr>
        <p:spPr bwMode="auto">
          <a:xfrm>
            <a:off x="236000" y="816964"/>
            <a:ext cx="8908000" cy="2107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rtl="0"/>
            <a:r>
              <a:rPr lang="x-none" sz="1700" dirty="0"/>
              <a:t>Los dispositivos de almacenamiento dentro de una computadora se conectan a la placa base mediante conexiones de tecnología avanzada en serie (SATA). La interfaz antigua es ATA paralelo (EIDE).</a:t>
            </a:r>
          </a:p>
          <a:p>
            <a:pPr rtl="0"/>
            <a:r>
              <a:rPr lang="x-none" sz="1700" dirty="0"/>
              <a:t>Los estándares de interfaz definen la forma en que se transfieren los datos, las velocidades de transferencia y las características físicas de los cables y los conectores.</a:t>
            </a:r>
          </a:p>
          <a:p>
            <a:pPr rtl="0"/>
            <a:r>
              <a:rPr lang="x-none" sz="1700" dirty="0"/>
              <a:t>Hay tres versiones principales de SATA: SATA 1, SATA 2 y SATA 3.</a:t>
            </a:r>
          </a:p>
          <a:p>
            <a:pPr rtl="0"/>
            <a:r>
              <a:rPr lang="x-none" sz="1700" dirty="0"/>
              <a:t>Los cables y los conectores son iguales, pero las velocidades de transferencia de datos son diferentes.</a:t>
            </a:r>
          </a:p>
        </p:txBody>
      </p:sp>
      <p:pic>
        <p:nvPicPr>
          <p:cNvPr id="4" name="Picture 3">
            <a:extLst>
              <a:ext uri="{FF2B5EF4-FFF2-40B4-BE49-F238E27FC236}">
                <a16:creationId xmlns="" xmlns:c="http://schemas.openxmlformats.org/drawingml/2006/chart" xmlns:c15="http://schemas.microsoft.com/office/drawing/2012/chart" xmlns:a16="http://schemas.microsoft.com/office/drawing/2014/main" id="{88F4BE4B-BABF-454C-9CA2-A8A7443FF1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6710" y="3410950"/>
            <a:ext cx="7650579" cy="1285249"/>
          </a:xfrm>
          <a:prstGeom prst="rect">
            <a:avLst/>
          </a:prstGeom>
        </p:spPr>
      </p:pic>
    </p:spTree>
    <p:custDataLst>
      <p:tags r:id="rId1"/>
    </p:custDataLst>
    <p:extLst>
      <p:ext uri="{BB962C8B-B14F-4D97-AF65-F5344CB8AC3E}">
        <p14:creationId xmlns:p14="http://schemas.microsoft.com/office/powerpoint/2010/main" val="4033184243"/>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70" name="Rectangle 33"/>
          <p:cNvSpPr>
            <a:spLocks noGrp="1" noChangeArrowheads="1"/>
          </p:cNvSpPr>
          <p:nvPr>
            <p:ph type="title"/>
          </p:nvPr>
        </p:nvSpPr>
        <p:spPr/>
        <p:txBody>
          <a:bodyPr/>
          <a:lstStyle/>
          <a:p>
            <a:pPr rtl="0" eaLnBrk="1" hangingPunct="1"/>
            <a:r>
              <a:rPr lang="x-none"/>
              <a:t>Verifique su comprensión y ¿Qué conoce hasta ahora? </a:t>
            </a:r>
          </a:p>
        </p:txBody>
      </p:sp>
      <p:sp>
        <p:nvSpPr>
          <p:cNvPr id="7171" name="Rectangle 34"/>
          <p:cNvSpPr>
            <a:spLocks noGrp="1" noChangeArrowheads="1"/>
          </p:cNvSpPr>
          <p:nvPr>
            <p:ph idx="1"/>
          </p:nvPr>
        </p:nvSpPr>
        <p:spPr>
          <a:xfrm>
            <a:off x="145356" y="965201"/>
            <a:ext cx="8998643" cy="3643747"/>
          </a:xfrm>
        </p:spPr>
        <p:txBody>
          <a:bodyPr/>
          <a:lstStyle/>
          <a:p>
            <a:pPr rtl="0" eaLnBrk="1" hangingPunct="1">
              <a:spcBef>
                <a:spcPct val="30000"/>
              </a:spcBef>
            </a:pPr>
            <a:r>
              <a:rPr lang="x-none" sz="1400" dirty="0"/>
              <a:t>Las actividades de "Verifique su Comprensión" solían denominarse Actividades Interactivas. Simplemente tienen un nuevo nombre. Fueron diseñadas para permitir que los alumnos determinen rápidamente si comprenden el contenido y pueden continuar, o si necesitan repasar. </a:t>
            </a:r>
          </a:p>
          <a:p>
            <a:pPr rtl="0" eaLnBrk="1" hangingPunct="1">
              <a:spcBef>
                <a:spcPct val="30000"/>
              </a:spcBef>
            </a:pPr>
            <a:r>
              <a:rPr lang="x-none" sz="1400" dirty="0"/>
              <a:t>Las actividades de "Verifique su Comprensión" </a:t>
            </a:r>
            <a:r>
              <a:rPr lang="x-none" sz="1400" b="1" i="1" dirty="0"/>
              <a:t>no </a:t>
            </a:r>
            <a:r>
              <a:rPr lang="x-none" sz="1400" dirty="0"/>
              <a:t>afectan las calificaciones de los alumnos.</a:t>
            </a:r>
          </a:p>
          <a:p>
            <a:pPr rtl="0" eaLnBrk="1" hangingPunct="1">
              <a:spcBef>
                <a:spcPct val="30000"/>
              </a:spcBef>
            </a:pPr>
            <a:r>
              <a:rPr lang="x-none" sz="1400" dirty="0"/>
              <a:t>Las actividades denominadas "¿Qué conoce hasta ahora?" son un tipo de actividad en el que solicitamos al alumno que simplemente adivine</a:t>
            </a:r>
            <a:r>
              <a:rPr lang="x-none" sz="1400" dirty="0" smtClean="0"/>
              <a:t>. No </a:t>
            </a:r>
            <a:r>
              <a:rPr lang="x-none" sz="1400" dirty="0"/>
              <a:t>pretende evaluar su conocimiento. Solo pretende introducir diferentes temas para que piensen en ellos antes de ser presentados en el curso. Los alumnos reciben contenido adicional en forma de comentarios para </a:t>
            </a:r>
            <a:r>
              <a:rPr lang="x-none" sz="1400" b="1" i="1" dirty="0"/>
              <a:t>cualquier</a:t>
            </a:r>
            <a:r>
              <a:rPr lang="x-none" sz="1400" dirty="0"/>
              <a:t> respuesta que seleccionen. </a:t>
            </a:r>
          </a:p>
          <a:p>
            <a:pPr rtl="0" eaLnBrk="1" hangingPunct="1">
              <a:spcBef>
                <a:spcPct val="30000"/>
              </a:spcBef>
            </a:pPr>
            <a:r>
              <a:rPr lang="x-none" sz="1400" dirty="0"/>
              <a:t>Las actividades de ¿Qué conoce hasta ahora? </a:t>
            </a:r>
            <a:r>
              <a:rPr lang="x-none" sz="1400" b="1" i="1" dirty="0"/>
              <a:t>no afectan directamente </a:t>
            </a:r>
            <a:r>
              <a:rPr lang="x-none" sz="1400" dirty="0"/>
              <a:t>las calificaciones de los alumnos; </a:t>
            </a:r>
            <a:r>
              <a:rPr lang="x-none" sz="1400" spc="-20" dirty="0"/>
              <a:t>no obstante, los comentarios pueden presentar contenido que aparece posteriormente en pruebas y exámenes, por lo que es importante que los alumnos completen las actividades de ¿Qué conoce hasta ahora? </a:t>
            </a:r>
          </a:p>
          <a:p>
            <a:pPr rtl="0">
              <a:spcBef>
                <a:spcPct val="30000"/>
              </a:spcBef>
            </a:pPr>
            <a:r>
              <a:rPr lang="x-none" sz="1400" dirty="0"/>
              <a:t>No hay diapositivas separadas para estas actividades en el PPT. Se enumeran en el área de notas de la diapositiva que aparece antes de estas actividades.</a:t>
            </a:r>
          </a:p>
          <a:p>
            <a:pPr marL="0" indent="0" eaLnBrk="1" hangingPunct="1">
              <a:spcBef>
                <a:spcPct val="30000"/>
              </a:spcBef>
              <a:buNone/>
            </a:pPr>
            <a:endParaRPr lang="en-US" sz="1400" dirty="0"/>
          </a:p>
          <a:p>
            <a:pPr eaLnBrk="1" hangingPunct="1">
              <a:spcBef>
                <a:spcPct val="30000"/>
              </a:spcBef>
            </a:pPr>
            <a:endParaRPr lang="en-US" sz="1400" dirty="0"/>
          </a:p>
        </p:txBody>
      </p:sp>
    </p:spTree>
    <p:custDataLst>
      <p:tags r:id="rId1"/>
    </p:custDataLst>
    <p:extLst>
      <p:ext uri="{BB962C8B-B14F-4D97-AF65-F5344CB8AC3E}">
        <p14:creationId xmlns:p14="http://schemas.microsoft.com/office/powerpoint/2010/main" val="1533357529"/>
      </p:ext>
    </p:extLst>
  </p:cSld>
  <p:clrMapOvr>
    <a:masterClrMapping/>
  </p:clrMapOvr>
  <p:transition spd="slow">
    <p:wip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rtl="0"/>
            <a:r>
              <a:rPr lang="x-none" sz="1600"/>
              <a:t>Componentes de una PC</a:t>
            </a:r>
            <a:r>
              <a:rPr lang="en-US" altLang="en-US" sz="1600" dirty="0"/>
              <a:t/>
            </a:r>
            <a:br>
              <a:rPr lang="en-US" altLang="en-US" sz="1600" dirty="0"/>
            </a:br>
            <a:r>
              <a:rPr lang="x-none"/>
              <a:t>Almacenamiento en medios magnéticos</a:t>
            </a:r>
          </a:p>
        </p:txBody>
      </p:sp>
      <p:sp>
        <p:nvSpPr>
          <p:cNvPr id="10" name="Rectangle 3">
            <a:extLst>
              <a:ext uri="{FF2B5EF4-FFF2-40B4-BE49-F238E27FC236}">
                <a16:creationId xmlns="" xmlns:c="http://schemas.openxmlformats.org/drawingml/2006/chart" xmlns:c15="http://schemas.microsoft.com/office/drawing/2012/chart" xmlns:a16="http://schemas.microsoft.com/office/drawing/2014/main" id="{A4C79769-4F5A-4AB3-AA6B-595AF66BEC74}"/>
              </a:ext>
            </a:extLst>
          </p:cNvPr>
          <p:cNvSpPr txBox="1">
            <a:spLocks noChangeArrowheads="1"/>
          </p:cNvSpPr>
          <p:nvPr/>
        </p:nvSpPr>
        <p:spPr bwMode="auto">
          <a:xfrm>
            <a:off x="236000" y="816965"/>
            <a:ext cx="8908000" cy="624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rtl="0"/>
            <a:r>
              <a:rPr lang="x-none" sz="1600" spc="-30" dirty="0"/>
              <a:t>Este tipo de almacenamiento representa los valores binarios como áreas físicas magnetizadas o no magnetizadas de medios magnéticos.</a:t>
            </a:r>
          </a:p>
        </p:txBody>
      </p:sp>
      <p:sp>
        <p:nvSpPr>
          <p:cNvPr id="8" name="Rectangle 4">
            <a:extLst>
              <a:ext uri="{FF2B5EF4-FFF2-40B4-BE49-F238E27FC236}">
                <a16:creationId xmlns="" xmlns:c="http://schemas.openxmlformats.org/drawingml/2006/chart" xmlns:c15="http://schemas.microsoft.com/office/drawing/2012/chart" xmlns:a16="http://schemas.microsoft.com/office/drawing/2014/main" id="{909E6F56-F324-4608-83B9-CF20B078291C}"/>
              </a:ext>
            </a:extLst>
          </p:cNvPr>
          <p:cNvSpPr txBox="1">
            <a:spLocks noChangeArrowheads="1"/>
          </p:cNvSpPr>
          <p:nvPr/>
        </p:nvSpPr>
        <p:spPr bwMode="auto">
          <a:xfrm>
            <a:off x="236001" y="1472632"/>
            <a:ext cx="4862166" cy="3025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rtl="0"/>
            <a:r>
              <a:rPr lang="x-none" sz="1600" dirty="0"/>
              <a:t>Tipos comunes de unidades de almacenamiento de medios magnéticos:</a:t>
            </a:r>
          </a:p>
          <a:p>
            <a:pPr lvl="1" rtl="0"/>
            <a:r>
              <a:rPr lang="x-none" dirty="0"/>
              <a:t>Unidad de disco duro (HDD): dispositivos de disco magnético tradicionales con capacidad de almacenamiento que va de gigabytes (GB) a terabytes (TBs).</a:t>
            </a:r>
          </a:p>
          <a:p>
            <a:pPr lvl="1" rtl="0"/>
            <a:r>
              <a:rPr lang="x-none" dirty="0"/>
              <a:t>Unidad de cintas: se usan con mayor frecuencia para archivar datos.</a:t>
            </a:r>
          </a:p>
          <a:p>
            <a:pPr lvl="2" rtl="0"/>
            <a:r>
              <a:rPr lang="x-none" dirty="0"/>
              <a:t>Las unidades de cinta usan un cabezal de lectura/escritura magnético y un cartucho de cinta extraíble.</a:t>
            </a:r>
          </a:p>
          <a:p>
            <a:pPr lvl="2" rtl="0"/>
            <a:r>
              <a:rPr lang="x-none" dirty="0"/>
              <a:t>Las capacidades de almacenamiento comunes de las cintas van desde algunos GB hasta muchos TB.</a:t>
            </a:r>
          </a:p>
        </p:txBody>
      </p:sp>
      <p:pic>
        <p:nvPicPr>
          <p:cNvPr id="4" name="Picture 3">
            <a:extLst>
              <a:ext uri="{FF2B5EF4-FFF2-40B4-BE49-F238E27FC236}">
                <a16:creationId xmlns="" xmlns:c="http://schemas.openxmlformats.org/drawingml/2006/chart" xmlns:c15="http://schemas.microsoft.com/office/drawing/2012/chart" xmlns:a16="http://schemas.microsoft.com/office/drawing/2014/main" id="{4EE2BA92-E602-4CAF-9BAC-591989DF78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00446" y="1288904"/>
            <a:ext cx="2731458" cy="1563440"/>
          </a:xfrm>
          <a:prstGeom prst="rect">
            <a:avLst/>
          </a:prstGeom>
          <a:ln>
            <a:solidFill>
              <a:srgbClr val="0070C0"/>
            </a:solidFill>
          </a:ln>
        </p:spPr>
      </p:pic>
      <p:pic>
        <p:nvPicPr>
          <p:cNvPr id="6" name="Picture 5" descr="A hand inserting a removable magnetic tape cartridge into a computer system." title="Tape Cartridge">
            <a:extLst>
              <a:ext uri="{FF2B5EF4-FFF2-40B4-BE49-F238E27FC236}">
                <a16:creationId xmlns="" xmlns:c="http://schemas.openxmlformats.org/drawingml/2006/chart" xmlns:c15="http://schemas.microsoft.com/office/drawing/2012/chart" xmlns:a16="http://schemas.microsoft.com/office/drawing/2014/main" id="{E7DEEAE2-FF69-4B98-B0E1-288D6FAE8460}"/>
              </a:ext>
            </a:extLst>
          </p:cNvPr>
          <p:cNvPicPr>
            <a:picLocks noChangeAspect="1"/>
          </p:cNvPicPr>
          <p:nvPr/>
        </p:nvPicPr>
        <p:blipFill>
          <a:blip r:embed="rId5"/>
          <a:stretch>
            <a:fillRect/>
          </a:stretch>
        </p:blipFill>
        <p:spPr>
          <a:xfrm>
            <a:off x="5567723" y="2985419"/>
            <a:ext cx="2736019" cy="1605568"/>
          </a:xfrm>
          <a:prstGeom prst="rect">
            <a:avLst/>
          </a:prstGeom>
        </p:spPr>
      </p:pic>
    </p:spTree>
    <p:custDataLst>
      <p:tags r:id="rId1"/>
    </p:custDataLst>
    <p:extLst>
      <p:ext uri="{BB962C8B-B14F-4D97-AF65-F5344CB8AC3E}">
        <p14:creationId xmlns:p14="http://schemas.microsoft.com/office/powerpoint/2010/main" val="2882399559"/>
      </p:ext>
    </p:extLst>
  </p:cSld>
  <p:clrMapOvr>
    <a:masterClrMapping/>
  </p:clrMapOvr>
  <p:transition spd="slow">
    <p:wip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rtl="0"/>
            <a:r>
              <a:rPr lang="x-none" sz="1600"/>
              <a:t>Componentes de una PC</a:t>
            </a:r>
            <a:r>
              <a:rPr lang="en-US" altLang="en-US" sz="1600" dirty="0"/>
              <a:t/>
            </a:r>
            <a:br>
              <a:rPr lang="en-US" altLang="en-US" sz="1600" dirty="0"/>
            </a:br>
            <a:r>
              <a:rPr lang="x-none"/>
              <a:t>Almacenamiento de semiconductores</a:t>
            </a:r>
          </a:p>
        </p:txBody>
      </p:sp>
      <p:sp>
        <p:nvSpPr>
          <p:cNvPr id="10" name="Rectangle 3">
            <a:extLst>
              <a:ext uri="{FF2B5EF4-FFF2-40B4-BE49-F238E27FC236}">
                <a16:creationId xmlns="" xmlns:c="http://schemas.openxmlformats.org/drawingml/2006/chart" xmlns:c15="http://schemas.microsoft.com/office/drawing/2012/chart" xmlns:a16="http://schemas.microsoft.com/office/drawing/2014/main" id="{A4C79769-4F5A-4AB3-AA6B-595AF66BEC74}"/>
              </a:ext>
            </a:extLst>
          </p:cNvPr>
          <p:cNvSpPr txBox="1">
            <a:spLocks noChangeArrowheads="1"/>
          </p:cNvSpPr>
          <p:nvPr/>
        </p:nvSpPr>
        <p:spPr bwMode="auto">
          <a:xfrm>
            <a:off x="236000" y="816965"/>
            <a:ext cx="8908000" cy="1258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rtl="0"/>
            <a:r>
              <a:rPr lang="x-none" sz="1600" spc="-30" dirty="0"/>
              <a:t>Las unidades de estado sólido (SSD) almacenan datos como cargas eléctricas en memoria flash de semiconductor. Esto hace que las SSD sean mucho más rápidas que las HDD magnéticas.</a:t>
            </a:r>
          </a:p>
          <a:p>
            <a:pPr rtl="0"/>
            <a:r>
              <a:rPr lang="x-none" sz="1600" spc="-30" dirty="0"/>
              <a:t>Las SSD no poseen piezas móviles, no hacen ruido, proporcionan más ahorros de energía y producen menos calor que las HDD.</a:t>
            </a:r>
          </a:p>
        </p:txBody>
      </p:sp>
      <p:sp>
        <p:nvSpPr>
          <p:cNvPr id="8" name="Rectangle 3">
            <a:extLst>
              <a:ext uri="{FF2B5EF4-FFF2-40B4-BE49-F238E27FC236}">
                <a16:creationId xmlns="" xmlns:c="http://schemas.openxmlformats.org/drawingml/2006/chart" xmlns:c15="http://schemas.microsoft.com/office/drawing/2012/chart" xmlns:a16="http://schemas.microsoft.com/office/drawing/2014/main" id="{909E6F56-F324-4608-83B9-CF20B078291C}"/>
              </a:ext>
            </a:extLst>
          </p:cNvPr>
          <p:cNvSpPr txBox="1">
            <a:spLocks noChangeArrowheads="1"/>
          </p:cNvSpPr>
          <p:nvPr/>
        </p:nvSpPr>
        <p:spPr bwMode="auto">
          <a:xfrm>
            <a:off x="236001" y="2148309"/>
            <a:ext cx="4550184" cy="23907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rtl="0"/>
            <a:r>
              <a:rPr lang="x-none" sz="1600" dirty="0"/>
              <a:t>Las SSD se presentan en tres factores de forma:</a:t>
            </a:r>
          </a:p>
          <a:p>
            <a:pPr lvl="1" rtl="0"/>
            <a:r>
              <a:rPr lang="x-none" dirty="0"/>
              <a:t>Factor de forma de la unidad de disco: similar a una HDD</a:t>
            </a:r>
          </a:p>
          <a:p>
            <a:pPr lvl="1" rtl="0"/>
            <a:r>
              <a:rPr lang="x-none" dirty="0"/>
              <a:t>Tarjetas de expansión: se conectan directamente a la placa base y se montan en el gabinete de la computadora como otras tarjetas de expansión.</a:t>
            </a:r>
          </a:p>
          <a:p>
            <a:pPr lvl="1" rtl="0"/>
            <a:r>
              <a:rPr lang="x-none" dirty="0"/>
              <a:t>Módulos mSata o M.2: estos paquetes pueden usar un socket especial. </a:t>
            </a:r>
            <a:r>
              <a:rPr lang="x-none" b="1" dirty="0"/>
              <a:t>M.2 </a:t>
            </a:r>
            <a:r>
              <a:rPr lang="x-none" dirty="0"/>
              <a:t>es un estándar para las tarjetas de expansión de la computadora.</a:t>
            </a:r>
          </a:p>
          <a:p>
            <a:pPr lvl="1"/>
            <a:endParaRPr lang="en-US" altLang="en-US" dirty="0"/>
          </a:p>
        </p:txBody>
      </p:sp>
      <p:pic>
        <p:nvPicPr>
          <p:cNvPr id="3" name="Picture 2">
            <a:extLst>
              <a:ext uri="{FF2B5EF4-FFF2-40B4-BE49-F238E27FC236}">
                <a16:creationId xmlns="" xmlns:c="http://schemas.openxmlformats.org/drawingml/2006/chart" xmlns:c15="http://schemas.microsoft.com/office/drawing/2012/chart" xmlns:a16="http://schemas.microsoft.com/office/drawing/2014/main" id="{AD968D7A-568B-43BF-8F85-9692674509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48838" y="1913558"/>
            <a:ext cx="3731874" cy="2751725"/>
          </a:xfrm>
          <a:prstGeom prst="rect">
            <a:avLst/>
          </a:prstGeom>
        </p:spPr>
      </p:pic>
    </p:spTree>
    <p:custDataLst>
      <p:tags r:id="rId1"/>
    </p:custDataLst>
    <p:extLst>
      <p:ext uri="{BB962C8B-B14F-4D97-AF65-F5344CB8AC3E}">
        <p14:creationId xmlns:p14="http://schemas.microsoft.com/office/powerpoint/2010/main" val="3950750605"/>
      </p:ext>
    </p:extLst>
  </p:cSld>
  <p:clrMapOvr>
    <a:masterClrMapping/>
  </p:clrMapOvr>
  <p:transition spd="slow">
    <p:wip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rtl="0"/>
            <a:r>
              <a:rPr lang="x-none" sz="1600"/>
              <a:t>Componentes de una PC</a:t>
            </a:r>
            <a:r>
              <a:rPr lang="en-US" altLang="en-US" sz="1600" dirty="0"/>
              <a:t/>
            </a:r>
            <a:br>
              <a:rPr lang="en-US" altLang="en-US" sz="1600" dirty="0"/>
            </a:br>
            <a:r>
              <a:rPr lang="x-none"/>
              <a:t>Almacenamiento de semiconductores (cont.)</a:t>
            </a:r>
          </a:p>
        </p:txBody>
      </p:sp>
      <p:sp>
        <p:nvSpPr>
          <p:cNvPr id="10" name="Rectangle 3">
            <a:extLst>
              <a:ext uri="{FF2B5EF4-FFF2-40B4-BE49-F238E27FC236}">
                <a16:creationId xmlns="" xmlns:c="http://schemas.openxmlformats.org/drawingml/2006/chart" xmlns:c15="http://schemas.microsoft.com/office/drawing/2012/chart" xmlns:a16="http://schemas.microsoft.com/office/drawing/2014/main" id="{A4C79769-4F5A-4AB3-AA6B-595AF66BEC74}"/>
              </a:ext>
            </a:extLst>
          </p:cNvPr>
          <p:cNvSpPr txBox="1">
            <a:spLocks noChangeArrowheads="1"/>
          </p:cNvSpPr>
          <p:nvPr/>
        </p:nvSpPr>
        <p:spPr bwMode="auto">
          <a:xfrm>
            <a:off x="235999" y="899342"/>
            <a:ext cx="8908001" cy="36808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rtl="0"/>
            <a:r>
              <a:rPr lang="x-none" sz="1700" dirty="0"/>
              <a:t>La especificación de memoria no volátil Express (</a:t>
            </a:r>
            <a:r>
              <a:rPr lang="x-none" sz="1700" b="1" dirty="0"/>
              <a:t>NVMe</a:t>
            </a:r>
            <a:r>
              <a:rPr lang="x-none" sz="1700" dirty="0"/>
              <a:t>) se desarrolló específicamente para permitir que las computadoras aprovechen más la ventaja de las funciones de las SSD al proporcionar una interfaz estándar entre las SSD, el bus PCIe y los sistemas operativos.</a:t>
            </a:r>
          </a:p>
          <a:p>
            <a:pPr rtl="0"/>
            <a:r>
              <a:rPr lang="x-none" sz="1700" dirty="0"/>
              <a:t>NVMe permite que las unidades SSD compatibles se conecten al bus PCIe sin necesidad de controladores especiales.</a:t>
            </a:r>
          </a:p>
          <a:p>
            <a:endParaRPr lang="en-US" altLang="en-US" sz="1700" dirty="0"/>
          </a:p>
          <a:p>
            <a:pPr rtl="0"/>
            <a:r>
              <a:rPr lang="x-none" sz="1700" dirty="0"/>
              <a:t>Las unidades híbridas de estado sólido (</a:t>
            </a:r>
            <a:r>
              <a:rPr lang="x-none" sz="1700" b="1" dirty="0"/>
              <a:t>SSHD</a:t>
            </a:r>
            <a:r>
              <a:rPr lang="x-none" sz="1700" dirty="0"/>
              <a:t>) son unidades intermedias entre una HDD magnética y una SSD.</a:t>
            </a:r>
          </a:p>
          <a:p>
            <a:pPr lvl="1" rtl="0"/>
            <a:r>
              <a:rPr lang="x-none" sz="1600" dirty="0"/>
              <a:t>Son más rápidas que una HDD, pero menos costosas que una SSD.</a:t>
            </a:r>
          </a:p>
          <a:p>
            <a:pPr lvl="1" rtl="0"/>
            <a:r>
              <a:rPr lang="x-none" sz="1600" spc="-30" dirty="0"/>
              <a:t>Combinan una HDD magnética con memoria flash integrada que sirve como caché no volátil.</a:t>
            </a:r>
          </a:p>
          <a:p>
            <a:endParaRPr lang="en-US" altLang="en-US" sz="1700" dirty="0"/>
          </a:p>
        </p:txBody>
      </p:sp>
    </p:spTree>
    <p:custDataLst>
      <p:tags r:id="rId1"/>
    </p:custDataLst>
    <p:extLst>
      <p:ext uri="{BB962C8B-B14F-4D97-AF65-F5344CB8AC3E}">
        <p14:creationId xmlns:p14="http://schemas.microsoft.com/office/powerpoint/2010/main" val="2194036363"/>
      </p:ext>
    </p:extLst>
  </p:cSld>
  <p:clrMapOvr>
    <a:masterClrMapping/>
  </p:clrMapOvr>
  <p:transition spd="slow">
    <p:wip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rtl="0"/>
            <a:r>
              <a:rPr lang="x-none" sz="1600"/>
              <a:t>Componentes de una PC</a:t>
            </a:r>
            <a:r>
              <a:rPr lang="en-US" altLang="en-US" sz="1600" dirty="0"/>
              <a:t/>
            </a:r>
            <a:br>
              <a:rPr lang="en-US" altLang="en-US" sz="1600" dirty="0"/>
            </a:br>
            <a:r>
              <a:rPr lang="x-none"/>
              <a:t>Tipos de dispositivos de almacenamiento óptico</a:t>
            </a:r>
          </a:p>
        </p:txBody>
      </p:sp>
      <p:sp>
        <p:nvSpPr>
          <p:cNvPr id="10" name="Rectangle 3">
            <a:extLst>
              <a:ext uri="{FF2B5EF4-FFF2-40B4-BE49-F238E27FC236}">
                <a16:creationId xmlns="" xmlns:c="http://schemas.openxmlformats.org/drawingml/2006/chart" xmlns:c15="http://schemas.microsoft.com/office/drawing/2012/chart" xmlns:a16="http://schemas.microsoft.com/office/drawing/2014/main" id="{A4C79769-4F5A-4AB3-AA6B-595AF66BEC74}"/>
              </a:ext>
            </a:extLst>
          </p:cNvPr>
          <p:cNvSpPr txBox="1">
            <a:spLocks noChangeArrowheads="1"/>
          </p:cNvSpPr>
          <p:nvPr/>
        </p:nvSpPr>
        <p:spPr bwMode="auto">
          <a:xfrm>
            <a:off x="236000" y="816965"/>
            <a:ext cx="8539736" cy="1258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rtl="0"/>
            <a:r>
              <a:rPr lang="x-none" sz="1700"/>
              <a:t>Las unidades ópticas son dispositivos de almacenamiento de medios extraíbles que usan láser para leer y escribir datos en medios ópticos.</a:t>
            </a:r>
          </a:p>
          <a:p>
            <a:pPr rtl="0"/>
            <a:r>
              <a:rPr lang="x-none" sz="1700"/>
              <a:t>Se desarrollaron para superar las limitaciones de capacidad de almacenamiento de los medios magnéticos extraíbles, como los discos flexibles.</a:t>
            </a:r>
          </a:p>
        </p:txBody>
      </p:sp>
      <p:sp>
        <p:nvSpPr>
          <p:cNvPr id="8" name="Rectangle 4">
            <a:extLst>
              <a:ext uri="{FF2B5EF4-FFF2-40B4-BE49-F238E27FC236}">
                <a16:creationId xmlns="" xmlns:c="http://schemas.openxmlformats.org/drawingml/2006/chart" xmlns:c15="http://schemas.microsoft.com/office/drawing/2012/chart" xmlns:a16="http://schemas.microsoft.com/office/drawing/2014/main" id="{909E6F56-F324-4608-83B9-CF20B078291C}"/>
              </a:ext>
            </a:extLst>
          </p:cNvPr>
          <p:cNvSpPr txBox="1">
            <a:spLocks noChangeArrowheads="1"/>
          </p:cNvSpPr>
          <p:nvPr/>
        </p:nvSpPr>
        <p:spPr bwMode="auto">
          <a:xfrm>
            <a:off x="853839" y="2230687"/>
            <a:ext cx="4335999" cy="23907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rtl="0"/>
            <a:r>
              <a:rPr lang="x-none" sz="1700" dirty="0"/>
              <a:t>Hay tres tipos de unidades ópticas:</a:t>
            </a:r>
          </a:p>
          <a:p>
            <a:pPr lvl="1" rtl="0"/>
            <a:r>
              <a:rPr lang="x-none" sz="1600" dirty="0"/>
              <a:t>Disco compacto (CD): audio y datos</a:t>
            </a:r>
          </a:p>
          <a:p>
            <a:pPr lvl="1" rtl="0"/>
            <a:r>
              <a:rPr lang="x-none" sz="1600" dirty="0"/>
              <a:t>Disco versátil digital (DVD): video y datos digitales</a:t>
            </a:r>
          </a:p>
          <a:p>
            <a:pPr lvl="1" rtl="0"/>
            <a:r>
              <a:rPr lang="x-none" sz="1600" dirty="0"/>
              <a:t>Disco Blu-Ray (BD): video y datos digitales de alta definición</a:t>
            </a:r>
          </a:p>
          <a:p>
            <a:pPr lvl="1"/>
            <a:endParaRPr lang="en-US" altLang="en-US" sz="1600" dirty="0"/>
          </a:p>
        </p:txBody>
      </p:sp>
      <p:pic>
        <p:nvPicPr>
          <p:cNvPr id="4" name="Picture 3" descr="Image of an internal optical drive with a disc partially ejected." title="optical drive">
            <a:extLst>
              <a:ext uri="{FF2B5EF4-FFF2-40B4-BE49-F238E27FC236}">
                <a16:creationId xmlns="" xmlns:c="http://schemas.openxmlformats.org/drawingml/2006/chart" xmlns:c15="http://schemas.microsoft.com/office/drawing/2012/chart" xmlns:a16="http://schemas.microsoft.com/office/drawing/2014/main" id="{3C8DAF4D-EF5C-4175-851A-1F30AAC427A9}"/>
              </a:ext>
            </a:extLst>
          </p:cNvPr>
          <p:cNvPicPr>
            <a:picLocks noChangeAspect="1"/>
          </p:cNvPicPr>
          <p:nvPr/>
        </p:nvPicPr>
        <p:blipFill>
          <a:blip r:embed="rId4"/>
          <a:stretch>
            <a:fillRect/>
          </a:stretch>
        </p:blipFill>
        <p:spPr>
          <a:xfrm>
            <a:off x="5305520" y="2169514"/>
            <a:ext cx="3270070" cy="2332269"/>
          </a:xfrm>
          <a:prstGeom prst="rect">
            <a:avLst/>
          </a:prstGeom>
          <a:ln>
            <a:solidFill>
              <a:srgbClr val="0070C0"/>
            </a:solidFill>
          </a:ln>
        </p:spPr>
      </p:pic>
    </p:spTree>
    <p:custDataLst>
      <p:tags r:id="rId1"/>
    </p:custDataLst>
    <p:extLst>
      <p:ext uri="{BB962C8B-B14F-4D97-AF65-F5344CB8AC3E}">
        <p14:creationId xmlns:p14="http://schemas.microsoft.com/office/powerpoint/2010/main" val="2114878160"/>
      </p:ext>
    </p:extLst>
  </p:cSld>
  <p:clrMapOvr>
    <a:masterClrMapping/>
  </p:clrMapOvr>
  <p:transition spd="slow">
    <p:wip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rtl="0"/>
            <a:r>
              <a:rPr lang="x-none" sz="1600"/>
              <a:t>Componentes de una PC</a:t>
            </a:r>
            <a:r>
              <a:rPr lang="en-US" altLang="en-US" sz="1600" dirty="0"/>
              <a:t/>
            </a:r>
            <a:br>
              <a:rPr lang="en-US" altLang="en-US" sz="1600" dirty="0"/>
            </a:br>
            <a:r>
              <a:rPr lang="x-none"/>
              <a:t>Tipos de dispositivos de almacenamiento óptico (cont.)</a:t>
            </a:r>
          </a:p>
        </p:txBody>
      </p:sp>
      <p:sp>
        <p:nvSpPr>
          <p:cNvPr id="10" name="Rectangle 3">
            <a:extLst>
              <a:ext uri="{FF2B5EF4-FFF2-40B4-BE49-F238E27FC236}">
                <a16:creationId xmlns="" xmlns:c="http://schemas.openxmlformats.org/drawingml/2006/chart" xmlns:c15="http://schemas.microsoft.com/office/drawing/2012/chart" xmlns:a16="http://schemas.microsoft.com/office/drawing/2014/main" id="{A4C79769-4F5A-4AB3-AA6B-595AF66BEC74}"/>
              </a:ext>
            </a:extLst>
          </p:cNvPr>
          <p:cNvSpPr txBox="1">
            <a:spLocks noChangeArrowheads="1"/>
          </p:cNvSpPr>
          <p:nvPr/>
        </p:nvSpPr>
        <p:spPr bwMode="auto">
          <a:xfrm>
            <a:off x="235999" y="790580"/>
            <a:ext cx="8826977" cy="1258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r>
              <a:rPr lang="x-none" sz="1600" dirty="0"/>
              <a:t>Los CD, DVD y BD pueden estar previamente grabados (solo lectura), pueden ser grabables (de una sola escritura) o pueden ser regrabables (se graban y se escriben varias veces).</a:t>
            </a:r>
          </a:p>
          <a:p>
            <a:pPr rtl="0"/>
            <a:r>
              <a:rPr lang="x-none" sz="1600" dirty="0"/>
              <a:t>Los medios de DVD y BD también pueden ser de capa única (SL) o de capa doble (DL). </a:t>
            </a:r>
            <a:r>
              <a:rPr lang="en-US" sz="1600" dirty="0" smtClean="0"/>
              <a:t/>
            </a:r>
            <a:br>
              <a:rPr lang="en-US" sz="1600" dirty="0" smtClean="0"/>
            </a:br>
            <a:r>
              <a:rPr lang="x-none" sz="1600" dirty="0" smtClean="0"/>
              <a:t>Los </a:t>
            </a:r>
            <a:r>
              <a:rPr lang="x-none" sz="1600" dirty="0"/>
              <a:t>medios de capa doble duplican la capacidad de un solo disco.</a:t>
            </a:r>
          </a:p>
        </p:txBody>
      </p:sp>
      <p:pic>
        <p:nvPicPr>
          <p:cNvPr id="3" name="Picture 2">
            <a:extLst>
              <a:ext uri="{FF2B5EF4-FFF2-40B4-BE49-F238E27FC236}">
                <a16:creationId xmlns="" xmlns:c="http://schemas.openxmlformats.org/drawingml/2006/chart" xmlns:c15="http://schemas.microsoft.com/office/drawing/2012/chart" xmlns:a16="http://schemas.microsoft.com/office/drawing/2014/main" id="{86FC0AFE-570D-4373-97E8-86EEBF427C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57097" y="2095639"/>
            <a:ext cx="5829805" cy="2671486"/>
          </a:xfrm>
          <a:prstGeom prst="rect">
            <a:avLst/>
          </a:prstGeom>
        </p:spPr>
      </p:pic>
    </p:spTree>
    <p:custDataLst>
      <p:tags r:id="rId1"/>
    </p:custDataLst>
    <p:extLst>
      <p:ext uri="{BB962C8B-B14F-4D97-AF65-F5344CB8AC3E}">
        <p14:creationId xmlns:p14="http://schemas.microsoft.com/office/powerpoint/2010/main" val="1349968387"/>
      </p:ext>
    </p:extLst>
  </p:cSld>
  <p:clrMapOvr>
    <a:masterClrMapping/>
  </p:clrMapOvr>
  <p:transition spd="slow">
    <p:wip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rtl="0"/>
            <a:r>
              <a:rPr lang="x-none" sz="1600"/>
              <a:t>Componentes de una PC</a:t>
            </a:r>
            <a:r>
              <a:rPr lang="en-US" altLang="en-US" sz="1600" dirty="0"/>
              <a:t/>
            </a:r>
            <a:br>
              <a:rPr lang="en-US" altLang="en-US" sz="1600" dirty="0"/>
            </a:br>
            <a:r>
              <a:rPr lang="x-none"/>
              <a:t>Puertos y cables de video</a:t>
            </a:r>
          </a:p>
        </p:txBody>
      </p:sp>
      <p:sp>
        <p:nvSpPr>
          <p:cNvPr id="10" name="Rectangle 3">
            <a:extLst>
              <a:ext uri="{FF2B5EF4-FFF2-40B4-BE49-F238E27FC236}">
                <a16:creationId xmlns="" xmlns:c="http://schemas.openxmlformats.org/drawingml/2006/chart" xmlns:c15="http://schemas.microsoft.com/office/drawing/2012/chart" xmlns:a16="http://schemas.microsoft.com/office/drawing/2014/main" id="{A4C79769-4F5A-4AB3-AA6B-595AF66BEC74}"/>
              </a:ext>
            </a:extLst>
          </p:cNvPr>
          <p:cNvSpPr txBox="1">
            <a:spLocks noChangeArrowheads="1"/>
          </p:cNvSpPr>
          <p:nvPr/>
        </p:nvSpPr>
        <p:spPr bwMode="auto">
          <a:xfrm>
            <a:off x="236000" y="816965"/>
            <a:ext cx="8539736" cy="838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rtl="0"/>
            <a:r>
              <a:rPr lang="x-none" sz="1700"/>
              <a:t>Un puerto de video conecta un monitor a una PC mediante un cable.</a:t>
            </a:r>
          </a:p>
          <a:p>
            <a:pPr rtl="0"/>
            <a:r>
              <a:rPr lang="x-none" sz="1700"/>
              <a:t>Los puertos de video y los cables de monitor transfieren señales analógicas, señales digitales o ambas.</a:t>
            </a:r>
          </a:p>
        </p:txBody>
      </p:sp>
      <p:sp>
        <p:nvSpPr>
          <p:cNvPr id="8" name="Rectangle 3">
            <a:extLst>
              <a:ext uri="{FF2B5EF4-FFF2-40B4-BE49-F238E27FC236}">
                <a16:creationId xmlns="" xmlns:c="http://schemas.openxmlformats.org/drawingml/2006/chart" xmlns:c15="http://schemas.microsoft.com/office/drawing/2012/chart" xmlns:a16="http://schemas.microsoft.com/office/drawing/2014/main" id="{909E6F56-F324-4608-83B9-CF20B078291C}"/>
              </a:ext>
            </a:extLst>
          </p:cNvPr>
          <p:cNvSpPr txBox="1">
            <a:spLocks noChangeArrowheads="1"/>
          </p:cNvSpPr>
          <p:nvPr/>
        </p:nvSpPr>
        <p:spPr bwMode="auto">
          <a:xfrm>
            <a:off x="392519" y="1886892"/>
            <a:ext cx="4410975" cy="2873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rtl="0"/>
            <a:r>
              <a:rPr lang="x-none" sz="1700" dirty="0"/>
              <a:t>Los puertos y cables de video incluyen:</a:t>
            </a:r>
          </a:p>
          <a:p>
            <a:pPr lvl="1" rtl="0"/>
            <a:r>
              <a:rPr lang="x-none" sz="1600" dirty="0"/>
              <a:t>Interfaz visual digital (DVI)</a:t>
            </a:r>
          </a:p>
          <a:p>
            <a:pPr lvl="1" rtl="0"/>
            <a:r>
              <a:rPr lang="x-none" sz="1600" dirty="0"/>
              <a:t>DisplayPort</a:t>
            </a:r>
          </a:p>
          <a:p>
            <a:pPr lvl="1" rtl="0"/>
            <a:r>
              <a:rPr lang="x-none" sz="1600" dirty="0"/>
              <a:t>Interfaz multimedia de alta definición (HDMI)</a:t>
            </a:r>
          </a:p>
          <a:p>
            <a:pPr lvl="1" rtl="0"/>
            <a:r>
              <a:rPr lang="x-none" sz="1600" dirty="0"/>
              <a:t>Thunderbolt 1 o 2</a:t>
            </a:r>
          </a:p>
          <a:p>
            <a:pPr lvl="1" rtl="0"/>
            <a:r>
              <a:rPr lang="x-none" sz="1600" dirty="0"/>
              <a:t>Thunderbolt 3</a:t>
            </a:r>
          </a:p>
          <a:p>
            <a:pPr lvl="1" rtl="0"/>
            <a:r>
              <a:rPr lang="x-none" sz="1600" dirty="0"/>
              <a:t>Matriz de gráficos de video (VGA) </a:t>
            </a:r>
          </a:p>
          <a:p>
            <a:pPr lvl="1" rtl="0"/>
            <a:r>
              <a:rPr lang="x-none" sz="1600" dirty="0"/>
              <a:t>Radio Corporation of America (RCA) </a:t>
            </a:r>
          </a:p>
        </p:txBody>
      </p:sp>
      <p:pic>
        <p:nvPicPr>
          <p:cNvPr id="6" name="Picture 5">
            <a:extLst>
              <a:ext uri="{FF2B5EF4-FFF2-40B4-BE49-F238E27FC236}">
                <a16:creationId xmlns="" xmlns:c="http://schemas.openxmlformats.org/drawingml/2006/chart" xmlns:c15="http://schemas.microsoft.com/office/drawing/2012/chart" xmlns:a16="http://schemas.microsoft.com/office/drawing/2014/main" id="{2CF02BFF-0698-4DE7-87A9-F26A101AC4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47272" y="1887329"/>
            <a:ext cx="3825572" cy="1096501"/>
          </a:xfrm>
          <a:prstGeom prst="rect">
            <a:avLst/>
          </a:prstGeom>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63295" y="3385754"/>
            <a:ext cx="4592418" cy="1247775"/>
          </a:xfrm>
          <a:prstGeom prst="rect">
            <a:avLst/>
          </a:prstGeom>
        </p:spPr>
      </p:pic>
    </p:spTree>
    <p:custDataLst>
      <p:tags r:id="rId1"/>
    </p:custDataLst>
    <p:extLst>
      <p:ext uri="{BB962C8B-B14F-4D97-AF65-F5344CB8AC3E}">
        <p14:creationId xmlns:p14="http://schemas.microsoft.com/office/powerpoint/2010/main" val="231413389"/>
      </p:ext>
    </p:extLst>
  </p:cSld>
  <p:clrMapOvr>
    <a:masterClrMapping/>
  </p:clrMapOvr>
  <p:transition spd="slow">
    <p:wip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rtl="0"/>
            <a:r>
              <a:rPr lang="x-none" sz="1600"/>
              <a:t>Componentes de una PC</a:t>
            </a:r>
            <a:r>
              <a:rPr lang="en-US" altLang="en-US" sz="1600" dirty="0"/>
              <a:t/>
            </a:r>
            <a:br>
              <a:rPr lang="en-US" altLang="en-US" sz="1600" dirty="0"/>
            </a:br>
            <a:r>
              <a:rPr lang="x-none"/>
              <a:t>Otros puertos y cables</a:t>
            </a:r>
          </a:p>
        </p:txBody>
      </p:sp>
      <p:sp>
        <p:nvSpPr>
          <p:cNvPr id="10" name="Rectangle 3">
            <a:extLst>
              <a:ext uri="{FF2B5EF4-FFF2-40B4-BE49-F238E27FC236}">
                <a16:creationId xmlns="" xmlns:c="http://schemas.openxmlformats.org/drawingml/2006/chart" xmlns:c15="http://schemas.microsoft.com/office/drawing/2012/chart" xmlns:a16="http://schemas.microsoft.com/office/drawing/2014/main" id="{A4C79769-4F5A-4AB3-AA6B-595AF66BEC74}"/>
              </a:ext>
            </a:extLst>
          </p:cNvPr>
          <p:cNvSpPr txBox="1">
            <a:spLocks noChangeArrowheads="1"/>
          </p:cNvSpPr>
          <p:nvPr/>
        </p:nvSpPr>
        <p:spPr bwMode="auto">
          <a:xfrm>
            <a:off x="236000" y="816965"/>
            <a:ext cx="8539736" cy="690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rtl="0"/>
            <a:r>
              <a:rPr lang="x-none" sz="1700"/>
              <a:t>Los puertos de entrada/salida (E/S) de una PC conectan dispositivos periféricos, como impresoras y escáneres y unidades portátiles.</a:t>
            </a:r>
          </a:p>
        </p:txBody>
      </p:sp>
      <p:sp>
        <p:nvSpPr>
          <p:cNvPr id="8" name="Rectangle 4">
            <a:extLst>
              <a:ext uri="{FF2B5EF4-FFF2-40B4-BE49-F238E27FC236}">
                <a16:creationId xmlns="" xmlns:c="http://schemas.openxmlformats.org/drawingml/2006/chart" xmlns:c15="http://schemas.microsoft.com/office/drawing/2012/chart" xmlns:a16="http://schemas.microsoft.com/office/drawing/2014/main" id="{909E6F56-F324-4608-83B9-CF20B078291C}"/>
              </a:ext>
            </a:extLst>
          </p:cNvPr>
          <p:cNvSpPr txBox="1">
            <a:spLocks noChangeArrowheads="1"/>
          </p:cNvSpPr>
          <p:nvPr/>
        </p:nvSpPr>
        <p:spPr bwMode="auto">
          <a:xfrm>
            <a:off x="529157" y="1744453"/>
            <a:ext cx="4298218" cy="2746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rtl="0"/>
            <a:r>
              <a:rPr lang="x-none" sz="1700" dirty="0"/>
              <a:t>Una computadora puede tener otros puertos:</a:t>
            </a:r>
          </a:p>
          <a:p>
            <a:pPr lvl="1" rtl="0"/>
            <a:r>
              <a:rPr lang="x-none" sz="1600" dirty="0"/>
              <a:t>Sistema personal 2 (PS/2) </a:t>
            </a:r>
          </a:p>
          <a:p>
            <a:pPr lvl="1" rtl="0"/>
            <a:r>
              <a:rPr lang="x-none" sz="1600" dirty="0"/>
              <a:t>Puerto de audio y juegos </a:t>
            </a:r>
          </a:p>
          <a:p>
            <a:pPr lvl="1" rtl="0"/>
            <a:r>
              <a:rPr lang="x-none" sz="1600" dirty="0"/>
              <a:t>Red</a:t>
            </a:r>
          </a:p>
          <a:p>
            <a:pPr lvl="1" rtl="0"/>
            <a:r>
              <a:rPr lang="x-none" sz="1600" dirty="0"/>
              <a:t>Conexión AT en serie (SATA) </a:t>
            </a:r>
          </a:p>
          <a:p>
            <a:pPr lvl="1" rtl="0"/>
            <a:r>
              <a:rPr lang="x-none" sz="1600" dirty="0"/>
              <a:t>Electrónica integrada de unidades (IDE) </a:t>
            </a:r>
          </a:p>
          <a:p>
            <a:pPr lvl="1" rtl="0"/>
            <a:r>
              <a:rPr lang="x-none" sz="1600" dirty="0"/>
              <a:t>Bus serie universal (USB) </a:t>
            </a:r>
          </a:p>
        </p:txBody>
      </p:sp>
      <p:pic>
        <p:nvPicPr>
          <p:cNvPr id="3" name="Picture 2">
            <a:extLst>
              <a:ext uri="{FF2B5EF4-FFF2-40B4-BE49-F238E27FC236}">
                <a16:creationId xmlns="" xmlns:c="http://schemas.openxmlformats.org/drawingml/2006/chart" xmlns:c15="http://schemas.microsoft.com/office/drawing/2012/chart" xmlns:a16="http://schemas.microsoft.com/office/drawing/2014/main" id="{4CCB32D6-EBF8-4978-A6A6-D2014AE146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30836" y="1673006"/>
            <a:ext cx="3787468" cy="1072557"/>
          </a:xfrm>
          <a:prstGeom prst="rect">
            <a:avLst/>
          </a:prstGeom>
        </p:spPr>
      </p:pic>
      <p:pic>
        <p:nvPicPr>
          <p:cNvPr id="5" name="Picture 4">
            <a:extLst>
              <a:ext uri="{FF2B5EF4-FFF2-40B4-BE49-F238E27FC236}">
                <a16:creationId xmlns="" xmlns:c="http://schemas.openxmlformats.org/drawingml/2006/chart" xmlns:c15="http://schemas.microsoft.com/office/drawing/2012/chart" xmlns:a16="http://schemas.microsoft.com/office/drawing/2014/main" id="{F3BD1CE4-DA00-4296-94A5-289DDA3F544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27375" y="3200151"/>
            <a:ext cx="3779848" cy="1036409"/>
          </a:xfrm>
          <a:prstGeom prst="rect">
            <a:avLst/>
          </a:prstGeom>
        </p:spPr>
      </p:pic>
    </p:spTree>
    <p:custDataLst>
      <p:tags r:id="rId1"/>
    </p:custDataLst>
    <p:extLst>
      <p:ext uri="{BB962C8B-B14F-4D97-AF65-F5344CB8AC3E}">
        <p14:creationId xmlns:p14="http://schemas.microsoft.com/office/powerpoint/2010/main" val="1328558464"/>
      </p:ext>
    </p:extLst>
  </p:cSld>
  <p:clrMapOvr>
    <a:masterClrMapping/>
  </p:clrMapOvr>
  <p:transition spd="slow">
    <p:wip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rtl="0"/>
            <a:r>
              <a:rPr lang="x-none" sz="1600"/>
              <a:t>Componentes de una PC</a:t>
            </a:r>
            <a:r>
              <a:rPr lang="en-US" altLang="en-US" sz="1600" dirty="0"/>
              <a:t/>
            </a:r>
            <a:br>
              <a:rPr lang="en-US" altLang="en-US" sz="1600" dirty="0"/>
            </a:br>
            <a:r>
              <a:rPr lang="x-none"/>
              <a:t>Adaptadores y convertidores</a:t>
            </a:r>
          </a:p>
        </p:txBody>
      </p:sp>
      <p:sp>
        <p:nvSpPr>
          <p:cNvPr id="10" name="Rectangle 3">
            <a:extLst>
              <a:ext uri="{FF2B5EF4-FFF2-40B4-BE49-F238E27FC236}">
                <a16:creationId xmlns="" xmlns:c="http://schemas.openxmlformats.org/drawingml/2006/chart" xmlns:c15="http://schemas.microsoft.com/office/drawing/2012/chart" xmlns:a16="http://schemas.microsoft.com/office/drawing/2014/main" id="{A4C79769-4F5A-4AB3-AA6B-595AF66BEC74}"/>
              </a:ext>
            </a:extLst>
          </p:cNvPr>
          <p:cNvSpPr txBox="1">
            <a:spLocks noChangeArrowheads="1"/>
          </p:cNvSpPr>
          <p:nvPr/>
        </p:nvSpPr>
        <p:spPr bwMode="auto">
          <a:xfrm>
            <a:off x="236000" y="816965"/>
            <a:ext cx="8738318" cy="1440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rtl="0"/>
            <a:r>
              <a:rPr lang="x-none" sz="1600" dirty="0"/>
              <a:t>Existen muchos estándares de conexión en la actualidad. Estos componentes se denominan adaptadores y convertidores:</a:t>
            </a:r>
          </a:p>
          <a:p>
            <a:pPr lvl="1" rtl="0"/>
            <a:r>
              <a:rPr lang="x-none" b="1" dirty="0"/>
              <a:t>Convertidor</a:t>
            </a:r>
            <a:r>
              <a:rPr lang="x-none" dirty="0"/>
              <a:t>: cumple la misma función que un adaptador, pero también convierte las señales de una tecnología a la otra.</a:t>
            </a:r>
          </a:p>
          <a:p>
            <a:pPr lvl="1" rtl="0"/>
            <a:r>
              <a:rPr lang="x-none" b="1" dirty="0"/>
              <a:t>Adaptador</a:t>
            </a:r>
            <a:r>
              <a:rPr lang="x-none" dirty="0"/>
              <a:t>: conecta físicamente una tecnología con otra</a:t>
            </a:r>
          </a:p>
          <a:p>
            <a:pPr lvl="1"/>
            <a:endParaRPr lang="en-US" altLang="en-US" sz="1500" dirty="0"/>
          </a:p>
        </p:txBody>
      </p:sp>
      <p:sp>
        <p:nvSpPr>
          <p:cNvPr id="8" name="Rectangle 4">
            <a:extLst>
              <a:ext uri="{FF2B5EF4-FFF2-40B4-BE49-F238E27FC236}">
                <a16:creationId xmlns="" xmlns:c="http://schemas.openxmlformats.org/drawingml/2006/chart" xmlns:c15="http://schemas.microsoft.com/office/drawing/2012/chart" xmlns:a16="http://schemas.microsoft.com/office/drawing/2014/main" id="{909E6F56-F324-4608-83B9-CF20B078291C}"/>
              </a:ext>
            </a:extLst>
          </p:cNvPr>
          <p:cNvSpPr txBox="1">
            <a:spLocks noChangeArrowheads="1"/>
          </p:cNvSpPr>
          <p:nvPr/>
        </p:nvSpPr>
        <p:spPr bwMode="auto">
          <a:xfrm>
            <a:off x="996107" y="2444625"/>
            <a:ext cx="4166202" cy="2382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rtl="0"/>
            <a:r>
              <a:rPr lang="x-none" sz="1600" spc="-30" dirty="0"/>
              <a:t>Algunos ejemplos de adaptadores son:</a:t>
            </a:r>
          </a:p>
          <a:p>
            <a:pPr lvl="1" rtl="0"/>
            <a:r>
              <a:rPr lang="x-none" sz="1500" dirty="0"/>
              <a:t>Adaptador DVI a VGA</a:t>
            </a:r>
          </a:p>
          <a:p>
            <a:pPr lvl="1" rtl="0"/>
            <a:r>
              <a:rPr lang="x-none" sz="1500" dirty="0"/>
              <a:t>Adaptador USB a Ethernet</a:t>
            </a:r>
          </a:p>
          <a:p>
            <a:pPr lvl="1" rtl="0"/>
            <a:r>
              <a:rPr lang="x-none" sz="1500" dirty="0"/>
              <a:t>Adaptador USB a PS/2</a:t>
            </a:r>
          </a:p>
          <a:p>
            <a:pPr lvl="1" rtl="0"/>
            <a:r>
              <a:rPr lang="x-none" sz="1500" dirty="0"/>
              <a:t>Adaptador DVI a HDMI</a:t>
            </a:r>
          </a:p>
          <a:p>
            <a:pPr lvl="1" rtl="0"/>
            <a:r>
              <a:rPr lang="x-none" sz="1500" dirty="0"/>
              <a:t>Adaptador Molex a SATA</a:t>
            </a:r>
          </a:p>
          <a:p>
            <a:pPr lvl="1" rtl="0"/>
            <a:r>
              <a:rPr lang="x-none" sz="1500" dirty="0"/>
              <a:t>Convertidor de HDMI a VGA</a:t>
            </a:r>
          </a:p>
        </p:txBody>
      </p:sp>
      <p:pic>
        <p:nvPicPr>
          <p:cNvPr id="3" name="Picture 2">
            <a:extLst>
              <a:ext uri="{FF2B5EF4-FFF2-40B4-BE49-F238E27FC236}">
                <a16:creationId xmlns="" xmlns:c="http://schemas.openxmlformats.org/drawingml/2006/chart" xmlns:c15="http://schemas.microsoft.com/office/drawing/2012/chart" xmlns:a16="http://schemas.microsoft.com/office/drawing/2014/main" id="{C5A0F494-EFCD-4C47-AE00-BC03AE40C9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39326" y="2276176"/>
            <a:ext cx="3805545" cy="1211685"/>
          </a:xfrm>
          <a:prstGeom prst="rect">
            <a:avLst/>
          </a:prstGeom>
        </p:spPr>
      </p:pic>
      <p:pic>
        <p:nvPicPr>
          <p:cNvPr id="5" name="Picture 4">
            <a:extLst>
              <a:ext uri="{FF2B5EF4-FFF2-40B4-BE49-F238E27FC236}">
                <a16:creationId xmlns="" xmlns:c="http://schemas.openxmlformats.org/drawingml/2006/chart" xmlns:c15="http://schemas.microsoft.com/office/drawing/2012/chart" xmlns:a16="http://schemas.microsoft.com/office/drawing/2014/main" id="{63D93EAE-27A9-40F4-93E6-E2BDE6876CC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36934" y="3508479"/>
            <a:ext cx="3817951" cy="1200536"/>
          </a:xfrm>
          <a:prstGeom prst="rect">
            <a:avLst/>
          </a:prstGeom>
        </p:spPr>
      </p:pic>
    </p:spTree>
    <p:custDataLst>
      <p:tags r:id="rId1"/>
    </p:custDataLst>
    <p:extLst>
      <p:ext uri="{BB962C8B-B14F-4D97-AF65-F5344CB8AC3E}">
        <p14:creationId xmlns:p14="http://schemas.microsoft.com/office/powerpoint/2010/main" val="1617499224"/>
      </p:ext>
    </p:extLst>
  </p:cSld>
  <p:clrMapOvr>
    <a:masterClrMapping/>
  </p:clrMapOvr>
  <p:transition spd="slow">
    <p:wip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rtl="0"/>
            <a:r>
              <a:rPr lang="x-none" sz="1600"/>
              <a:t>Componentes de una PC</a:t>
            </a:r>
            <a:r>
              <a:rPr lang="en-US" altLang="en-US" sz="1600" dirty="0"/>
              <a:t/>
            </a:r>
            <a:br>
              <a:rPr lang="en-US" altLang="en-US" sz="1600" dirty="0"/>
            </a:br>
            <a:r>
              <a:rPr lang="x-none"/>
              <a:t>Dispositivos de entrada originales</a:t>
            </a:r>
          </a:p>
        </p:txBody>
      </p:sp>
      <p:sp>
        <p:nvSpPr>
          <p:cNvPr id="10" name="Rectangle 3">
            <a:extLst>
              <a:ext uri="{FF2B5EF4-FFF2-40B4-BE49-F238E27FC236}">
                <a16:creationId xmlns="" xmlns:c="http://schemas.openxmlformats.org/drawingml/2006/chart" xmlns:c15="http://schemas.microsoft.com/office/drawing/2012/chart" xmlns:a16="http://schemas.microsoft.com/office/drawing/2014/main" id="{A4C79769-4F5A-4AB3-AA6B-595AF66BEC74}"/>
              </a:ext>
            </a:extLst>
          </p:cNvPr>
          <p:cNvSpPr txBox="1">
            <a:spLocks noChangeArrowheads="1"/>
          </p:cNvSpPr>
          <p:nvPr/>
        </p:nvSpPr>
        <p:spPr bwMode="auto">
          <a:xfrm>
            <a:off x="236000" y="816965"/>
            <a:ext cx="8908000" cy="2412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rtl="0"/>
            <a:r>
              <a:rPr lang="x-none" sz="1700" dirty="0"/>
              <a:t>Los dispositivos de entrada permiten que los usuarios se comuniquen con una computadora.</a:t>
            </a:r>
          </a:p>
          <a:p>
            <a:pPr rtl="0"/>
            <a:r>
              <a:rPr lang="x-none" sz="1700" dirty="0"/>
              <a:t>Algunos de los primeros dispositivos de entrada incluyen:</a:t>
            </a:r>
          </a:p>
          <a:p>
            <a:pPr lvl="1" rtl="0"/>
            <a:r>
              <a:rPr lang="x-none" sz="1600" dirty="0"/>
              <a:t>Mouse y teclado: son los dos dispositivos de entrada que más se usan.</a:t>
            </a:r>
          </a:p>
          <a:p>
            <a:pPr lvl="1" rtl="0"/>
            <a:r>
              <a:rPr lang="x-none" sz="1600" dirty="0"/>
              <a:t>Escáner ADF o plano: estos dispositivos digitalizan imágenes o documentos</a:t>
            </a:r>
          </a:p>
          <a:p>
            <a:pPr lvl="1" rtl="0"/>
            <a:r>
              <a:rPr lang="x-none" sz="1600" dirty="0"/>
              <a:t>Joystick y controlador para juegos: estos dispositivos se usan para jugar</a:t>
            </a:r>
          </a:p>
          <a:p>
            <a:pPr lvl="1" rtl="0"/>
            <a:r>
              <a:rPr lang="x-none" sz="1600" spc="-30" dirty="0"/>
              <a:t>Switch de teclado, video y mouse (KVM, keyboard, video, mouse): un dispositivo de hardware que se puede usar para controlar más de una PC con un único teclado, monitor y mouse.</a:t>
            </a:r>
          </a:p>
        </p:txBody>
      </p:sp>
      <p:pic>
        <p:nvPicPr>
          <p:cNvPr id="4" name="Picture 3">
            <a:extLst>
              <a:ext uri="{FF2B5EF4-FFF2-40B4-BE49-F238E27FC236}">
                <a16:creationId xmlns="" xmlns:c="http://schemas.openxmlformats.org/drawingml/2006/chart" xmlns:c15="http://schemas.microsoft.com/office/drawing/2012/chart" xmlns:a16="http://schemas.microsoft.com/office/drawing/2014/main" id="{CD81171E-AB8E-48FF-844F-EC6CC4CF70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09510" y="3397482"/>
            <a:ext cx="5524979" cy="1165876"/>
          </a:xfrm>
          <a:prstGeom prst="rect">
            <a:avLst/>
          </a:prstGeom>
        </p:spPr>
      </p:pic>
    </p:spTree>
    <p:custDataLst>
      <p:tags r:id="rId1"/>
    </p:custDataLst>
    <p:extLst>
      <p:ext uri="{BB962C8B-B14F-4D97-AF65-F5344CB8AC3E}">
        <p14:creationId xmlns:p14="http://schemas.microsoft.com/office/powerpoint/2010/main" val="4293102483"/>
      </p:ext>
    </p:extLst>
  </p:cSld>
  <p:clrMapOvr>
    <a:masterClrMapping/>
  </p:clrMapOvr>
  <p:transition spd="slow">
    <p:wip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rtl="0"/>
            <a:r>
              <a:rPr lang="x-none" sz="1600"/>
              <a:t>Componentes de una PC</a:t>
            </a:r>
            <a:r>
              <a:rPr lang="en-US" altLang="en-US" sz="1600" dirty="0"/>
              <a:t/>
            </a:r>
            <a:br>
              <a:rPr lang="en-US" altLang="en-US" sz="1600" dirty="0"/>
            </a:br>
            <a:r>
              <a:rPr lang="x-none"/>
              <a:t>Nuevos dispositivos de entrada</a:t>
            </a:r>
          </a:p>
        </p:txBody>
      </p:sp>
      <p:sp>
        <p:nvSpPr>
          <p:cNvPr id="10" name="Rectangle 3">
            <a:extLst>
              <a:ext uri="{FF2B5EF4-FFF2-40B4-BE49-F238E27FC236}">
                <a16:creationId xmlns="" xmlns:c="http://schemas.openxmlformats.org/drawingml/2006/chart" xmlns:c15="http://schemas.microsoft.com/office/drawing/2012/chart" xmlns:a16="http://schemas.microsoft.com/office/drawing/2014/main" id="{A4C79769-4F5A-4AB3-AA6B-595AF66BEC74}"/>
              </a:ext>
            </a:extLst>
          </p:cNvPr>
          <p:cNvSpPr txBox="1">
            <a:spLocks noChangeArrowheads="1"/>
          </p:cNvSpPr>
          <p:nvPr/>
        </p:nvSpPr>
        <p:spPr bwMode="auto">
          <a:xfrm>
            <a:off x="236000" y="816965"/>
            <a:ext cx="8780678" cy="2412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rtl="0"/>
            <a:r>
              <a:rPr lang="x-none" sz="1700" dirty="0"/>
              <a:t>Algunos dispositivos de entrada nuevos incluyen pantalla táctil, lápiz digital, lector de banda magnética y escáner de códigos de barras:</a:t>
            </a:r>
          </a:p>
          <a:p>
            <a:pPr lvl="1" rtl="0"/>
            <a:r>
              <a:rPr lang="x-none" sz="1500" b="1" dirty="0"/>
              <a:t>Pantalla táctil</a:t>
            </a:r>
            <a:r>
              <a:rPr lang="x-none" sz="1500" dirty="0"/>
              <a:t>: dispositivos de entrada con pantallas táctiles o sensibles a la presión</a:t>
            </a:r>
          </a:p>
          <a:p>
            <a:pPr lvl="1" rtl="0"/>
            <a:r>
              <a:rPr lang="x-none" sz="1500" b="1" dirty="0"/>
              <a:t>Lápiz digital</a:t>
            </a:r>
            <a:r>
              <a:rPr lang="x-none" sz="1500" dirty="0"/>
              <a:t>: un tipo de digitalizador que permite que un diseñador o artista cree ilustraciones mediante una herramienta similar a un lápiz</a:t>
            </a:r>
          </a:p>
          <a:p>
            <a:pPr lvl="1" rtl="0"/>
            <a:r>
              <a:rPr lang="x-none" sz="1500" b="1" dirty="0"/>
              <a:t>Lector de banda magnética</a:t>
            </a:r>
            <a:r>
              <a:rPr lang="x-none" sz="1500" dirty="0"/>
              <a:t>: un dispositivo que lee la información magnéticamente codificada en la parte posterior de las tarjetas plásticas</a:t>
            </a:r>
          </a:p>
          <a:p>
            <a:pPr lvl="1" rtl="0"/>
            <a:r>
              <a:rPr lang="x-none" sz="1500" b="1" dirty="0"/>
              <a:t>Escáner de código de barras</a:t>
            </a:r>
            <a:r>
              <a:rPr lang="x-none" sz="1500" dirty="0"/>
              <a:t>: un dispositivo que lee la información de los códigos de barras adheridos a los productos</a:t>
            </a:r>
          </a:p>
        </p:txBody>
      </p:sp>
      <p:pic>
        <p:nvPicPr>
          <p:cNvPr id="3" name="Picture 2">
            <a:extLst>
              <a:ext uri="{FF2B5EF4-FFF2-40B4-BE49-F238E27FC236}">
                <a16:creationId xmlns="" xmlns:c="http://schemas.openxmlformats.org/drawingml/2006/chart" xmlns:c15="http://schemas.microsoft.com/office/drawing/2012/chart" xmlns:a16="http://schemas.microsoft.com/office/drawing/2014/main" id="{BC70F616-1AC5-42DF-A206-4AFFB1C831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85121" y="3368870"/>
            <a:ext cx="5517886" cy="1143099"/>
          </a:xfrm>
          <a:prstGeom prst="rect">
            <a:avLst/>
          </a:prstGeom>
        </p:spPr>
      </p:pic>
    </p:spTree>
    <p:custDataLst>
      <p:tags r:id="rId1"/>
    </p:custDataLst>
    <p:extLst>
      <p:ext uri="{BB962C8B-B14F-4D97-AF65-F5344CB8AC3E}">
        <p14:creationId xmlns:p14="http://schemas.microsoft.com/office/powerpoint/2010/main" val="2432414116"/>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6" name="Rectangle 33"/>
          <p:cNvSpPr>
            <a:spLocks noGrp="1" noChangeArrowheads="1"/>
          </p:cNvSpPr>
          <p:nvPr>
            <p:ph type="title"/>
          </p:nvPr>
        </p:nvSpPr>
        <p:spPr/>
        <p:txBody>
          <a:bodyPr/>
          <a:lstStyle/>
          <a:p>
            <a:pPr rtl="0" eaLnBrk="1" hangingPunct="1"/>
            <a:r>
              <a:rPr lang="x-none"/>
              <a:t>Capítulo 1: Actividades</a:t>
            </a:r>
          </a:p>
        </p:txBody>
      </p:sp>
      <p:sp>
        <p:nvSpPr>
          <p:cNvPr id="6147" name="Rectangle 34"/>
          <p:cNvSpPr>
            <a:spLocks noGrp="1" noChangeArrowheads="1"/>
          </p:cNvSpPr>
          <p:nvPr>
            <p:ph idx="1"/>
          </p:nvPr>
        </p:nvSpPr>
        <p:spPr>
          <a:xfrm>
            <a:off x="144065" y="798945"/>
            <a:ext cx="8695135" cy="348414"/>
          </a:xfrm>
        </p:spPr>
        <p:txBody>
          <a:bodyPr/>
          <a:lstStyle/>
          <a:p>
            <a:pPr marL="0" indent="0" rtl="0">
              <a:spcBef>
                <a:spcPct val="30000"/>
              </a:spcBef>
              <a:buNone/>
            </a:pPr>
            <a:r>
              <a:rPr lang="x-none"/>
              <a:t>¿Qué actividades se relacionan con este capítulo?</a:t>
            </a:r>
          </a:p>
          <a:p>
            <a:pPr marL="0" indent="0">
              <a:spcBef>
                <a:spcPct val="30000"/>
              </a:spcBef>
              <a:buNone/>
            </a:pPr>
            <a:endParaRPr lang="en-US" dirty="0"/>
          </a:p>
          <a:p>
            <a:pPr marL="89297" indent="0">
              <a:spcBef>
                <a:spcPct val="30000"/>
              </a:spcBef>
              <a:buNone/>
            </a:pPr>
            <a:endParaRPr lang="en-US" dirty="0"/>
          </a:p>
          <a:p>
            <a:pPr marL="89297" indent="0">
              <a:spcBef>
                <a:spcPct val="30000"/>
              </a:spcBef>
              <a:buNone/>
            </a:pPr>
            <a:endParaRPr lang="en-US" dirty="0"/>
          </a:p>
        </p:txBody>
      </p:sp>
      <p:graphicFrame>
        <p:nvGraphicFramePr>
          <p:cNvPr id="7" name="Content Placeholder 3"/>
          <p:cNvGraphicFramePr>
            <a:graphicFrameLocks/>
          </p:cNvGraphicFramePr>
          <p:nvPr>
            <p:extLst>
              <p:ext uri="{D42A27DB-BD31-4B8C-83A1-F6EECF244321}">
                <p14:modId xmlns:p14="http://schemas.microsoft.com/office/powerpoint/2010/main" val="604603370"/>
              </p:ext>
            </p:extLst>
          </p:nvPr>
        </p:nvGraphicFramePr>
        <p:xfrm>
          <a:off x="455999" y="1147358"/>
          <a:ext cx="8229418" cy="3107706"/>
        </p:xfrm>
        <a:graphic>
          <a:graphicData uri="http://schemas.openxmlformats.org/drawingml/2006/table">
            <a:tbl>
              <a:tblPr firstRow="1" bandRow="1">
                <a:tableStyleId>{5C22544A-7EE6-4342-B048-85BDC9FD1C3A}</a:tableStyleId>
              </a:tblPr>
              <a:tblGrid>
                <a:gridCol w="1129733">
                  <a:extLst>
                    <a:ext uri="{9D8B030D-6E8A-4147-A177-3AD203B41FA5}">
                      <a16:colId xmlns="" xmlns:c="http://schemas.openxmlformats.org/drawingml/2006/chart" xmlns:c15="http://schemas.microsoft.com/office/drawing/2012/chart" xmlns:a16="http://schemas.microsoft.com/office/drawing/2014/main" val="20001"/>
                    </a:ext>
                  </a:extLst>
                </a:gridCol>
                <a:gridCol w="1857736">
                  <a:extLst>
                    <a:ext uri="{9D8B030D-6E8A-4147-A177-3AD203B41FA5}">
                      <a16:colId xmlns="" xmlns:c="http://schemas.openxmlformats.org/drawingml/2006/chart" xmlns:c15="http://schemas.microsoft.com/office/drawing/2012/chart" xmlns:a16="http://schemas.microsoft.com/office/drawing/2014/main" val="3156509146"/>
                    </a:ext>
                  </a:extLst>
                </a:gridCol>
                <a:gridCol w="4080076">
                  <a:extLst>
                    <a:ext uri="{9D8B030D-6E8A-4147-A177-3AD203B41FA5}">
                      <a16:colId xmlns="" xmlns:c="http://schemas.openxmlformats.org/drawingml/2006/chart" xmlns:c15="http://schemas.microsoft.com/office/drawing/2012/chart" xmlns:a16="http://schemas.microsoft.com/office/drawing/2014/main" val="20002"/>
                    </a:ext>
                  </a:extLst>
                </a:gridCol>
                <a:gridCol w="1161873">
                  <a:extLst>
                    <a:ext uri="{9D8B030D-6E8A-4147-A177-3AD203B41FA5}">
                      <a16:colId xmlns="" xmlns:c="http://schemas.openxmlformats.org/drawingml/2006/chart" xmlns:c15="http://schemas.microsoft.com/office/drawing/2012/chart" xmlns:a16="http://schemas.microsoft.com/office/drawing/2014/main" val="20003"/>
                    </a:ext>
                  </a:extLst>
                </a:gridCol>
              </a:tblGrid>
              <a:tr h="301434">
                <a:tc>
                  <a:txBody>
                    <a:bodyPr/>
                    <a:lstStyle/>
                    <a:p>
                      <a:pPr marL="0" marR="0" lvl="0" indent="0" algn="ctr" defTabSz="685777" rtl="0" eaLnBrk="1" fontAlgn="auto" latinLnBrk="0" hangingPunct="1">
                        <a:lnSpc>
                          <a:spcPct val="100000"/>
                        </a:lnSpc>
                        <a:spcBef>
                          <a:spcPts val="0"/>
                        </a:spcBef>
                        <a:spcAft>
                          <a:spcPts val="0"/>
                        </a:spcAft>
                        <a:buClrTx/>
                        <a:buSzTx/>
                        <a:buFontTx/>
                        <a:buNone/>
                        <a:tabLst/>
                        <a:defRPr/>
                      </a:pPr>
                      <a:r>
                        <a:rPr lang="x-none" sz="1200"/>
                        <a:t>N.° de página</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200"/>
                        <a:t>Tipo de actividad</a:t>
                      </a:r>
                    </a:p>
                  </a:txBody>
                  <a:tcPr marL="68580" marR="68580" marT="34290" marB="34290" anchor="ctr"/>
                </a:tc>
                <a:tc>
                  <a:txBody>
                    <a:bodyPr/>
                    <a:lstStyle/>
                    <a:p>
                      <a:pPr rtl="0"/>
                      <a:r>
                        <a:rPr lang="x-none" sz="1200"/>
                        <a:t>Nombre de la actividad</a:t>
                      </a:r>
                    </a:p>
                  </a:txBody>
                  <a:tcPr marL="68580" marR="68580" marT="34290" marB="34290" anchor="ctr"/>
                </a:tc>
                <a:tc>
                  <a:txBody>
                    <a:bodyPr/>
                    <a:lstStyle/>
                    <a:p>
                      <a:pPr rtl="0"/>
                      <a:r>
                        <a:rPr lang="x-none" sz="1200"/>
                        <a:t>¿Opcional?</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0"/>
                  </a:ext>
                </a:extLst>
              </a:tr>
              <a:tr h="350784">
                <a:tc>
                  <a:txBody>
                    <a:bodyPr/>
                    <a:lstStyle/>
                    <a:p>
                      <a:pPr algn="ctr" rtl="0"/>
                      <a:r>
                        <a:rPr lang="x-none" sz="1100"/>
                        <a:t>1.1.1.1</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Explicación del video</a:t>
                      </a:r>
                    </a:p>
                  </a:txBody>
                  <a:tcPr marL="68580" marR="68580" marT="34290" marB="34290" anchor="ctr"/>
                </a:tc>
                <a:tc>
                  <a:txBody>
                    <a:bodyPr/>
                    <a:lstStyle/>
                    <a:p>
                      <a:pPr rtl="0"/>
                      <a:r>
                        <a:rPr lang="x-none" sz="1100"/>
                        <a:t>¿Qué hay en una computadora?</a:t>
                      </a:r>
                    </a:p>
                  </a:txBody>
                  <a:tcPr marL="68580" marR="68580" marT="34290" marB="34290" anchor="ctr"/>
                </a:tc>
                <a:tc>
                  <a:txBody>
                    <a:bodyPr/>
                    <a:lstStyle/>
                    <a:p>
                      <a:pPr rtl="0"/>
                      <a:r>
                        <a:rPr lang="x-none" sz="1100"/>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1"/>
                  </a:ext>
                </a:extLst>
              </a:tr>
              <a:tr h="350784">
                <a:tc>
                  <a:txBody>
                    <a:bodyPr/>
                    <a:lstStyle/>
                    <a:p>
                      <a:pPr algn="ctr" rtl="0"/>
                      <a:r>
                        <a:rPr lang="x-none" sz="1100"/>
                        <a:t>1.1.2.3</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sz="1100"/>
                        <a:t>Verifique su comprensión</a:t>
                      </a:r>
                    </a:p>
                  </a:txBody>
                  <a:tcPr marL="68580" marR="68580" marT="34290" marB="34290" anchor="ctr"/>
                </a:tc>
                <a:tc>
                  <a:txBody>
                    <a:bodyPr/>
                    <a:lstStyle/>
                    <a:p>
                      <a:pPr rtl="0"/>
                      <a:r>
                        <a:rPr lang="x-none" sz="1100"/>
                        <a:t>Características de ESD</a:t>
                      </a:r>
                    </a:p>
                  </a:txBody>
                  <a:tcPr marL="68580" marR="68580" marT="34290" marB="34290" anchor="ctr"/>
                </a:tc>
                <a:tc>
                  <a:txBody>
                    <a:bodyPr/>
                    <a:lstStyle/>
                    <a:p>
                      <a:pPr rtl="0"/>
                      <a:r>
                        <a:rPr lang="x-none" sz="1100"/>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6"/>
                  </a:ext>
                </a:extLst>
              </a:tr>
              <a:tr h="350784">
                <a:tc>
                  <a:txBody>
                    <a:bodyPr/>
                    <a:lstStyle/>
                    <a:p>
                      <a:pPr algn="ctr" rtl="0"/>
                      <a:r>
                        <a:rPr lang="x-none" sz="1100"/>
                        <a:t>1.2.1.5</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t>Verifique su comprensión</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t>Gabinetes y fuentes de alimentación</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x-none" sz="1100" u="none" strike="noStrike" kern="1200" cap="none" spc="0" normalizeH="0" baseline="0">
                          <a:ln>
                            <a:noFill/>
                          </a:ln>
                          <a:effectLst/>
                          <a:uLnTx/>
                          <a:uFillTx/>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8"/>
                  </a:ext>
                </a:extLst>
              </a:tr>
              <a:tr h="350784">
                <a:tc>
                  <a:txBody>
                    <a:bodyPr/>
                    <a:lstStyle/>
                    <a:p>
                      <a:pPr algn="ctr" rtl="0"/>
                      <a:r>
                        <a:rPr lang="x-none" sz="1100"/>
                        <a:t>1.2.2.5</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t>Verifique su comprensión</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t>Placas base</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x-none" sz="1100" u="none" strike="noStrike" kern="1200" cap="none" spc="0" normalizeH="0" baseline="0">
                          <a:ln>
                            <a:noFill/>
                          </a:ln>
                          <a:effectLst/>
                          <a:uLnTx/>
                          <a:uFillTx/>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2582900979"/>
                  </a:ext>
                </a:extLst>
              </a:tr>
              <a:tr h="350784">
                <a:tc>
                  <a:txBody>
                    <a:bodyPr/>
                    <a:lstStyle/>
                    <a:p>
                      <a:pPr algn="ctr" rtl="0"/>
                      <a:r>
                        <a:rPr lang="x-none" sz="1100"/>
                        <a:t>1.2.3.3</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t>Verifique su comprensión</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t>CPU y sistemas de refrigeración</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x-none" sz="1100" u="none" strike="noStrike" kern="1200" cap="none" spc="0" normalizeH="0" baseline="0">
                          <a:ln>
                            <a:noFill/>
                          </a:ln>
                          <a:effectLst/>
                          <a:uLnTx/>
                          <a:uFillTx/>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3522544737"/>
                  </a:ext>
                </a:extLst>
              </a:tr>
              <a:tr h="350784">
                <a:tc>
                  <a:txBody>
                    <a:bodyPr/>
                    <a:lstStyle/>
                    <a:p>
                      <a:pPr algn="ctr" rtl="0"/>
                      <a:r>
                        <a:rPr lang="x-none" sz="1100"/>
                        <a:t>1.2.4.5</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t>Verifique su comprensión</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t>Memoria</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x-none" sz="1100" u="none" strike="noStrike" kern="1200" cap="none" spc="0" normalizeH="0" baseline="0">
                          <a:ln>
                            <a:noFill/>
                          </a:ln>
                          <a:effectLst/>
                          <a:uLnTx/>
                          <a:uFillTx/>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3001172460"/>
                  </a:ext>
                </a:extLst>
              </a:tr>
              <a:tr h="350784">
                <a:tc>
                  <a:txBody>
                    <a:bodyPr/>
                    <a:lstStyle/>
                    <a:p>
                      <a:pPr algn="ctr" rtl="0"/>
                      <a:r>
                        <a:rPr lang="x-none" sz="1100"/>
                        <a:t>1.2.5.2</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t>Verifique su comprensión</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t>Tarjetas de adaptador y ranuras de expansión</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x-none" sz="1100" u="none" strike="noStrike" kern="1200" cap="none" spc="0" normalizeH="0" baseline="0">
                          <a:ln>
                            <a:noFill/>
                          </a:ln>
                          <a:effectLst/>
                          <a:uLnTx/>
                          <a:uFillTx/>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322206681"/>
                  </a:ext>
                </a:extLst>
              </a:tr>
              <a:tr h="350784">
                <a:tc>
                  <a:txBody>
                    <a:bodyPr/>
                    <a:lstStyle/>
                    <a:p>
                      <a:pPr algn="ctr" rtl="0"/>
                      <a:r>
                        <a:rPr lang="x-none" sz="1100"/>
                        <a:t>1.2.6.5</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t>Verifique su comprensión</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t>Dispositivos de almacenamiento de datos</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x-none" sz="1100" u="none" strike="noStrike" kern="1200" cap="none" spc="0" normalizeH="0" baseline="0">
                          <a:ln>
                            <a:noFill/>
                          </a:ln>
                          <a:effectLst/>
                          <a:uLnTx/>
                          <a:uFillTx/>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3406068602"/>
                  </a:ext>
                </a:extLst>
              </a:tr>
            </a:tbl>
          </a:graphicData>
        </a:graphic>
      </p:graphicFrame>
    </p:spTree>
    <p:custDataLst>
      <p:tags r:id="rId1"/>
    </p:custDataLst>
    <p:extLst>
      <p:ext uri="{BB962C8B-B14F-4D97-AF65-F5344CB8AC3E}">
        <p14:creationId xmlns:p14="http://schemas.microsoft.com/office/powerpoint/2010/main" val="2145273728"/>
      </p:ext>
    </p:extLst>
  </p:cSld>
  <p:clrMapOvr>
    <a:masterClrMapping/>
  </p:clrMapOvr>
  <p:transition spd="slow">
    <p:wip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rtl="0"/>
            <a:r>
              <a:rPr lang="x-none" sz="1600"/>
              <a:t>Componentes de una PC</a:t>
            </a:r>
            <a:r>
              <a:rPr lang="en-US" altLang="en-US" sz="1600" dirty="0"/>
              <a:t/>
            </a:r>
            <a:br>
              <a:rPr lang="en-US" altLang="en-US" sz="1600" dirty="0"/>
            </a:br>
            <a:r>
              <a:rPr lang="x-none"/>
              <a:t>Otros dispositivos de entrada nuevos</a:t>
            </a:r>
          </a:p>
        </p:txBody>
      </p:sp>
      <p:sp>
        <p:nvSpPr>
          <p:cNvPr id="10" name="Rectangle 3">
            <a:extLst>
              <a:ext uri="{FF2B5EF4-FFF2-40B4-BE49-F238E27FC236}">
                <a16:creationId xmlns="" xmlns:c="http://schemas.openxmlformats.org/drawingml/2006/chart" xmlns:c15="http://schemas.microsoft.com/office/drawing/2012/chart" xmlns:a16="http://schemas.microsoft.com/office/drawing/2014/main" id="{A4C79769-4F5A-4AB3-AA6B-595AF66BEC74}"/>
              </a:ext>
            </a:extLst>
          </p:cNvPr>
          <p:cNvSpPr txBox="1">
            <a:spLocks noChangeArrowheads="1"/>
          </p:cNvSpPr>
          <p:nvPr/>
        </p:nvSpPr>
        <p:spPr bwMode="auto">
          <a:xfrm>
            <a:off x="236000" y="816965"/>
            <a:ext cx="8908000" cy="2548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rtl="0"/>
            <a:r>
              <a:rPr lang="x-none" sz="1700" dirty="0"/>
              <a:t>Algunos dispositivos de entrada más nuevos:</a:t>
            </a:r>
          </a:p>
          <a:p>
            <a:pPr lvl="1" rtl="0"/>
            <a:r>
              <a:rPr lang="x-none" sz="1500" b="1" dirty="0"/>
              <a:t>Cámara digital</a:t>
            </a:r>
            <a:r>
              <a:rPr lang="x-none" sz="1500" dirty="0"/>
              <a:t>: dispositivos que capturan imágenes y videos digitales</a:t>
            </a:r>
          </a:p>
          <a:p>
            <a:pPr lvl="1" rtl="0"/>
            <a:r>
              <a:rPr lang="x-none" sz="1500" b="1" dirty="0"/>
              <a:t>Cámaras web</a:t>
            </a:r>
            <a:r>
              <a:rPr lang="x-none" sz="1500" dirty="0"/>
              <a:t>: cámaras de video que se pueden integrar a una computadora</a:t>
            </a:r>
          </a:p>
          <a:p>
            <a:pPr lvl="1" rtl="0"/>
            <a:r>
              <a:rPr lang="x-none" sz="1500" b="1" dirty="0"/>
              <a:t>Tablilla digital para firmas</a:t>
            </a:r>
            <a:r>
              <a:rPr lang="x-none" sz="1500" dirty="0"/>
              <a:t>: un dispositivo que captura electrónicamente la firma de una persona</a:t>
            </a:r>
          </a:p>
          <a:p>
            <a:pPr lvl="1" rtl="0"/>
            <a:r>
              <a:rPr lang="x-none" sz="1500" dirty="0"/>
              <a:t>Lector de tarjetas inteligentes: un dispositivo que se usa en una computadora para autenticar al usuario. Una tarjeta inteligente puede tener el tamaño de una tarjeta de crédito con un microprocesador integrado que se encuentra generalmente en un relleno de contacto dorado en un lado de la tarjeta.</a:t>
            </a:r>
          </a:p>
          <a:p>
            <a:pPr lvl="1" rtl="0"/>
            <a:r>
              <a:rPr lang="x-none" sz="1500" b="1" spc="-30" dirty="0"/>
              <a:t>Micrófono</a:t>
            </a:r>
            <a:r>
              <a:rPr lang="x-none" sz="1500" spc="-30" dirty="0"/>
              <a:t>: un dispositivo que permite que un usuario le hable a una computadora y digitalice su voz</a:t>
            </a:r>
          </a:p>
        </p:txBody>
      </p:sp>
      <p:pic>
        <p:nvPicPr>
          <p:cNvPr id="4" name="Picture 3">
            <a:extLst>
              <a:ext uri="{FF2B5EF4-FFF2-40B4-BE49-F238E27FC236}">
                <a16:creationId xmlns="" xmlns:c="http://schemas.openxmlformats.org/drawingml/2006/chart" xmlns:c15="http://schemas.microsoft.com/office/drawing/2012/chart" xmlns:a16="http://schemas.microsoft.com/office/drawing/2014/main" id="{F9FA8E39-5F6E-4026-B365-03F504925A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33673" y="3471688"/>
            <a:ext cx="6980522" cy="1066892"/>
          </a:xfrm>
          <a:prstGeom prst="rect">
            <a:avLst/>
          </a:prstGeom>
        </p:spPr>
      </p:pic>
    </p:spTree>
    <p:custDataLst>
      <p:tags r:id="rId1"/>
    </p:custDataLst>
    <p:extLst>
      <p:ext uri="{BB962C8B-B14F-4D97-AF65-F5344CB8AC3E}">
        <p14:creationId xmlns:p14="http://schemas.microsoft.com/office/powerpoint/2010/main" val="3614782002"/>
      </p:ext>
    </p:extLst>
  </p:cSld>
  <p:clrMapOvr>
    <a:masterClrMapping/>
  </p:clrMapOvr>
  <p:transition spd="slow">
    <p:wip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rtl="0"/>
            <a:r>
              <a:rPr lang="x-none" sz="1600"/>
              <a:t>Componentes de una PC</a:t>
            </a:r>
            <a:r>
              <a:rPr lang="en-US" altLang="en-US" sz="1600" dirty="0"/>
              <a:t/>
            </a:r>
            <a:br>
              <a:rPr lang="en-US" altLang="en-US" sz="1600" dirty="0"/>
            </a:br>
            <a:r>
              <a:rPr lang="x-none"/>
              <a:t>Dispositivos de entrada más recientes</a:t>
            </a:r>
          </a:p>
        </p:txBody>
      </p:sp>
      <p:sp>
        <p:nvSpPr>
          <p:cNvPr id="10" name="Rectangle 3">
            <a:extLst>
              <a:ext uri="{FF2B5EF4-FFF2-40B4-BE49-F238E27FC236}">
                <a16:creationId xmlns="" xmlns:c="http://schemas.openxmlformats.org/drawingml/2006/chart" xmlns:c15="http://schemas.microsoft.com/office/drawing/2012/chart" xmlns:a16="http://schemas.microsoft.com/office/drawing/2014/main" id="{A4C79769-4F5A-4AB3-AA6B-595AF66BEC74}"/>
              </a:ext>
            </a:extLst>
          </p:cNvPr>
          <p:cNvSpPr txBox="1">
            <a:spLocks noChangeArrowheads="1"/>
          </p:cNvSpPr>
          <p:nvPr/>
        </p:nvSpPr>
        <p:spPr bwMode="auto">
          <a:xfrm>
            <a:off x="227761" y="798944"/>
            <a:ext cx="8916239" cy="26429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rtl="0"/>
            <a:r>
              <a:rPr lang="x-none" dirty="0"/>
              <a:t>Los dispositivos de entrada más nuevos incluyen terminales y dispositivos NFC, escáneres de reconocimiento facial, escáneres de huellas digitales, escáneres de reconocimiento de voz y auriculares de realidad virtual:</a:t>
            </a:r>
          </a:p>
          <a:p>
            <a:pPr lvl="1" rtl="0"/>
            <a:r>
              <a:rPr lang="x-none" sz="1300" b="1" dirty="0"/>
              <a:t>Dispositivos y terminales de NFC</a:t>
            </a:r>
            <a:r>
              <a:rPr lang="x-none" sz="1300" dirty="0"/>
              <a:t>: dispositivos de tocar para pagar de comunicación de campo cercano (NFC)</a:t>
            </a:r>
          </a:p>
          <a:p>
            <a:pPr lvl="1" rtl="0"/>
            <a:r>
              <a:rPr lang="x-none" sz="1300" b="1" dirty="0"/>
              <a:t>Escáneres de reconocimiento facial</a:t>
            </a:r>
            <a:r>
              <a:rPr lang="x-none" sz="1300" dirty="0"/>
              <a:t>: dispositivos que identifican a un usuario en función de los rasgos faciales únicos</a:t>
            </a:r>
          </a:p>
          <a:p>
            <a:pPr lvl="1" rtl="0"/>
            <a:r>
              <a:rPr lang="x-none" sz="1300" b="1" dirty="0"/>
              <a:t>Escáneres de huellas digitales</a:t>
            </a:r>
            <a:r>
              <a:rPr lang="x-none" sz="1300" dirty="0"/>
              <a:t>: dispositivos que identifican a un usuario en función de una huella digital única</a:t>
            </a:r>
          </a:p>
          <a:p>
            <a:pPr lvl="1" rtl="0"/>
            <a:r>
              <a:rPr lang="x-none" sz="1300" b="1" dirty="0"/>
              <a:t>Escáneres de reconocimiento de voz</a:t>
            </a:r>
            <a:r>
              <a:rPr lang="x-none" sz="1300" dirty="0"/>
              <a:t>: dispositivos que identifican a un usuario en función de su voz única</a:t>
            </a:r>
          </a:p>
          <a:p>
            <a:pPr lvl="1" rtl="0"/>
            <a:r>
              <a:rPr lang="x-none" sz="1300" b="1" dirty="0"/>
              <a:t>Auriculares de realidad virtual</a:t>
            </a:r>
            <a:r>
              <a:rPr lang="x-none" sz="1300" dirty="0"/>
              <a:t>: se usan con juegos de computadora, simuladores y aplicaciones de capacitación con funciones de realidad virtual.</a:t>
            </a:r>
          </a:p>
        </p:txBody>
      </p:sp>
      <p:pic>
        <p:nvPicPr>
          <p:cNvPr id="3" name="Picture 2" descr="Image 1: NFC Devices and Terminals&#10;Image 2: Facial recognition scanners&#10;Image 3: Fingerprint scanners&#10;Image 4: Voice recognition scanners&#10;Image 5: Virtual reality headset" title="Recent Input Devices">
            <a:extLst>
              <a:ext uri="{FF2B5EF4-FFF2-40B4-BE49-F238E27FC236}">
                <a16:creationId xmlns="" xmlns:c="http://schemas.openxmlformats.org/drawingml/2006/chart" xmlns:c15="http://schemas.microsoft.com/office/drawing/2012/chart" xmlns:a16="http://schemas.microsoft.com/office/drawing/2014/main" id="{07105D8F-114C-4DFC-81E0-91B9690F0266}"/>
              </a:ext>
            </a:extLst>
          </p:cNvPr>
          <p:cNvPicPr>
            <a:picLocks noChangeAspect="1"/>
          </p:cNvPicPr>
          <p:nvPr/>
        </p:nvPicPr>
        <p:blipFill>
          <a:blip r:embed="rId4"/>
          <a:stretch>
            <a:fillRect/>
          </a:stretch>
        </p:blipFill>
        <p:spPr>
          <a:xfrm>
            <a:off x="1426493" y="3477913"/>
            <a:ext cx="6950042" cy="1143099"/>
          </a:xfrm>
          <a:prstGeom prst="rect">
            <a:avLst/>
          </a:prstGeom>
        </p:spPr>
      </p:pic>
    </p:spTree>
    <p:custDataLst>
      <p:tags r:id="rId1"/>
    </p:custDataLst>
    <p:extLst>
      <p:ext uri="{BB962C8B-B14F-4D97-AF65-F5344CB8AC3E}">
        <p14:creationId xmlns:p14="http://schemas.microsoft.com/office/powerpoint/2010/main" val="2687907735"/>
      </p:ext>
    </p:extLst>
  </p:cSld>
  <p:clrMapOvr>
    <a:masterClrMapping/>
  </p:clrMapOvr>
  <p:transition spd="slow">
    <p:wip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rtl="0"/>
            <a:r>
              <a:rPr lang="x-none" sz="1600"/>
              <a:t>Componentes de una PC</a:t>
            </a:r>
            <a:r>
              <a:rPr lang="en-US" altLang="en-US" sz="1600" dirty="0"/>
              <a:t/>
            </a:r>
            <a:br>
              <a:rPr lang="en-US" altLang="en-US" sz="1600" dirty="0"/>
            </a:br>
            <a:r>
              <a:rPr lang="x-none"/>
              <a:t>¿Qué son los dispositivos de salida?</a:t>
            </a:r>
          </a:p>
        </p:txBody>
      </p:sp>
      <p:sp>
        <p:nvSpPr>
          <p:cNvPr id="10" name="Rectangle 3">
            <a:extLst>
              <a:ext uri="{FF2B5EF4-FFF2-40B4-BE49-F238E27FC236}">
                <a16:creationId xmlns="" xmlns:c="http://schemas.openxmlformats.org/drawingml/2006/chart" xmlns:c15="http://schemas.microsoft.com/office/drawing/2012/chart" xmlns:a16="http://schemas.microsoft.com/office/drawing/2014/main" id="{A4C79769-4F5A-4AB3-AA6B-595AF66BEC74}"/>
              </a:ext>
            </a:extLst>
          </p:cNvPr>
          <p:cNvSpPr txBox="1">
            <a:spLocks noChangeArrowheads="1"/>
          </p:cNvSpPr>
          <p:nvPr/>
        </p:nvSpPr>
        <p:spPr bwMode="auto">
          <a:xfrm>
            <a:off x="236000" y="816965"/>
            <a:ext cx="8908000" cy="13001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rtl="0"/>
            <a:r>
              <a:rPr lang="x-none" dirty="0"/>
              <a:t>Un dispositivo de salida toma información binaria de la computadora y la convierte en un formato que el usuario puede entender fácilmente.</a:t>
            </a:r>
          </a:p>
          <a:p>
            <a:pPr rtl="0"/>
            <a:r>
              <a:rPr lang="x-none" spc="-30" dirty="0"/>
              <a:t>Algunos ejemplos de dispositivos de salida incluyen monitores, proyectores, cascos de VR, impresoras, altavoces y auriculares.</a:t>
            </a:r>
          </a:p>
        </p:txBody>
      </p:sp>
      <p:pic>
        <p:nvPicPr>
          <p:cNvPr id="3" name="Picture 2">
            <a:extLst>
              <a:ext uri="{FF2B5EF4-FFF2-40B4-BE49-F238E27FC236}">
                <a16:creationId xmlns="" xmlns:c="http://schemas.openxmlformats.org/drawingml/2006/chart" xmlns:c15="http://schemas.microsoft.com/office/drawing/2012/chart" xmlns:a16="http://schemas.microsoft.com/office/drawing/2014/main" id="{A968FAAF-EA09-4E4D-A372-38C7A19F68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6228" y="2963169"/>
            <a:ext cx="4511139" cy="1542322"/>
          </a:xfrm>
          <a:prstGeom prst="rect">
            <a:avLst/>
          </a:prstGeom>
        </p:spPr>
      </p:pic>
      <p:pic>
        <p:nvPicPr>
          <p:cNvPr id="6" name="Picture 5">
            <a:extLst>
              <a:ext uri="{FF2B5EF4-FFF2-40B4-BE49-F238E27FC236}">
                <a16:creationId xmlns="" xmlns:c="http://schemas.openxmlformats.org/drawingml/2006/chart" xmlns:c15="http://schemas.microsoft.com/office/drawing/2012/chart" xmlns:a16="http://schemas.microsoft.com/office/drawing/2014/main" id="{80686CA9-AA42-4104-9A38-76D73EBD4C2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09840" y="1877053"/>
            <a:ext cx="4441263" cy="1490561"/>
          </a:xfrm>
          <a:prstGeom prst="rect">
            <a:avLst/>
          </a:prstGeom>
        </p:spPr>
      </p:pic>
      <p:pic>
        <p:nvPicPr>
          <p:cNvPr id="8" name="Picture 7">
            <a:extLst>
              <a:ext uri="{FF2B5EF4-FFF2-40B4-BE49-F238E27FC236}">
                <a16:creationId xmlns="" xmlns:c="http://schemas.openxmlformats.org/drawingml/2006/chart" xmlns:c15="http://schemas.microsoft.com/office/drawing/2012/chart" xmlns:a16="http://schemas.microsoft.com/office/drawing/2014/main" id="{83D731F3-B8C7-4EE9-9CFB-5E2FF39CD62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48412" y="3438151"/>
            <a:ext cx="4261595" cy="1501589"/>
          </a:xfrm>
          <a:prstGeom prst="rect">
            <a:avLst/>
          </a:prstGeom>
        </p:spPr>
      </p:pic>
    </p:spTree>
    <p:custDataLst>
      <p:tags r:id="rId1"/>
    </p:custDataLst>
    <p:extLst>
      <p:ext uri="{BB962C8B-B14F-4D97-AF65-F5344CB8AC3E}">
        <p14:creationId xmlns:p14="http://schemas.microsoft.com/office/powerpoint/2010/main" val="3565553338"/>
      </p:ext>
    </p:extLst>
  </p:cSld>
  <p:clrMapOvr>
    <a:masterClrMapping/>
  </p:clrMapOvr>
  <p:transition spd="slow">
    <p:wip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rtl="0"/>
            <a:r>
              <a:rPr lang="x-none" sz="1600"/>
              <a:t>Componentes de una PC</a:t>
            </a:r>
            <a:r>
              <a:rPr lang="en-US" altLang="en-US" sz="1600" dirty="0"/>
              <a:t/>
            </a:r>
            <a:br>
              <a:rPr lang="en-US" altLang="en-US" sz="1600" dirty="0"/>
            </a:br>
            <a:r>
              <a:rPr lang="x-none"/>
              <a:t>Monitores y proyectores</a:t>
            </a:r>
          </a:p>
        </p:txBody>
      </p:sp>
      <p:sp>
        <p:nvSpPr>
          <p:cNvPr id="10" name="Rectangle 3">
            <a:extLst>
              <a:ext uri="{FF2B5EF4-FFF2-40B4-BE49-F238E27FC236}">
                <a16:creationId xmlns="" xmlns:c="http://schemas.openxmlformats.org/drawingml/2006/chart" xmlns:c15="http://schemas.microsoft.com/office/drawing/2012/chart" xmlns:a16="http://schemas.microsoft.com/office/drawing/2014/main" id="{A4C79769-4F5A-4AB3-AA6B-595AF66BEC74}"/>
              </a:ext>
            </a:extLst>
          </p:cNvPr>
          <p:cNvSpPr txBox="1">
            <a:spLocks noChangeArrowheads="1"/>
          </p:cNvSpPr>
          <p:nvPr/>
        </p:nvSpPr>
        <p:spPr bwMode="auto">
          <a:xfrm>
            <a:off x="236000" y="816965"/>
            <a:ext cx="7727382" cy="13001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rtl="0"/>
            <a:r>
              <a:rPr lang="x-none" sz="1700" dirty="0"/>
              <a:t>La mayoría de los monitores usan uno de tres tipos de tecnología: </a:t>
            </a:r>
          </a:p>
          <a:p>
            <a:pPr lvl="1" rtl="0"/>
            <a:r>
              <a:rPr lang="x-none" sz="1500" dirty="0"/>
              <a:t>Pantalla de cristal líquido (LCD, </a:t>
            </a:r>
            <a:r>
              <a:rPr lang="en-US" sz="1500" dirty="0" smtClean="0"/>
              <a:t/>
            </a:r>
            <a:br>
              <a:rPr lang="en-US" sz="1500" dirty="0" smtClean="0"/>
            </a:br>
            <a:r>
              <a:rPr lang="x-none" sz="1500" dirty="0" smtClean="0"/>
              <a:t>Liquid </a:t>
            </a:r>
            <a:r>
              <a:rPr lang="x-none" sz="1500" dirty="0"/>
              <a:t>crystal display)</a:t>
            </a:r>
          </a:p>
          <a:p>
            <a:pPr lvl="1" rtl="0"/>
            <a:r>
              <a:rPr lang="x-none" sz="1500" dirty="0"/>
              <a:t>Diodo emisor de luz (LED)</a:t>
            </a:r>
          </a:p>
          <a:p>
            <a:pPr lvl="1" rtl="0"/>
            <a:r>
              <a:rPr lang="x-none" sz="1500" dirty="0"/>
              <a:t>LED orgánico (OLED) </a:t>
            </a:r>
          </a:p>
        </p:txBody>
      </p:sp>
      <p:sp>
        <p:nvSpPr>
          <p:cNvPr id="7" name="Rectangle 4">
            <a:extLst>
              <a:ext uri="{FF2B5EF4-FFF2-40B4-BE49-F238E27FC236}">
                <a16:creationId xmlns="" xmlns:c="http://schemas.openxmlformats.org/drawingml/2006/chart" xmlns:c15="http://schemas.microsoft.com/office/drawing/2012/chart" xmlns:a16="http://schemas.microsoft.com/office/drawing/2014/main" id="{848B86BC-5ABC-41B3-8DAB-53907F19BDD7}"/>
              </a:ext>
            </a:extLst>
          </p:cNvPr>
          <p:cNvSpPr txBox="1">
            <a:spLocks noChangeArrowheads="1"/>
          </p:cNvSpPr>
          <p:nvPr/>
        </p:nvSpPr>
        <p:spPr bwMode="auto">
          <a:xfrm>
            <a:off x="1400433" y="3146247"/>
            <a:ext cx="7650970" cy="1483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rtl="0"/>
            <a:r>
              <a:rPr lang="x-none" sz="1700" dirty="0"/>
              <a:t>La mayoría de los proyectores de video usan la tecnología LCD o DLP.</a:t>
            </a:r>
          </a:p>
          <a:p>
            <a:pPr lvl="1" rtl="0"/>
            <a:r>
              <a:rPr lang="x-none" sz="1500" dirty="0"/>
              <a:t>DLP son las siglas de Digital Light Processing (procesamiento digital de luz).</a:t>
            </a:r>
          </a:p>
          <a:p>
            <a:pPr lvl="1" rtl="0"/>
            <a:r>
              <a:rPr lang="x-none" sz="1500" dirty="0"/>
              <a:t>Cada proyector tiene un número diferente de lúmenes, lo que afecta el nivel de brillo de la imagen proyectada. </a:t>
            </a:r>
          </a:p>
        </p:txBody>
      </p:sp>
      <p:pic>
        <p:nvPicPr>
          <p:cNvPr id="3" name="Picture 2">
            <a:extLst>
              <a:ext uri="{FF2B5EF4-FFF2-40B4-BE49-F238E27FC236}">
                <a16:creationId xmlns="" xmlns:c="http://schemas.openxmlformats.org/drawingml/2006/chart" xmlns:c15="http://schemas.microsoft.com/office/drawing/2012/chart" xmlns:a16="http://schemas.microsoft.com/office/drawing/2014/main" id="{A968FAAF-EA09-4E4D-A372-38C7A19F68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92067" y="1201434"/>
            <a:ext cx="4511139" cy="1542322"/>
          </a:xfrm>
          <a:prstGeom prst="rect">
            <a:avLst/>
          </a:prstGeom>
        </p:spPr>
      </p:pic>
    </p:spTree>
    <p:custDataLst>
      <p:tags r:id="rId1"/>
    </p:custDataLst>
    <p:extLst>
      <p:ext uri="{BB962C8B-B14F-4D97-AF65-F5344CB8AC3E}">
        <p14:creationId xmlns:p14="http://schemas.microsoft.com/office/powerpoint/2010/main" val="3580525112"/>
      </p:ext>
    </p:extLst>
  </p:cSld>
  <p:clrMapOvr>
    <a:masterClrMapping/>
  </p:clrMapOvr>
  <p:transition spd="slow">
    <p:wip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rtl="0"/>
            <a:r>
              <a:rPr lang="x-none" sz="1600"/>
              <a:t>Componentes de una PC</a:t>
            </a:r>
            <a:r>
              <a:rPr lang="en-US" altLang="en-US" sz="1600" dirty="0"/>
              <a:t/>
            </a:r>
            <a:br>
              <a:rPr lang="en-US" altLang="en-US" sz="1600" dirty="0"/>
            </a:br>
            <a:r>
              <a:rPr lang="x-none"/>
              <a:t>Auriculares de VR y AR</a:t>
            </a:r>
          </a:p>
        </p:txBody>
      </p:sp>
      <p:sp>
        <p:nvSpPr>
          <p:cNvPr id="10" name="Rectangle 3">
            <a:extLst>
              <a:ext uri="{FF2B5EF4-FFF2-40B4-BE49-F238E27FC236}">
                <a16:creationId xmlns="" xmlns:c="http://schemas.openxmlformats.org/drawingml/2006/chart" xmlns:c15="http://schemas.microsoft.com/office/drawing/2012/chart" xmlns:a16="http://schemas.microsoft.com/office/drawing/2014/main" id="{A4C79769-4F5A-4AB3-AA6B-595AF66BEC74}"/>
              </a:ext>
            </a:extLst>
          </p:cNvPr>
          <p:cNvSpPr txBox="1">
            <a:spLocks noChangeArrowheads="1"/>
          </p:cNvSpPr>
          <p:nvPr/>
        </p:nvSpPr>
        <p:spPr bwMode="auto">
          <a:xfrm>
            <a:off x="236000" y="816965"/>
            <a:ext cx="6346032" cy="13001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rtl="0"/>
            <a:r>
              <a:rPr lang="x-none" sz="1700" b="1"/>
              <a:t>La realidad virtual (VR) </a:t>
            </a:r>
            <a:r>
              <a:rPr lang="x-none" sz="1700"/>
              <a:t>usa la tecnología informática para crear un entorno tridimensional simulado.</a:t>
            </a:r>
          </a:p>
          <a:p>
            <a:pPr rtl="0"/>
            <a:r>
              <a:rPr lang="x-none" sz="1700"/>
              <a:t>Los cascos de VR cubren por completo la parte superior del rostro del usuario, lo que no permite el ingreso de luz ambiental del entorno.</a:t>
            </a:r>
          </a:p>
        </p:txBody>
      </p:sp>
      <p:sp>
        <p:nvSpPr>
          <p:cNvPr id="7" name="Rectangle 4">
            <a:extLst>
              <a:ext uri="{FF2B5EF4-FFF2-40B4-BE49-F238E27FC236}">
                <a16:creationId xmlns="" xmlns:c="http://schemas.openxmlformats.org/drawingml/2006/chart" xmlns:c15="http://schemas.microsoft.com/office/drawing/2012/chart" xmlns:a16="http://schemas.microsoft.com/office/drawing/2014/main" id="{848B86BC-5ABC-41B3-8DAB-53907F19BDD7}"/>
              </a:ext>
            </a:extLst>
          </p:cNvPr>
          <p:cNvSpPr txBox="1">
            <a:spLocks noChangeArrowheads="1"/>
          </p:cNvSpPr>
          <p:nvPr/>
        </p:nvSpPr>
        <p:spPr bwMode="auto">
          <a:xfrm>
            <a:off x="236000" y="2454269"/>
            <a:ext cx="6473090" cy="2150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rtl="0"/>
            <a:r>
              <a:rPr lang="x-none" sz="1700" b="1" dirty="0"/>
              <a:t>La realidad aumentada (AR) </a:t>
            </a:r>
            <a:r>
              <a:rPr lang="x-none" sz="1700" dirty="0"/>
              <a:t>usa tecnología similar, pero superpone imágenes y audio en el mundo real en tiempo real.</a:t>
            </a:r>
            <a:r>
              <a:rPr lang="x-none" sz="1700" b="1" dirty="0"/>
              <a:t> </a:t>
            </a:r>
          </a:p>
          <a:p>
            <a:pPr rtl="0"/>
            <a:r>
              <a:rPr lang="x-none" sz="1700" dirty="0"/>
              <a:t>La AR puede proporcionar a los usuarios acceso inmediato a información sobre su entorno real.</a:t>
            </a:r>
          </a:p>
          <a:p>
            <a:pPr rtl="0"/>
            <a:r>
              <a:rPr lang="x-none" sz="1700" dirty="0"/>
              <a:t>Por lo general, los cascos de VR no cierran el paso de la luz </a:t>
            </a:r>
            <a:r>
              <a:rPr lang="x-none" sz="1700" spc="-30" dirty="0"/>
              <a:t>ambiente a los usuarios, lo que les permite ver su entorno real.</a:t>
            </a:r>
          </a:p>
        </p:txBody>
      </p:sp>
      <p:pic>
        <p:nvPicPr>
          <p:cNvPr id="4" name="Picture 3">
            <a:extLst>
              <a:ext uri="{FF2B5EF4-FFF2-40B4-BE49-F238E27FC236}">
                <a16:creationId xmlns="" xmlns:c="http://schemas.openxmlformats.org/drawingml/2006/chart" xmlns:c15="http://schemas.microsoft.com/office/drawing/2012/chart" xmlns:a16="http://schemas.microsoft.com/office/drawing/2014/main" id="{ED59FCE8-E212-470E-A35F-3C38AD591A2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10488" y="1278117"/>
            <a:ext cx="1677874" cy="2791374"/>
          </a:xfrm>
          <a:prstGeom prst="rect">
            <a:avLst/>
          </a:prstGeom>
        </p:spPr>
      </p:pic>
    </p:spTree>
    <p:custDataLst>
      <p:tags r:id="rId1"/>
    </p:custDataLst>
    <p:extLst>
      <p:ext uri="{BB962C8B-B14F-4D97-AF65-F5344CB8AC3E}">
        <p14:creationId xmlns:p14="http://schemas.microsoft.com/office/powerpoint/2010/main" val="2821485695"/>
      </p:ext>
    </p:extLst>
  </p:cSld>
  <p:clrMapOvr>
    <a:masterClrMapping/>
  </p:clrMapOvr>
  <p:transition spd="slow">
    <p:wip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rtl="0"/>
            <a:r>
              <a:rPr lang="x-none" sz="1600"/>
              <a:t>Componentes de una PC</a:t>
            </a:r>
            <a:r>
              <a:rPr lang="en-US" altLang="en-US" sz="1600" dirty="0"/>
              <a:t/>
            </a:r>
            <a:br>
              <a:rPr lang="en-US" altLang="en-US" sz="1600" dirty="0"/>
            </a:br>
            <a:r>
              <a:rPr lang="x-none"/>
              <a:t>Impresoras</a:t>
            </a:r>
          </a:p>
        </p:txBody>
      </p:sp>
      <p:sp>
        <p:nvSpPr>
          <p:cNvPr id="10" name="Rectangle 3">
            <a:extLst>
              <a:ext uri="{FF2B5EF4-FFF2-40B4-BE49-F238E27FC236}">
                <a16:creationId xmlns="" xmlns:c="http://schemas.openxmlformats.org/drawingml/2006/chart" xmlns:c15="http://schemas.microsoft.com/office/drawing/2012/chart" xmlns:a16="http://schemas.microsoft.com/office/drawing/2014/main" id="{A4C79769-4F5A-4AB3-AA6B-595AF66BEC74}"/>
              </a:ext>
            </a:extLst>
          </p:cNvPr>
          <p:cNvSpPr txBox="1">
            <a:spLocks noChangeArrowheads="1"/>
          </p:cNvSpPr>
          <p:nvPr/>
        </p:nvSpPr>
        <p:spPr bwMode="auto">
          <a:xfrm>
            <a:off x="228182" y="816965"/>
            <a:ext cx="5036215" cy="1605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rtl="0"/>
            <a:r>
              <a:rPr lang="x-none" sz="1600" dirty="0"/>
              <a:t>Las impresoras son dispositivos de salida que crean copias impresas de los archivos.</a:t>
            </a:r>
          </a:p>
          <a:p>
            <a:pPr rtl="0"/>
            <a:r>
              <a:rPr lang="x-none" sz="1600" dirty="0"/>
              <a:t>Puede imprimirse una copia en una hoja de papel. También puede imprimirse en plástico con una impresora 3D.</a:t>
            </a:r>
          </a:p>
        </p:txBody>
      </p:sp>
      <p:sp>
        <p:nvSpPr>
          <p:cNvPr id="7" name="Rectangle 4">
            <a:extLst>
              <a:ext uri="{FF2B5EF4-FFF2-40B4-BE49-F238E27FC236}">
                <a16:creationId xmlns="" xmlns:c="http://schemas.openxmlformats.org/drawingml/2006/chart" xmlns:c15="http://schemas.microsoft.com/office/drawing/2012/chart" xmlns:a16="http://schemas.microsoft.com/office/drawing/2014/main" id="{848B86BC-5ABC-41B3-8DAB-53907F19BDD7}"/>
              </a:ext>
            </a:extLst>
          </p:cNvPr>
          <p:cNvSpPr txBox="1">
            <a:spLocks noChangeArrowheads="1"/>
          </p:cNvSpPr>
          <p:nvPr/>
        </p:nvSpPr>
        <p:spPr bwMode="auto">
          <a:xfrm>
            <a:off x="228182" y="2365095"/>
            <a:ext cx="5049878" cy="2150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rtl="0"/>
            <a:r>
              <a:rPr lang="x-none" sz="1600" dirty="0"/>
              <a:t>Diferentes tipos de impresoras: </a:t>
            </a:r>
          </a:p>
          <a:p>
            <a:pPr lvl="1" rtl="0"/>
            <a:r>
              <a:rPr lang="x-none" dirty="0"/>
              <a:t>impresoras a inyección de tinta, por impacto, térmicas, láser y 3D</a:t>
            </a:r>
          </a:p>
          <a:p>
            <a:pPr lvl="1" rtl="0"/>
            <a:r>
              <a:rPr lang="x-none" dirty="0"/>
              <a:t>Las impresoras pueden tener conexiones cableadas o inalámbricas.</a:t>
            </a:r>
          </a:p>
          <a:p>
            <a:pPr lvl="1" rtl="0"/>
            <a:r>
              <a:rPr lang="x-none" dirty="0"/>
              <a:t>Todas las impresoras requieren material de impresión (como tinta, tóner, plástico líquido, etc.).</a:t>
            </a:r>
          </a:p>
          <a:p>
            <a:pPr lvl="1" rtl="0"/>
            <a:r>
              <a:rPr lang="x-none" dirty="0"/>
              <a:t>Las impresoras usan un controlador para comunicarse con el sistema operativo.</a:t>
            </a:r>
          </a:p>
        </p:txBody>
      </p:sp>
      <p:pic>
        <p:nvPicPr>
          <p:cNvPr id="3" name="Picture 2">
            <a:extLst>
              <a:ext uri="{FF2B5EF4-FFF2-40B4-BE49-F238E27FC236}">
                <a16:creationId xmlns="" xmlns:c="http://schemas.openxmlformats.org/drawingml/2006/chart" xmlns:c15="http://schemas.microsoft.com/office/drawing/2012/chart" xmlns:a16="http://schemas.microsoft.com/office/drawing/2014/main" id="{0FC0FA21-DA30-4819-B189-149E43212F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40330" y="1467044"/>
            <a:ext cx="3567073" cy="2542683"/>
          </a:xfrm>
          <a:prstGeom prst="rect">
            <a:avLst/>
          </a:prstGeom>
        </p:spPr>
      </p:pic>
    </p:spTree>
    <p:custDataLst>
      <p:tags r:id="rId1"/>
    </p:custDataLst>
    <p:extLst>
      <p:ext uri="{BB962C8B-B14F-4D97-AF65-F5344CB8AC3E}">
        <p14:creationId xmlns:p14="http://schemas.microsoft.com/office/powerpoint/2010/main" val="1113320223"/>
      </p:ext>
    </p:extLst>
  </p:cSld>
  <p:clrMapOvr>
    <a:masterClrMapping/>
  </p:clrMapOvr>
  <p:transition spd="slow">
    <p:wip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1" y="41393"/>
            <a:ext cx="3902696" cy="750459"/>
          </a:xfrm>
        </p:spPr>
        <p:txBody>
          <a:bodyPr/>
          <a:lstStyle/>
          <a:p>
            <a:pPr rtl="0"/>
            <a:r>
              <a:rPr lang="x-none" sz="1600"/>
              <a:t>Componentes de una PC</a:t>
            </a:r>
            <a:r>
              <a:rPr lang="en-US" altLang="en-US" sz="1600" dirty="0"/>
              <a:t/>
            </a:r>
            <a:br>
              <a:rPr lang="en-US" altLang="en-US" sz="1600" dirty="0"/>
            </a:br>
            <a:r>
              <a:rPr lang="x-none"/>
              <a:t>Altavoces y auriculares</a:t>
            </a:r>
          </a:p>
        </p:txBody>
      </p:sp>
      <p:sp>
        <p:nvSpPr>
          <p:cNvPr id="10" name="Rectangle 3">
            <a:extLst>
              <a:ext uri="{FF2B5EF4-FFF2-40B4-BE49-F238E27FC236}">
                <a16:creationId xmlns="" xmlns:c="http://schemas.openxmlformats.org/drawingml/2006/chart" xmlns:c15="http://schemas.microsoft.com/office/drawing/2012/chart" xmlns:a16="http://schemas.microsoft.com/office/drawing/2014/main" id="{A4C79769-4F5A-4AB3-AA6B-595AF66BEC74}"/>
              </a:ext>
            </a:extLst>
          </p:cNvPr>
          <p:cNvSpPr txBox="1">
            <a:spLocks noChangeArrowheads="1"/>
          </p:cNvSpPr>
          <p:nvPr/>
        </p:nvSpPr>
        <p:spPr bwMode="auto">
          <a:xfrm>
            <a:off x="661697" y="2040997"/>
            <a:ext cx="8401280" cy="2306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rtl="0"/>
            <a:r>
              <a:rPr lang="x-none" sz="1700" b="1" dirty="0"/>
              <a:t>Los altavoces</a:t>
            </a:r>
            <a:r>
              <a:rPr lang="x-none" sz="1700" dirty="0"/>
              <a:t> son un tipo de dispositivo de salida auditivo.</a:t>
            </a:r>
          </a:p>
          <a:p>
            <a:pPr rtl="0"/>
            <a:r>
              <a:rPr lang="x-none" sz="1700" dirty="0" smtClean="0"/>
              <a:t>La </a:t>
            </a:r>
            <a:r>
              <a:rPr lang="x-none" sz="1700" dirty="0"/>
              <a:t>mayoría de las computadoras y los dispositivos móviles cuentan con soporte de audio, ya sea integrado en la placa base o en una tarjeta adaptadora.</a:t>
            </a:r>
          </a:p>
          <a:p>
            <a:pPr rtl="0"/>
            <a:r>
              <a:rPr lang="x-none" sz="1700" b="1" dirty="0"/>
              <a:t>Los auriculares</a:t>
            </a:r>
            <a:r>
              <a:rPr lang="x-none" sz="1700" dirty="0"/>
              <a:t>, auriculares internos y los audífonos que se encuentran en los auriculares son todos dispositivos de salida auditiva.</a:t>
            </a:r>
          </a:p>
          <a:p>
            <a:pPr rtl="0"/>
            <a:r>
              <a:rPr lang="x-none" sz="1700" dirty="0"/>
              <a:t>Estos pueden ser cableados o inalámbricos. Algunos tienen funciones de Wi-Fi o Bluetooth.</a:t>
            </a:r>
          </a:p>
        </p:txBody>
      </p:sp>
      <p:pic>
        <p:nvPicPr>
          <p:cNvPr id="4" name="Picture 3">
            <a:extLst>
              <a:ext uri="{FF2B5EF4-FFF2-40B4-BE49-F238E27FC236}">
                <a16:creationId xmlns="" xmlns:c="http://schemas.openxmlformats.org/drawingml/2006/chart" xmlns:c15="http://schemas.microsoft.com/office/drawing/2012/chart" xmlns:a16="http://schemas.microsoft.com/office/drawing/2014/main" id="{1CD55B40-C054-42EF-BCDD-894C013DC0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68951" y="188683"/>
            <a:ext cx="4713730" cy="1655598"/>
          </a:xfrm>
          <a:prstGeom prst="rect">
            <a:avLst/>
          </a:prstGeom>
        </p:spPr>
      </p:pic>
    </p:spTree>
    <p:custDataLst>
      <p:tags r:id="rId1"/>
    </p:custDataLst>
    <p:extLst>
      <p:ext uri="{BB962C8B-B14F-4D97-AF65-F5344CB8AC3E}">
        <p14:creationId xmlns:p14="http://schemas.microsoft.com/office/powerpoint/2010/main" val="3102657133"/>
      </p:ext>
    </p:extLst>
  </p:cSld>
  <p:clrMapOvr>
    <a:masterClrMapping/>
  </p:clrMapOvr>
  <p:transition spd="slow">
    <p:wip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915409"/>
            <a:ext cx="8577104" cy="1802391"/>
          </a:xfrm>
        </p:spPr>
        <p:txBody>
          <a:bodyPr/>
          <a:lstStyle/>
          <a:p>
            <a:pPr rtl="0"/>
            <a:r>
              <a:rPr lang="x-none" sz="4000" dirty="0">
                <a:solidFill>
                  <a:schemeClr val="accent5">
                    <a:lumMod val="40000"/>
                    <a:lumOff val="60000"/>
                  </a:schemeClr>
                </a:solidFill>
              </a:rPr>
              <a:t>1.3 Desarmado de una computadora</a:t>
            </a:r>
          </a:p>
        </p:txBody>
      </p:sp>
    </p:spTree>
    <p:custDataLst>
      <p:tags r:id="rId1"/>
    </p:custDataLst>
    <p:extLst>
      <p:ext uri="{BB962C8B-B14F-4D97-AF65-F5344CB8AC3E}">
        <p14:creationId xmlns:p14="http://schemas.microsoft.com/office/powerpoint/2010/main" val="3313693684"/>
      </p:ext>
    </p:extLst>
  </p:cSld>
  <p:clrMapOvr>
    <a:masterClrMapping/>
  </p:clrMapOvr>
  <p:transition spd="slow">
    <p:wip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9144000" cy="592921"/>
          </a:xfrm>
        </p:spPr>
        <p:txBody>
          <a:bodyPr/>
          <a:lstStyle/>
          <a:p>
            <a:pPr rtl="0"/>
            <a:r>
              <a:rPr lang="x-none"/>
              <a:t>Explicación en video: kit de herramientas del técnico</a:t>
            </a:r>
          </a:p>
        </p:txBody>
      </p:sp>
      <p:pic>
        <p:nvPicPr>
          <p:cNvPr id="5" name="Content Placeholder 4">
            <a:extLst>
              <a:ext uri="{FF2B5EF4-FFF2-40B4-BE49-F238E27FC236}">
                <a16:creationId xmlns="" xmlns:c="http://schemas.openxmlformats.org/drawingml/2006/chart" xmlns:c15="http://schemas.microsoft.com/office/drawing/2012/chart" xmlns:a16="http://schemas.microsoft.com/office/drawing/2014/main" id="{90EE152E-7B78-428F-8523-3D51E6BDDC22}"/>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186881" y="684188"/>
            <a:ext cx="6770237" cy="3775123"/>
          </a:xfrm>
          <a:ln>
            <a:solidFill>
              <a:srgbClr val="0070C0"/>
            </a:solidFill>
          </a:ln>
        </p:spPr>
      </p:pic>
    </p:spTree>
    <p:custDataLst>
      <p:tags r:id="rId1"/>
    </p:custDataLst>
    <p:extLst>
      <p:ext uri="{BB962C8B-B14F-4D97-AF65-F5344CB8AC3E}">
        <p14:creationId xmlns:p14="http://schemas.microsoft.com/office/powerpoint/2010/main" val="2842373206"/>
      </p:ext>
    </p:extLst>
  </p:cSld>
  <p:clrMapOvr>
    <a:masterClrMapping/>
  </p:clrMapOvr>
  <p:transition spd="slow">
    <p:wip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9144000" cy="592921"/>
          </a:xfrm>
        </p:spPr>
        <p:txBody>
          <a:bodyPr/>
          <a:lstStyle/>
          <a:p>
            <a:pPr rtl="0"/>
            <a:r>
              <a:rPr lang="x-none"/>
              <a:t>Demostración de video – Desarmado de una computadora</a:t>
            </a:r>
          </a:p>
        </p:txBody>
      </p:sp>
      <p:pic>
        <p:nvPicPr>
          <p:cNvPr id="6" name="Content Placeholder 5">
            <a:extLst>
              <a:ext uri="{FF2B5EF4-FFF2-40B4-BE49-F238E27FC236}">
                <a16:creationId xmlns="" xmlns:c="http://schemas.openxmlformats.org/drawingml/2006/chart" xmlns:c15="http://schemas.microsoft.com/office/drawing/2012/chart" xmlns:a16="http://schemas.microsoft.com/office/drawing/2014/main" id="{65A12F76-8116-4AC3-A26E-E560C7793A34}"/>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082312" y="588730"/>
            <a:ext cx="6979376" cy="3966038"/>
          </a:xfrm>
          <a:ln>
            <a:solidFill>
              <a:srgbClr val="0070C0"/>
            </a:solidFill>
          </a:ln>
        </p:spPr>
      </p:pic>
    </p:spTree>
    <p:custDataLst>
      <p:tags r:id="rId1"/>
    </p:custDataLst>
    <p:extLst>
      <p:ext uri="{BB962C8B-B14F-4D97-AF65-F5344CB8AC3E}">
        <p14:creationId xmlns:p14="http://schemas.microsoft.com/office/powerpoint/2010/main" val="305927493"/>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6" name="Rectangle 33"/>
          <p:cNvSpPr>
            <a:spLocks noGrp="1" noChangeArrowheads="1"/>
          </p:cNvSpPr>
          <p:nvPr>
            <p:ph type="title"/>
          </p:nvPr>
        </p:nvSpPr>
        <p:spPr/>
        <p:txBody>
          <a:bodyPr/>
          <a:lstStyle/>
          <a:p>
            <a:pPr rtl="0" eaLnBrk="1" hangingPunct="1"/>
            <a:r>
              <a:rPr lang="x-none"/>
              <a:t>Capítulo 1: Actividades (cont.)</a:t>
            </a:r>
          </a:p>
        </p:txBody>
      </p:sp>
      <p:sp>
        <p:nvSpPr>
          <p:cNvPr id="6147" name="Rectangle 34"/>
          <p:cNvSpPr>
            <a:spLocks noGrp="1" noChangeArrowheads="1"/>
          </p:cNvSpPr>
          <p:nvPr>
            <p:ph idx="1"/>
          </p:nvPr>
        </p:nvSpPr>
        <p:spPr>
          <a:xfrm>
            <a:off x="144065" y="798944"/>
            <a:ext cx="8769026" cy="281711"/>
          </a:xfrm>
        </p:spPr>
        <p:txBody>
          <a:bodyPr/>
          <a:lstStyle/>
          <a:p>
            <a:pPr marL="0" indent="0" rtl="0">
              <a:spcBef>
                <a:spcPct val="30000"/>
              </a:spcBef>
              <a:buNone/>
            </a:pPr>
            <a:r>
              <a:rPr lang="x-none"/>
              <a:t>¿Qué actividades se relacionan con este capítulo?</a:t>
            </a:r>
          </a:p>
          <a:p>
            <a:pPr marL="0" indent="0">
              <a:spcBef>
                <a:spcPct val="30000"/>
              </a:spcBef>
              <a:buNone/>
            </a:pPr>
            <a:endParaRPr lang="en-US" dirty="0"/>
          </a:p>
          <a:p>
            <a:pPr marL="89297" indent="0">
              <a:spcBef>
                <a:spcPct val="30000"/>
              </a:spcBef>
              <a:buNone/>
            </a:pPr>
            <a:endParaRPr lang="en-US" dirty="0"/>
          </a:p>
          <a:p>
            <a:pPr marL="89297" indent="0">
              <a:spcBef>
                <a:spcPct val="30000"/>
              </a:spcBef>
              <a:buNone/>
            </a:pPr>
            <a:endParaRPr lang="en-US" dirty="0"/>
          </a:p>
        </p:txBody>
      </p:sp>
      <p:graphicFrame>
        <p:nvGraphicFramePr>
          <p:cNvPr id="7" name="Content Placeholder 3"/>
          <p:cNvGraphicFramePr>
            <a:graphicFrameLocks/>
          </p:cNvGraphicFramePr>
          <p:nvPr>
            <p:extLst>
              <p:ext uri="{D42A27DB-BD31-4B8C-83A1-F6EECF244321}">
                <p14:modId xmlns:p14="http://schemas.microsoft.com/office/powerpoint/2010/main" val="184410181"/>
              </p:ext>
            </p:extLst>
          </p:nvPr>
        </p:nvGraphicFramePr>
        <p:xfrm>
          <a:off x="455999" y="1147358"/>
          <a:ext cx="8229418" cy="3160782"/>
        </p:xfrm>
        <a:graphic>
          <a:graphicData uri="http://schemas.openxmlformats.org/drawingml/2006/table">
            <a:tbl>
              <a:tblPr firstRow="1" bandRow="1">
                <a:tableStyleId>{5C22544A-7EE6-4342-B048-85BDC9FD1C3A}</a:tableStyleId>
              </a:tblPr>
              <a:tblGrid>
                <a:gridCol w="1129733">
                  <a:extLst>
                    <a:ext uri="{9D8B030D-6E8A-4147-A177-3AD203B41FA5}">
                      <a16:colId xmlns="" xmlns:c="http://schemas.openxmlformats.org/drawingml/2006/chart" xmlns:c15="http://schemas.microsoft.com/office/drawing/2012/chart" xmlns:a16="http://schemas.microsoft.com/office/drawing/2014/main" val="20001"/>
                    </a:ext>
                  </a:extLst>
                </a:gridCol>
                <a:gridCol w="1857736">
                  <a:extLst>
                    <a:ext uri="{9D8B030D-6E8A-4147-A177-3AD203B41FA5}">
                      <a16:colId xmlns="" xmlns:c="http://schemas.openxmlformats.org/drawingml/2006/chart" xmlns:c15="http://schemas.microsoft.com/office/drawing/2012/chart" xmlns:a16="http://schemas.microsoft.com/office/drawing/2014/main" val="3156509146"/>
                    </a:ext>
                  </a:extLst>
                </a:gridCol>
                <a:gridCol w="4080076">
                  <a:extLst>
                    <a:ext uri="{9D8B030D-6E8A-4147-A177-3AD203B41FA5}">
                      <a16:colId xmlns="" xmlns:c="http://schemas.openxmlformats.org/drawingml/2006/chart" xmlns:c15="http://schemas.microsoft.com/office/drawing/2012/chart" xmlns:a16="http://schemas.microsoft.com/office/drawing/2014/main" val="20002"/>
                    </a:ext>
                  </a:extLst>
                </a:gridCol>
                <a:gridCol w="1161873">
                  <a:extLst>
                    <a:ext uri="{9D8B030D-6E8A-4147-A177-3AD203B41FA5}">
                      <a16:colId xmlns="" xmlns:c="http://schemas.openxmlformats.org/drawingml/2006/chart" xmlns:c15="http://schemas.microsoft.com/office/drawing/2012/chart" xmlns:a16="http://schemas.microsoft.com/office/drawing/2014/main" val="20003"/>
                    </a:ext>
                  </a:extLst>
                </a:gridCol>
              </a:tblGrid>
              <a:tr h="301434">
                <a:tc>
                  <a:txBody>
                    <a:bodyPr/>
                    <a:lstStyle/>
                    <a:p>
                      <a:pPr marL="0" marR="0" lvl="0" indent="0" algn="ctr" defTabSz="685777" rtl="0" eaLnBrk="1" fontAlgn="auto" latinLnBrk="0" hangingPunct="1">
                        <a:lnSpc>
                          <a:spcPct val="100000"/>
                        </a:lnSpc>
                        <a:spcBef>
                          <a:spcPts val="0"/>
                        </a:spcBef>
                        <a:spcAft>
                          <a:spcPts val="0"/>
                        </a:spcAft>
                        <a:buClrTx/>
                        <a:buSzTx/>
                        <a:buFontTx/>
                        <a:buNone/>
                        <a:tabLst/>
                        <a:defRPr/>
                      </a:pPr>
                      <a:r>
                        <a:rPr lang="x-none" sz="1200"/>
                        <a:t>N.° de página</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200"/>
                        <a:t>Tipo de actividad</a:t>
                      </a:r>
                    </a:p>
                  </a:txBody>
                  <a:tcPr marL="68580" marR="68580" marT="34290" marB="34290" anchor="ctr"/>
                </a:tc>
                <a:tc>
                  <a:txBody>
                    <a:bodyPr/>
                    <a:lstStyle/>
                    <a:p>
                      <a:pPr rtl="0"/>
                      <a:r>
                        <a:rPr lang="x-none" sz="1200"/>
                        <a:t>Nombre de la actividad</a:t>
                      </a:r>
                    </a:p>
                  </a:txBody>
                  <a:tcPr marL="68580" marR="68580" marT="34290" marB="34290" anchor="ctr"/>
                </a:tc>
                <a:tc>
                  <a:txBody>
                    <a:bodyPr/>
                    <a:lstStyle/>
                    <a:p>
                      <a:pPr rtl="0"/>
                      <a:r>
                        <a:rPr lang="x-none" sz="1200"/>
                        <a:t>¿Opcional?</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0"/>
                  </a:ext>
                </a:extLst>
              </a:tr>
              <a:tr h="350784">
                <a:tc>
                  <a:txBody>
                    <a:bodyPr/>
                    <a:lstStyle/>
                    <a:p>
                      <a:pPr algn="ctr" rtl="0"/>
                      <a:r>
                        <a:rPr lang="x-none" sz="1100"/>
                        <a:t>1.2.7.2</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sz="1100"/>
                        <a:t>Verifique su comprensión</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t>Tipos de medios ópticos</a:t>
                      </a:r>
                    </a:p>
                  </a:txBody>
                  <a:tcPr marL="68580" marR="68580" marT="34290" marB="34290" anchor="ctr"/>
                </a:tc>
                <a:tc>
                  <a:txBody>
                    <a:bodyPr/>
                    <a:lstStyle/>
                    <a:p>
                      <a:pPr rtl="0"/>
                      <a:r>
                        <a:rPr lang="x-none" sz="1100"/>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1"/>
                  </a:ext>
                </a:extLst>
              </a:tr>
              <a:tr h="350784">
                <a:tc>
                  <a:txBody>
                    <a:bodyPr/>
                    <a:lstStyle/>
                    <a:p>
                      <a:pPr algn="ctr" rtl="0"/>
                      <a:r>
                        <a:rPr lang="x-none" sz="1100"/>
                        <a:t>1.2.8.4</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sz="1100"/>
                        <a:t>Verifique su comprensión</a:t>
                      </a:r>
                    </a:p>
                  </a:txBody>
                  <a:tcPr marL="68580" marR="68580" marT="34290" marB="34290" anchor="ctr"/>
                </a:tc>
                <a:tc>
                  <a:txBody>
                    <a:bodyPr/>
                    <a:lstStyle/>
                    <a:p>
                      <a:pPr rtl="0"/>
                      <a:r>
                        <a:rPr lang="x-none" sz="1100"/>
                        <a:t>Cables y conectores</a:t>
                      </a:r>
                    </a:p>
                  </a:txBody>
                  <a:tcPr marL="68580" marR="68580" marT="34290" marB="34290" anchor="ctr"/>
                </a:tc>
                <a:tc>
                  <a:txBody>
                    <a:bodyPr/>
                    <a:lstStyle/>
                    <a:p>
                      <a:pPr rtl="0"/>
                      <a:r>
                        <a:rPr lang="x-none" sz="1100"/>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6"/>
                  </a:ext>
                </a:extLst>
              </a:tr>
              <a:tr h="350784">
                <a:tc>
                  <a:txBody>
                    <a:bodyPr/>
                    <a:lstStyle/>
                    <a:p>
                      <a:pPr algn="ctr" rtl="0"/>
                      <a:r>
                        <a:rPr lang="x-none" sz="1100"/>
                        <a:t>1.2.9.5</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sz="1100"/>
                        <a:t>Verifique su comprensión</a:t>
                      </a:r>
                    </a:p>
                  </a:txBody>
                  <a:tcPr marL="68580" marR="68580" marT="34290" marB="34290" anchor="ctr"/>
                </a:tc>
                <a:tc>
                  <a:txBody>
                    <a:bodyPr/>
                    <a:lstStyle/>
                    <a:p>
                      <a:pPr rtl="0"/>
                      <a:r>
                        <a:rPr lang="x-none" sz="1100"/>
                        <a:t>Dispositivos de entrada</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x-none" sz="1100" u="none" strike="noStrike" kern="1200" cap="none" spc="0" normalizeH="0" baseline="0">
                          <a:ln>
                            <a:noFill/>
                          </a:ln>
                          <a:effectLst/>
                          <a:uLnTx/>
                          <a:uFillTx/>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8"/>
                  </a:ext>
                </a:extLst>
              </a:tr>
              <a:tr h="350784">
                <a:tc>
                  <a:txBody>
                    <a:bodyPr/>
                    <a:lstStyle/>
                    <a:p>
                      <a:pPr algn="ctr" rtl="0"/>
                      <a:r>
                        <a:rPr lang="x-none" sz="1100"/>
                        <a:t>1.2.10.6</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t>Verifique su comprensión</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t>Identificar las características de los dispositivos de salida visual y sonora</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x-none" sz="1100" u="none" strike="noStrike" kern="1200" cap="none" spc="0" normalizeH="0" baseline="0">
                          <a:ln>
                            <a:noFill/>
                          </a:ln>
                          <a:effectLst/>
                          <a:uLnTx/>
                          <a:uFillTx/>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2582900979"/>
                  </a:ext>
                </a:extLst>
              </a:tr>
              <a:tr h="350784">
                <a:tc>
                  <a:txBody>
                    <a:bodyPr/>
                    <a:lstStyle/>
                    <a:p>
                      <a:pPr algn="ctr" rtl="0"/>
                      <a:r>
                        <a:rPr lang="x-none" sz="1100"/>
                        <a:t>1.3.1.1</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Explicación del video</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t>Kit de herramientas del técnico</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x-none" sz="1100" u="none" strike="noStrike" kern="1200" cap="none" spc="0" normalizeH="0" baseline="0">
                          <a:ln>
                            <a:noFill/>
                          </a:ln>
                          <a:effectLst/>
                          <a:uLnTx/>
                          <a:uFillTx/>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3522544737"/>
                  </a:ext>
                </a:extLst>
              </a:tr>
              <a:tr h="350784">
                <a:tc>
                  <a:txBody>
                    <a:bodyPr/>
                    <a:lstStyle/>
                    <a:p>
                      <a:pPr algn="ctr" rtl="0"/>
                      <a:r>
                        <a:rPr lang="x-none" sz="1100"/>
                        <a:t>1.3.1.2</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t>Verifique su comprensión</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t>Kit de herramientas del técnico</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x-none" sz="1100" u="none" strike="noStrike" kern="1200" cap="none" spc="0" normalizeH="0" baseline="0">
                          <a:ln>
                            <a:noFill/>
                          </a:ln>
                          <a:effectLst/>
                          <a:uLnTx/>
                          <a:uFillTx/>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3001172460"/>
                  </a:ext>
                </a:extLst>
              </a:tr>
              <a:tr h="350784">
                <a:tc>
                  <a:txBody>
                    <a:bodyPr/>
                    <a:lstStyle/>
                    <a:p>
                      <a:pPr algn="ctr" rtl="0"/>
                      <a:r>
                        <a:rPr lang="x-none" sz="1100"/>
                        <a:t>1.3.2.1</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Demostración en video</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t>Desarmado de una computadora</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x-none" sz="1100" u="none" strike="noStrike" kern="1200" cap="none" spc="0" normalizeH="0" baseline="0">
                          <a:ln>
                            <a:noFill/>
                          </a:ln>
                          <a:effectLst/>
                          <a:uLnTx/>
                          <a:uFillTx/>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322206681"/>
                  </a:ext>
                </a:extLst>
              </a:tr>
              <a:tr h="350784">
                <a:tc>
                  <a:txBody>
                    <a:bodyPr/>
                    <a:lstStyle/>
                    <a:p>
                      <a:pPr algn="ctr" rtl="0"/>
                      <a:r>
                        <a:rPr lang="x-none" sz="1100"/>
                        <a:t>1.3.2.2</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Práctica de laboratorio</a:t>
                      </a:r>
                    </a:p>
                  </a:txBody>
                  <a:tcPr marL="68580" marR="68580" marT="34290" marB="34290" anchor="ctr"/>
                </a:tc>
                <a:tc>
                  <a:txBody>
                    <a:bodyPr/>
                    <a:lstStyle/>
                    <a:p>
                      <a:pPr rtl="0"/>
                      <a:r>
                        <a:rPr lang="x-none" sz="1100"/>
                        <a:t>Desarmado de una computadora</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x-none" sz="1100" u="none" strike="noStrike" kern="1200" cap="none" spc="0" normalizeH="0" baseline="0">
                          <a:ln>
                            <a:noFill/>
                          </a:ln>
                          <a:effectLst/>
                          <a:uLnTx/>
                          <a:uFillTx/>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2286195510"/>
                  </a:ext>
                </a:extLst>
              </a:tr>
            </a:tbl>
          </a:graphicData>
        </a:graphic>
      </p:graphicFrame>
    </p:spTree>
    <p:custDataLst>
      <p:tags r:id="rId1"/>
    </p:custDataLst>
    <p:extLst>
      <p:ext uri="{BB962C8B-B14F-4D97-AF65-F5344CB8AC3E}">
        <p14:creationId xmlns:p14="http://schemas.microsoft.com/office/powerpoint/2010/main" val="419534722"/>
      </p:ext>
    </p:extLst>
  </p:cSld>
  <p:clrMapOvr>
    <a:masterClrMapping/>
  </p:clrMapOvr>
  <p:transition spd="slow">
    <p:wipe/>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rtl="0"/>
            <a:r>
              <a:rPr lang="x-none" sz="1600" dirty="0"/>
              <a:t>Práctica de laboratorio</a:t>
            </a:r>
            <a:r>
              <a:rPr lang="en-US" dirty="0"/>
              <a:t/>
            </a:r>
            <a:br>
              <a:rPr lang="en-US" dirty="0"/>
            </a:br>
            <a:r>
              <a:rPr lang="x-none" sz="2300" spc="-30" dirty="0"/>
              <a:t>de desarmado de una computadora: desarmado de una computadora</a:t>
            </a:r>
          </a:p>
        </p:txBody>
      </p:sp>
      <p:sp>
        <p:nvSpPr>
          <p:cNvPr id="4" name="Content Placeholder 3"/>
          <p:cNvSpPr>
            <a:spLocks noGrp="1"/>
          </p:cNvSpPr>
          <p:nvPr>
            <p:ph idx="1"/>
          </p:nvPr>
        </p:nvSpPr>
        <p:spPr>
          <a:xfrm>
            <a:off x="144064" y="798944"/>
            <a:ext cx="8999935" cy="4155319"/>
          </a:xfrm>
        </p:spPr>
        <p:txBody>
          <a:bodyPr/>
          <a:lstStyle/>
          <a:p>
            <a:pPr marL="0" indent="0" rtl="0">
              <a:buNone/>
            </a:pPr>
            <a:r>
              <a:rPr lang="x-none" dirty="0"/>
              <a:t>En esta práctica de laboratorio, desarmará una computadora mediante procedimientos de laboratorio seguros y con las herramientas adecuadas. Realícelo con sumo cuidado y siga todos los procedimientos de seguridad. Familiarícese con las herramientas que utilizará en esta práctica de laboratorio. </a:t>
            </a:r>
          </a:p>
          <a:p>
            <a:pPr marL="0" indent="0" rtl="0">
              <a:buNone/>
            </a:pPr>
            <a:r>
              <a:rPr lang="x-none" b="1" dirty="0"/>
              <a:t>Nota</a:t>
            </a:r>
            <a:r>
              <a:rPr lang="x-none" dirty="0"/>
              <a:t>: Solicite la ayuda del instructor si no puede ubicar o remover el componente indicado.</a:t>
            </a:r>
          </a:p>
        </p:txBody>
      </p:sp>
    </p:spTree>
    <p:custDataLst>
      <p:tags r:id="rId1"/>
    </p:custDataLst>
    <p:extLst>
      <p:ext uri="{BB962C8B-B14F-4D97-AF65-F5344CB8AC3E}">
        <p14:creationId xmlns:p14="http://schemas.microsoft.com/office/powerpoint/2010/main" val="1588145085"/>
      </p:ext>
    </p:extLst>
  </p:cSld>
  <p:clrMapOvr>
    <a:masterClrMapping/>
  </p:clrMapOvr>
  <p:transition spd="slow">
    <p:wip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915409"/>
            <a:ext cx="7598042" cy="1802391"/>
          </a:xfrm>
        </p:spPr>
        <p:txBody>
          <a:bodyPr/>
          <a:lstStyle/>
          <a:p>
            <a:pPr rtl="0"/>
            <a:r>
              <a:rPr lang="x-none">
                <a:solidFill>
                  <a:schemeClr val="accent5">
                    <a:lumMod val="40000"/>
                    <a:lumOff val="60000"/>
                  </a:schemeClr>
                </a:solidFill>
              </a:rPr>
              <a:t>1.4 Resumen del capítulo</a:t>
            </a:r>
          </a:p>
        </p:txBody>
      </p:sp>
    </p:spTree>
    <p:custDataLst>
      <p:tags r:id="rId1"/>
    </p:custDataLst>
    <p:extLst>
      <p:ext uri="{BB962C8B-B14F-4D97-AF65-F5344CB8AC3E}">
        <p14:creationId xmlns:p14="http://schemas.microsoft.com/office/powerpoint/2010/main" val="3886944279"/>
      </p:ext>
    </p:extLst>
  </p:cSld>
  <p:clrMapOvr>
    <a:masterClrMapping/>
  </p:clrMapOvr>
  <p:transition spd="slow">
    <p:wipe/>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p:txBody>
          <a:bodyPr/>
          <a:lstStyle/>
          <a:p>
            <a:pPr rtl="0"/>
            <a:r>
              <a:rPr lang="x-none" sz="1400">
                <a:latin typeface="Arial" charset="0"/>
              </a:rPr>
              <a:t>Conclusión</a:t>
            </a:r>
            <a:r>
              <a:rPr lang="en-US" dirty="0">
                <a:latin typeface="Arial" charset="0"/>
              </a:rPr>
              <a:t/>
            </a:r>
            <a:br>
              <a:rPr lang="en-US" dirty="0">
                <a:latin typeface="Arial" charset="0"/>
              </a:rPr>
            </a:br>
            <a:r>
              <a:rPr lang="x-none">
                <a:latin typeface="Arial" charset="0"/>
              </a:rPr>
              <a:t>Capítulo 1: Introducción al hardware de computadoras personales</a:t>
            </a:r>
          </a:p>
        </p:txBody>
      </p:sp>
      <p:sp>
        <p:nvSpPr>
          <p:cNvPr id="4" name="Content Placeholder 3"/>
          <p:cNvSpPr>
            <a:spLocks noGrp="1"/>
          </p:cNvSpPr>
          <p:nvPr>
            <p:ph idx="1"/>
          </p:nvPr>
        </p:nvSpPr>
        <p:spPr>
          <a:xfrm>
            <a:off x="145357" y="938987"/>
            <a:ext cx="8853286" cy="3814245"/>
          </a:xfrm>
        </p:spPr>
        <p:txBody>
          <a:bodyPr/>
          <a:lstStyle/>
          <a:p>
            <a:pPr rtl="0">
              <a:lnSpc>
                <a:spcPct val="85000"/>
              </a:lnSpc>
              <a:spcBef>
                <a:spcPct val="30000"/>
              </a:spcBef>
            </a:pPr>
            <a:r>
              <a:rPr lang="x-none"/>
              <a:t>Explicar cómo mantener seguros los componentes de la computadora personal.</a:t>
            </a:r>
          </a:p>
          <a:p>
            <a:pPr rtl="0">
              <a:lnSpc>
                <a:spcPct val="85000"/>
              </a:lnSpc>
              <a:spcBef>
                <a:spcPct val="30000"/>
              </a:spcBef>
            </a:pPr>
            <a:r>
              <a:rPr lang="x-none"/>
              <a:t>Explicar las características y funciones de los componentes de la computadora.</a:t>
            </a:r>
          </a:p>
          <a:p>
            <a:pPr rtl="0">
              <a:lnSpc>
                <a:spcPct val="85000"/>
              </a:lnSpc>
              <a:spcBef>
                <a:spcPct val="30000"/>
              </a:spcBef>
            </a:pPr>
            <a:r>
              <a:rPr lang="x-none"/>
              <a:t>Desarmar una computadora.</a:t>
            </a:r>
          </a:p>
          <a:p>
            <a:pPr marL="0" indent="0">
              <a:buNone/>
            </a:pPr>
            <a:endParaRPr lang="en-US" dirty="0"/>
          </a:p>
        </p:txBody>
      </p:sp>
    </p:spTree>
    <p:custDataLst>
      <p:tags r:id="rId1"/>
    </p:custDataLst>
    <p:extLst>
      <p:ext uri="{BB962C8B-B14F-4D97-AF65-F5344CB8AC3E}">
        <p14:creationId xmlns:p14="http://schemas.microsoft.com/office/powerpoint/2010/main" val="2499570505"/>
      </p:ext>
    </p:extLst>
  </p:cSld>
  <p:clrMapOvr>
    <a:masterClrMapping/>
  </p:clrMapOvr>
  <p:transition spd="slow">
    <p:wipe/>
  </p:transition>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6321" name="Rectangle 2"/>
          <p:cNvSpPr>
            <a:spLocks noGrp="1" noChangeArrowheads="1"/>
          </p:cNvSpPr>
          <p:nvPr>
            <p:ph type="title"/>
          </p:nvPr>
        </p:nvSpPr>
        <p:spPr>
          <a:xfrm>
            <a:off x="1" y="41394"/>
            <a:ext cx="9144000" cy="609056"/>
          </a:xfrm>
        </p:spPr>
        <p:txBody>
          <a:bodyPr/>
          <a:lstStyle/>
          <a:p>
            <a:pPr rtl="0" eaLnBrk="1" hangingPunct="1"/>
            <a:r>
              <a:rPr lang="x-none" sz="1400">
                <a:latin typeface="Arial" charset="0"/>
              </a:rPr>
              <a:t>Capítulo 1</a:t>
            </a:r>
            <a:r>
              <a:rPr lang="en-US" dirty="0">
                <a:latin typeface="Arial" charset="0"/>
              </a:rPr>
              <a:t/>
            </a:r>
            <a:br>
              <a:rPr lang="en-US" dirty="0">
                <a:latin typeface="Arial" charset="0"/>
              </a:rPr>
            </a:br>
            <a:r>
              <a:rPr lang="x-none">
                <a:latin typeface="Arial" charset="0"/>
              </a:rPr>
              <a:t>Nuevos términos y comandos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196836564"/>
              </p:ext>
            </p:extLst>
          </p:nvPr>
        </p:nvGraphicFramePr>
        <p:xfrm>
          <a:off x="328559" y="749391"/>
          <a:ext cx="8640000" cy="3810000"/>
        </p:xfrm>
        <a:graphic>
          <a:graphicData uri="http://schemas.openxmlformats.org/drawingml/2006/table">
            <a:tbl>
              <a:tblPr firstRow="1" bandRow="1">
                <a:tableStyleId>{F5AB1C69-6EDB-4FF4-983F-18BD219EF322}</a:tableStyleId>
              </a:tblPr>
              <a:tblGrid>
                <a:gridCol w="2880000">
                  <a:extLst>
                    <a:ext uri="{9D8B030D-6E8A-4147-A177-3AD203B41FA5}">
                      <a16:colId xmlns="" xmlns:c="http://schemas.openxmlformats.org/drawingml/2006/chart" xmlns:c15="http://schemas.microsoft.com/office/drawing/2012/chart" xmlns:a16="http://schemas.microsoft.com/office/drawing/2014/main" val="2731093094"/>
                    </a:ext>
                  </a:extLst>
                </a:gridCol>
                <a:gridCol w="2880000">
                  <a:extLst>
                    <a:ext uri="{9D8B030D-6E8A-4147-A177-3AD203B41FA5}">
                      <a16:colId xmlns="" xmlns:c="http://schemas.openxmlformats.org/drawingml/2006/chart" xmlns:c15="http://schemas.microsoft.com/office/drawing/2012/chart" xmlns:a16="http://schemas.microsoft.com/office/drawing/2014/main" val="2353496225"/>
                    </a:ext>
                  </a:extLst>
                </a:gridCol>
                <a:gridCol w="2880000">
                  <a:extLst>
                    <a:ext uri="{9D8B030D-6E8A-4147-A177-3AD203B41FA5}">
                      <a16:colId xmlns="" xmlns:c="http://schemas.openxmlformats.org/drawingml/2006/chart" xmlns:c15="http://schemas.microsoft.com/office/drawing/2012/chart" xmlns:a16="http://schemas.microsoft.com/office/drawing/2014/main" val="572663217"/>
                    </a:ext>
                  </a:extLst>
                </a:gridCol>
              </a:tblGrid>
              <a:tr h="3657727">
                <a:tc>
                  <a:txBody>
                    <a:bodyPr/>
                    <a:lstStyle/>
                    <a:p>
                      <a:pPr marL="173038" indent="-173038" rtl="0">
                        <a:spcBef>
                          <a:spcPts val="200"/>
                        </a:spcBef>
                        <a:spcAft>
                          <a:spcPts val="200"/>
                        </a:spcAft>
                        <a:buFont typeface="Arial" panose="020B0604020202020204" pitchFamily="34" charset="0"/>
                        <a:buChar char="•"/>
                      </a:pPr>
                      <a:r>
                        <a:rPr lang="x-none" sz="1200" b="0" spc="-30" dirty="0">
                          <a:solidFill>
                            <a:schemeClr val="tx1"/>
                          </a:solidFill>
                          <a:latin typeface="+mn-lt"/>
                        </a:rPr>
                        <a:t>Descarga electrostática (ESD)</a:t>
                      </a:r>
                    </a:p>
                    <a:p>
                      <a:pPr marL="173038" indent="-173038" rtl="0">
                        <a:spcBef>
                          <a:spcPts val="200"/>
                        </a:spcBef>
                        <a:spcAft>
                          <a:spcPts val="200"/>
                        </a:spcAft>
                        <a:buFont typeface="Arial" panose="020B0604020202020204" pitchFamily="34" charset="0"/>
                        <a:buChar char="•"/>
                      </a:pPr>
                      <a:r>
                        <a:rPr lang="x-none" sz="1200" b="0" spc="-30" dirty="0">
                          <a:solidFill>
                            <a:schemeClr val="tx1"/>
                          </a:solidFill>
                          <a:latin typeface="+mn-lt"/>
                        </a:rPr>
                        <a:t>Electricidad estática</a:t>
                      </a:r>
                    </a:p>
                    <a:p>
                      <a:pPr marL="173038" indent="-173038" rtl="0">
                        <a:spcBef>
                          <a:spcPts val="200"/>
                        </a:spcBef>
                        <a:spcAft>
                          <a:spcPts val="200"/>
                        </a:spcAft>
                        <a:buFont typeface="Arial" panose="020B0604020202020204" pitchFamily="34" charset="0"/>
                        <a:buChar char="•"/>
                      </a:pPr>
                      <a:r>
                        <a:rPr lang="x-none" sz="1200" b="0" spc="-30" dirty="0">
                          <a:solidFill>
                            <a:schemeClr val="tx1"/>
                          </a:solidFill>
                          <a:latin typeface="+mn-lt"/>
                        </a:rPr>
                        <a:t>Pulseras antiestática</a:t>
                      </a:r>
                    </a:p>
                    <a:p>
                      <a:pPr marL="173038" indent="-173038" rtl="0">
                        <a:spcBef>
                          <a:spcPts val="200"/>
                        </a:spcBef>
                        <a:spcAft>
                          <a:spcPts val="200"/>
                        </a:spcAft>
                        <a:buFont typeface="Arial" panose="020B0604020202020204" pitchFamily="34" charset="0"/>
                        <a:buChar char="•"/>
                      </a:pPr>
                      <a:r>
                        <a:rPr lang="x-none" sz="1200" b="0" spc="-30" dirty="0">
                          <a:solidFill>
                            <a:schemeClr val="tx1"/>
                          </a:solidFill>
                          <a:latin typeface="+mn-lt"/>
                        </a:rPr>
                        <a:t>corriente alterna </a:t>
                      </a:r>
                    </a:p>
                    <a:p>
                      <a:pPr marL="173038" indent="-173038" rtl="0">
                        <a:spcBef>
                          <a:spcPts val="200"/>
                        </a:spcBef>
                        <a:spcAft>
                          <a:spcPts val="200"/>
                        </a:spcAft>
                        <a:buFont typeface="Arial" panose="020B0604020202020204" pitchFamily="34" charset="0"/>
                        <a:buChar char="•"/>
                      </a:pPr>
                      <a:r>
                        <a:rPr lang="x-none" sz="1200" b="0" spc="-30" dirty="0">
                          <a:solidFill>
                            <a:schemeClr val="tx1"/>
                          </a:solidFill>
                          <a:latin typeface="+mn-lt"/>
                        </a:rPr>
                        <a:t>corriente continua </a:t>
                      </a:r>
                    </a:p>
                    <a:p>
                      <a:pPr marL="173038" indent="-173038" rtl="0">
                        <a:spcBef>
                          <a:spcPts val="200"/>
                        </a:spcBef>
                        <a:spcAft>
                          <a:spcPts val="200"/>
                        </a:spcAft>
                        <a:buFont typeface="Arial" panose="020B0604020202020204" pitchFamily="34" charset="0"/>
                        <a:buChar char="•"/>
                      </a:pPr>
                      <a:r>
                        <a:rPr lang="x-none" sz="1200" b="0" spc="-30" dirty="0">
                          <a:solidFill>
                            <a:schemeClr val="tx1"/>
                          </a:solidFill>
                          <a:latin typeface="+mn-lt"/>
                        </a:rPr>
                        <a:t>Tecnología avanzada (AT)</a:t>
                      </a:r>
                    </a:p>
                    <a:p>
                      <a:pPr marL="173038" indent="-173038" rtl="0">
                        <a:spcBef>
                          <a:spcPts val="200"/>
                        </a:spcBef>
                        <a:spcAft>
                          <a:spcPts val="200"/>
                        </a:spcAft>
                        <a:buFont typeface="Arial" panose="020B0604020202020204" pitchFamily="34" charset="0"/>
                        <a:buChar char="•"/>
                      </a:pPr>
                      <a:r>
                        <a:rPr lang="x-none" sz="1200" b="0" spc="-30" dirty="0">
                          <a:solidFill>
                            <a:schemeClr val="tx1"/>
                          </a:solidFill>
                          <a:latin typeface="+mn-lt"/>
                        </a:rPr>
                        <a:t>AT Extended (ATX)</a:t>
                      </a:r>
                    </a:p>
                    <a:p>
                      <a:pPr marL="173038" indent="-173038" rtl="0">
                        <a:spcBef>
                          <a:spcPts val="200"/>
                        </a:spcBef>
                        <a:spcAft>
                          <a:spcPts val="200"/>
                        </a:spcAft>
                        <a:buFont typeface="Arial" panose="020B0604020202020204" pitchFamily="34" charset="0"/>
                        <a:buChar char="•"/>
                      </a:pPr>
                      <a:r>
                        <a:rPr lang="x-none" sz="1200" b="0" spc="-30" dirty="0">
                          <a:solidFill>
                            <a:schemeClr val="tx1"/>
                          </a:solidFill>
                          <a:latin typeface="+mn-lt"/>
                        </a:rPr>
                        <a:t>ATX12V</a:t>
                      </a:r>
                    </a:p>
                    <a:p>
                      <a:pPr marL="173038" indent="-173038" rtl="0">
                        <a:spcBef>
                          <a:spcPts val="200"/>
                        </a:spcBef>
                        <a:spcAft>
                          <a:spcPts val="200"/>
                        </a:spcAft>
                        <a:buFont typeface="Arial" panose="020B0604020202020204" pitchFamily="34" charset="0"/>
                        <a:buChar char="•"/>
                      </a:pPr>
                      <a:r>
                        <a:rPr lang="x-none" sz="1200" b="0" spc="-30" dirty="0">
                          <a:solidFill>
                            <a:schemeClr val="tx1"/>
                          </a:solidFill>
                          <a:latin typeface="+mn-lt"/>
                        </a:rPr>
                        <a:t>EPS12V</a:t>
                      </a:r>
                    </a:p>
                    <a:p>
                      <a:pPr marL="173038" indent="-173038" rtl="0">
                        <a:spcBef>
                          <a:spcPts val="200"/>
                        </a:spcBef>
                        <a:spcAft>
                          <a:spcPts val="200"/>
                        </a:spcAft>
                        <a:buFont typeface="Arial" panose="020B0604020202020204" pitchFamily="34" charset="0"/>
                        <a:buChar char="•"/>
                      </a:pPr>
                      <a:r>
                        <a:rPr lang="x-none" sz="1200" b="0" spc="-30" dirty="0">
                          <a:solidFill>
                            <a:schemeClr val="tx1"/>
                          </a:solidFill>
                          <a:latin typeface="+mn-lt"/>
                        </a:rPr>
                        <a:t>Conector SATA</a:t>
                      </a:r>
                    </a:p>
                    <a:p>
                      <a:pPr marL="173038" indent="-173038" rtl="0">
                        <a:spcBef>
                          <a:spcPts val="200"/>
                        </a:spcBef>
                        <a:spcAft>
                          <a:spcPts val="200"/>
                        </a:spcAft>
                        <a:buFont typeface="Arial" panose="020B0604020202020204" pitchFamily="34" charset="0"/>
                        <a:buChar char="•"/>
                      </a:pPr>
                      <a:r>
                        <a:rPr lang="x-none" sz="1200" b="0" spc="-30" dirty="0">
                          <a:solidFill>
                            <a:schemeClr val="tx1"/>
                          </a:solidFill>
                          <a:latin typeface="+mn-lt"/>
                        </a:rPr>
                        <a:t>Conector Molex</a:t>
                      </a:r>
                    </a:p>
                    <a:p>
                      <a:pPr marL="173038" indent="-173038" rtl="0">
                        <a:spcBef>
                          <a:spcPts val="200"/>
                        </a:spcBef>
                        <a:spcAft>
                          <a:spcPts val="200"/>
                        </a:spcAft>
                        <a:buFont typeface="Arial" panose="020B0604020202020204" pitchFamily="34" charset="0"/>
                        <a:buChar char="•"/>
                      </a:pPr>
                      <a:r>
                        <a:rPr lang="x-none" sz="1200" b="0" spc="-30" dirty="0">
                          <a:solidFill>
                            <a:schemeClr val="tx1"/>
                          </a:solidFill>
                          <a:latin typeface="+mn-lt"/>
                        </a:rPr>
                        <a:t>Conector Berg</a:t>
                      </a:r>
                    </a:p>
                    <a:p>
                      <a:pPr marL="173038" indent="-173038" rtl="0">
                        <a:spcBef>
                          <a:spcPts val="200"/>
                        </a:spcBef>
                        <a:spcAft>
                          <a:spcPts val="200"/>
                        </a:spcAft>
                        <a:buFont typeface="Arial" panose="020B0604020202020204" pitchFamily="34" charset="0"/>
                        <a:buChar char="•"/>
                      </a:pPr>
                      <a:r>
                        <a:rPr lang="x-none" sz="1200" b="0" spc="-30" dirty="0">
                          <a:solidFill>
                            <a:schemeClr val="tx1"/>
                          </a:solidFill>
                          <a:latin typeface="+mn-lt"/>
                        </a:rPr>
                        <a:t>Conector de fuente auxiliar de </a:t>
                      </a:r>
                      <a:r>
                        <a:rPr lang="x-none" sz="1200" b="0" spc="-30" dirty="0" smtClean="0">
                          <a:solidFill>
                            <a:schemeClr val="tx1"/>
                          </a:solidFill>
                          <a:latin typeface="+mn-lt"/>
                        </a:rPr>
                        <a:t>4 </a:t>
                      </a:r>
                      <a:r>
                        <a:rPr lang="x-none" sz="1200" b="0" spc="-30" dirty="0">
                          <a:solidFill>
                            <a:schemeClr val="tx1"/>
                          </a:solidFill>
                          <a:latin typeface="+mn-lt"/>
                        </a:rPr>
                        <a:t>a 8 pines</a:t>
                      </a:r>
                    </a:p>
                  </a:txBody>
                  <a:tcPr marR="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3038" indent="-173038" algn="l" defTabSz="685777" rtl="0" eaLnBrk="1" latinLnBrk="0" hangingPunct="1">
                        <a:spcBef>
                          <a:spcPts val="200"/>
                        </a:spcBef>
                        <a:spcAft>
                          <a:spcPts val="200"/>
                        </a:spcAft>
                        <a:buFont typeface="Arial" panose="020B0604020202020204" pitchFamily="34" charset="0"/>
                        <a:buChar char="•"/>
                      </a:pPr>
                      <a:r>
                        <a:rPr lang="x-none" sz="1200" b="0" kern="1200" spc="-30" dirty="0">
                          <a:solidFill>
                            <a:schemeClr val="tx1"/>
                          </a:solidFill>
                          <a:latin typeface="+mn-lt"/>
                          <a:ea typeface="+mn-ea"/>
                          <a:cs typeface="+mn-cs"/>
                        </a:rPr>
                        <a:t>Conector de fuente PCIe de 6 a 8 pines</a:t>
                      </a:r>
                    </a:p>
                    <a:p>
                      <a:pPr marL="173038" indent="-173038" algn="l" defTabSz="685777" rtl="0" eaLnBrk="1" latinLnBrk="0" hangingPunct="1">
                        <a:spcBef>
                          <a:spcPts val="200"/>
                        </a:spcBef>
                        <a:spcAft>
                          <a:spcPts val="200"/>
                        </a:spcAft>
                        <a:buFont typeface="Arial" panose="020B0604020202020204" pitchFamily="34" charset="0"/>
                        <a:buChar char="•"/>
                      </a:pPr>
                      <a:r>
                        <a:rPr lang="x-none" sz="1200" b="0" kern="1200" spc="-30" dirty="0">
                          <a:solidFill>
                            <a:schemeClr val="tx1"/>
                          </a:solidFill>
                          <a:latin typeface="+mn-lt"/>
                          <a:ea typeface="+mn-ea"/>
                          <a:cs typeface="+mn-cs"/>
                        </a:rPr>
                        <a:t>placa de circuito impreso (PCB)</a:t>
                      </a:r>
                    </a:p>
                    <a:p>
                      <a:pPr marL="173038" indent="-173038" algn="l" defTabSz="685777" rtl="0" eaLnBrk="1" latinLnBrk="0" hangingPunct="1">
                        <a:spcBef>
                          <a:spcPts val="200"/>
                        </a:spcBef>
                        <a:spcAft>
                          <a:spcPts val="200"/>
                        </a:spcAft>
                        <a:buFont typeface="Arial" panose="020B0604020202020204" pitchFamily="34" charset="0"/>
                        <a:buChar char="•"/>
                      </a:pPr>
                      <a:r>
                        <a:rPr lang="x-none" sz="1200" b="0" kern="1200" spc="-30" dirty="0">
                          <a:solidFill>
                            <a:schemeClr val="tx1"/>
                          </a:solidFill>
                          <a:latin typeface="+mn-lt"/>
                          <a:ea typeface="+mn-ea"/>
                          <a:cs typeface="+mn-cs"/>
                        </a:rPr>
                        <a:t>placa base</a:t>
                      </a:r>
                    </a:p>
                    <a:p>
                      <a:pPr marL="173038" indent="-173038" algn="l" defTabSz="685777" rtl="0" eaLnBrk="1" latinLnBrk="0" hangingPunct="1">
                        <a:spcBef>
                          <a:spcPts val="200"/>
                        </a:spcBef>
                        <a:spcAft>
                          <a:spcPts val="200"/>
                        </a:spcAft>
                        <a:buFont typeface="Arial" panose="020B0604020202020204" pitchFamily="34" charset="0"/>
                        <a:buChar char="•"/>
                      </a:pPr>
                      <a:r>
                        <a:rPr lang="x-none" sz="1200" b="0" kern="1200" spc="-30" dirty="0">
                          <a:solidFill>
                            <a:schemeClr val="tx1"/>
                          </a:solidFill>
                          <a:latin typeface="+mn-lt"/>
                          <a:ea typeface="+mn-ea"/>
                          <a:cs typeface="+mn-cs"/>
                        </a:rPr>
                        <a:t>Unidad de procesamiento central (CPU)</a:t>
                      </a:r>
                    </a:p>
                    <a:p>
                      <a:pPr marL="173038" indent="-173038" algn="l" defTabSz="685777" rtl="0" eaLnBrk="1" latinLnBrk="0" hangingPunct="1">
                        <a:spcBef>
                          <a:spcPts val="200"/>
                        </a:spcBef>
                        <a:spcAft>
                          <a:spcPts val="200"/>
                        </a:spcAft>
                        <a:buFont typeface="Arial" panose="020B0604020202020204" pitchFamily="34" charset="0"/>
                        <a:buChar char="•"/>
                      </a:pPr>
                      <a:r>
                        <a:rPr lang="x-none" sz="1200" b="0" kern="1200" spc="-30" dirty="0">
                          <a:solidFill>
                            <a:schemeClr val="tx1"/>
                          </a:solidFill>
                          <a:latin typeface="+mn-lt"/>
                          <a:ea typeface="+mn-ea"/>
                          <a:cs typeface="+mn-cs"/>
                        </a:rPr>
                        <a:t>Conjunto de chips</a:t>
                      </a:r>
                    </a:p>
                    <a:p>
                      <a:pPr marL="173038" indent="-173038" algn="l" defTabSz="685777" rtl="0" eaLnBrk="1" latinLnBrk="0" hangingPunct="1">
                        <a:spcBef>
                          <a:spcPts val="200"/>
                        </a:spcBef>
                        <a:spcAft>
                          <a:spcPts val="200"/>
                        </a:spcAft>
                        <a:buFont typeface="Arial" panose="020B0604020202020204" pitchFamily="34" charset="0"/>
                        <a:buChar char="•"/>
                      </a:pPr>
                      <a:r>
                        <a:rPr lang="x-none" sz="1200" b="0" kern="1200" spc="-30" dirty="0">
                          <a:solidFill>
                            <a:schemeClr val="tx1"/>
                          </a:solidFill>
                          <a:latin typeface="+mn-lt"/>
                          <a:ea typeface="+mn-ea"/>
                          <a:cs typeface="+mn-cs"/>
                        </a:rPr>
                        <a:t>SCSI conectada en serie (SAS)</a:t>
                      </a:r>
                    </a:p>
                    <a:p>
                      <a:pPr marL="173038" indent="-173038" algn="l" defTabSz="685777" rtl="0" eaLnBrk="1" latinLnBrk="0" hangingPunct="1">
                        <a:spcBef>
                          <a:spcPts val="200"/>
                        </a:spcBef>
                        <a:spcAft>
                          <a:spcPts val="200"/>
                        </a:spcAft>
                        <a:buFont typeface="Arial" panose="020B0604020202020204" pitchFamily="34" charset="0"/>
                        <a:buChar char="•"/>
                      </a:pPr>
                      <a:r>
                        <a:rPr lang="x-none" sz="1200" b="0" kern="1200" spc="-30" dirty="0">
                          <a:solidFill>
                            <a:schemeClr val="tx1"/>
                          </a:solidFill>
                          <a:latin typeface="+mn-lt"/>
                          <a:ea typeface="+mn-ea"/>
                          <a:cs typeface="+mn-cs"/>
                        </a:rPr>
                        <a:t>Conjunto de chips Puente Norte</a:t>
                      </a:r>
                    </a:p>
                    <a:p>
                      <a:pPr marL="173038" indent="-173038" algn="l" defTabSz="685777" rtl="0" eaLnBrk="1" latinLnBrk="0" hangingPunct="1">
                        <a:spcBef>
                          <a:spcPts val="200"/>
                        </a:spcBef>
                        <a:spcAft>
                          <a:spcPts val="200"/>
                        </a:spcAft>
                        <a:buFont typeface="Arial" panose="020B0604020202020204" pitchFamily="34" charset="0"/>
                        <a:buChar char="•"/>
                      </a:pPr>
                      <a:r>
                        <a:rPr lang="x-none" sz="1200" b="0" kern="1200" spc="-30" dirty="0">
                          <a:solidFill>
                            <a:schemeClr val="tx1"/>
                          </a:solidFill>
                          <a:latin typeface="+mn-lt"/>
                          <a:ea typeface="+mn-ea"/>
                          <a:cs typeface="+mn-cs"/>
                        </a:rPr>
                        <a:t>Conjunto de chips Puente Sur</a:t>
                      </a:r>
                    </a:p>
                    <a:p>
                      <a:pPr marL="173038" indent="-173038" algn="l" defTabSz="685777" rtl="0" eaLnBrk="1" latinLnBrk="0" hangingPunct="1">
                        <a:spcBef>
                          <a:spcPts val="200"/>
                        </a:spcBef>
                        <a:spcAft>
                          <a:spcPts val="200"/>
                        </a:spcAft>
                        <a:buFont typeface="Arial" panose="020B0604020202020204" pitchFamily="34" charset="0"/>
                        <a:buChar char="•"/>
                      </a:pPr>
                      <a:r>
                        <a:rPr lang="x-none" sz="1200" b="0" kern="1200" spc="-30" dirty="0">
                          <a:solidFill>
                            <a:schemeClr val="tx1"/>
                          </a:solidFill>
                          <a:latin typeface="+mn-lt"/>
                          <a:ea typeface="+mn-ea"/>
                          <a:cs typeface="+mn-cs"/>
                        </a:rPr>
                        <a:t>Bus serie universal (USB)</a:t>
                      </a:r>
                    </a:p>
                    <a:p>
                      <a:pPr marL="173038" indent="-173038" algn="l" defTabSz="685777" rtl="0" eaLnBrk="1" latinLnBrk="0" hangingPunct="1">
                        <a:spcBef>
                          <a:spcPts val="200"/>
                        </a:spcBef>
                        <a:spcAft>
                          <a:spcPts val="200"/>
                        </a:spcAft>
                        <a:buFont typeface="Arial" panose="020B0604020202020204" pitchFamily="34" charset="0"/>
                        <a:buChar char="•"/>
                      </a:pPr>
                      <a:r>
                        <a:rPr lang="x-none" sz="1200" b="0" kern="1200" spc="-30" dirty="0">
                          <a:solidFill>
                            <a:schemeClr val="tx1"/>
                          </a:solidFill>
                          <a:latin typeface="+mn-lt"/>
                          <a:ea typeface="+mn-ea"/>
                          <a:cs typeface="+mn-cs"/>
                        </a:rPr>
                        <a:t>Tecnología avanzada extendida (ATX)</a:t>
                      </a:r>
                    </a:p>
                    <a:p>
                      <a:pPr marL="173038" indent="-173038" algn="l" defTabSz="685777" rtl="0" eaLnBrk="1" latinLnBrk="0" hangingPunct="1">
                        <a:spcBef>
                          <a:spcPts val="200"/>
                        </a:spcBef>
                        <a:spcAft>
                          <a:spcPts val="200"/>
                        </a:spcAft>
                        <a:buFont typeface="Arial" panose="020B0604020202020204" pitchFamily="34" charset="0"/>
                        <a:buChar char="•"/>
                      </a:pPr>
                      <a:r>
                        <a:rPr lang="x-none" sz="1200" b="0" kern="1200" spc="-30" dirty="0">
                          <a:solidFill>
                            <a:schemeClr val="tx1"/>
                          </a:solidFill>
                          <a:latin typeface="+mn-lt"/>
                          <a:ea typeface="+mn-ea"/>
                          <a:cs typeface="+mn-cs"/>
                        </a:rPr>
                        <a:t>Factor de forma micro-ATX</a:t>
                      </a:r>
                    </a:p>
                    <a:p>
                      <a:pPr marL="173038" indent="-173038" algn="l" defTabSz="685777" rtl="0" eaLnBrk="1" latinLnBrk="0" hangingPunct="1">
                        <a:spcBef>
                          <a:spcPts val="200"/>
                        </a:spcBef>
                        <a:spcAft>
                          <a:spcPts val="200"/>
                        </a:spcAft>
                        <a:buFont typeface="Arial" panose="020B0604020202020204" pitchFamily="34" charset="0"/>
                        <a:buChar char="•"/>
                      </a:pPr>
                      <a:r>
                        <a:rPr lang="x-none" sz="1200" b="0" kern="1200" spc="-30" dirty="0">
                          <a:solidFill>
                            <a:schemeClr val="tx1"/>
                          </a:solidFill>
                          <a:latin typeface="+mn-lt"/>
                          <a:ea typeface="+mn-ea"/>
                          <a:cs typeface="+mn-cs"/>
                        </a:rPr>
                        <a:t>Factor de forma mini-ITX</a:t>
                      </a:r>
                    </a:p>
                    <a:p>
                      <a:pPr marL="173038" indent="-173038" algn="l" defTabSz="685777" rtl="0" eaLnBrk="1" latinLnBrk="0" hangingPunct="1">
                        <a:spcBef>
                          <a:spcPts val="200"/>
                        </a:spcBef>
                        <a:spcAft>
                          <a:spcPts val="200"/>
                        </a:spcAft>
                        <a:buFont typeface="Arial" panose="020B0604020202020204" pitchFamily="34" charset="0"/>
                        <a:buChar char="•"/>
                      </a:pPr>
                      <a:r>
                        <a:rPr lang="x-none" sz="1200" b="0" kern="1200" spc="-30" dirty="0">
                          <a:solidFill>
                            <a:schemeClr val="tx1"/>
                          </a:solidFill>
                          <a:latin typeface="+mn-lt"/>
                          <a:ea typeface="+mn-ea"/>
                          <a:cs typeface="+mn-cs"/>
                        </a:rPr>
                        <a:t>Factor de forma ITX</a:t>
                      </a:r>
                    </a:p>
                    <a:p>
                      <a:pPr marL="173038" indent="-173038" algn="l" defTabSz="685777" rtl="0" eaLnBrk="1" latinLnBrk="0" hangingPunct="1">
                        <a:spcBef>
                          <a:spcPts val="200"/>
                        </a:spcBef>
                        <a:spcAft>
                          <a:spcPts val="200"/>
                        </a:spcAft>
                        <a:buFont typeface="Arial" panose="020B0604020202020204" pitchFamily="34" charset="0"/>
                        <a:buChar char="•"/>
                      </a:pPr>
                      <a:r>
                        <a:rPr lang="x-none" sz="1200" b="0" kern="1200" spc="-30" dirty="0">
                          <a:solidFill>
                            <a:schemeClr val="tx1"/>
                          </a:solidFill>
                          <a:latin typeface="+mn-lt"/>
                          <a:ea typeface="+mn-ea"/>
                          <a:cs typeface="+mn-cs"/>
                        </a:rPr>
                        <a:t>Matriz de pines en cuadrícula (PGA, pin grid array)</a:t>
                      </a:r>
                    </a:p>
                  </a:txBody>
                  <a:tcPr marR="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x-none" sz="1200" b="0" kern="1200" spc="-30" baseline="0" dirty="0">
                          <a:solidFill>
                            <a:schemeClr val="tx1"/>
                          </a:solidFill>
                          <a:latin typeface="+mn-lt"/>
                          <a:ea typeface="+mn-ea"/>
                          <a:cs typeface="+mn-cs"/>
                        </a:rPr>
                        <a:t>Matriz de contactos en cuadrícula (LGA, land grid array)</a:t>
                      </a:r>
                    </a:p>
                    <a:p>
                      <a:pPr marL="173038" indent="-173038" algn="l" defTabSz="685777" rtl="0" eaLnBrk="1" latinLnBrk="0" hangingPunct="1">
                        <a:spcBef>
                          <a:spcPts val="200"/>
                        </a:spcBef>
                        <a:spcAft>
                          <a:spcPts val="200"/>
                        </a:spcAft>
                        <a:buFont typeface="Arial" panose="020B0604020202020204" pitchFamily="34" charset="0"/>
                        <a:buChar char="•"/>
                      </a:pPr>
                      <a:r>
                        <a:rPr lang="x-none" sz="1200" b="0" kern="1200" spc="-30" baseline="0" dirty="0">
                          <a:solidFill>
                            <a:schemeClr val="tx1"/>
                          </a:solidFill>
                          <a:latin typeface="+mn-lt"/>
                          <a:ea typeface="+mn-ea"/>
                          <a:cs typeface="+mn-cs"/>
                        </a:rPr>
                        <a:t>refrigeración pasiva</a:t>
                      </a:r>
                    </a:p>
                    <a:p>
                      <a:pPr marL="173038" indent="-173038" algn="l" defTabSz="685777" rtl="0" eaLnBrk="1" latinLnBrk="0" hangingPunct="1">
                        <a:spcBef>
                          <a:spcPts val="200"/>
                        </a:spcBef>
                        <a:spcAft>
                          <a:spcPts val="200"/>
                        </a:spcAft>
                        <a:buFont typeface="Arial" panose="020B0604020202020204" pitchFamily="34" charset="0"/>
                        <a:buChar char="•"/>
                      </a:pPr>
                      <a:r>
                        <a:rPr lang="x-none" sz="1200" b="0" kern="1200" spc="-30" baseline="0" dirty="0">
                          <a:solidFill>
                            <a:schemeClr val="tx1"/>
                          </a:solidFill>
                          <a:latin typeface="+mn-lt"/>
                          <a:ea typeface="+mn-ea"/>
                          <a:cs typeface="+mn-cs"/>
                        </a:rPr>
                        <a:t>refrigeración activa</a:t>
                      </a:r>
                    </a:p>
                    <a:p>
                      <a:pPr marL="173038" indent="-173038" algn="l" defTabSz="685777" rtl="0" eaLnBrk="1" latinLnBrk="0" hangingPunct="1">
                        <a:spcBef>
                          <a:spcPts val="200"/>
                        </a:spcBef>
                        <a:spcAft>
                          <a:spcPts val="200"/>
                        </a:spcAft>
                        <a:buFont typeface="Arial" panose="020B0604020202020204" pitchFamily="34" charset="0"/>
                        <a:buChar char="•"/>
                      </a:pPr>
                      <a:r>
                        <a:rPr lang="x-none" sz="1200" b="0" kern="1200" spc="-30" baseline="0" dirty="0">
                          <a:solidFill>
                            <a:schemeClr val="tx1"/>
                          </a:solidFill>
                          <a:latin typeface="+mn-lt"/>
                          <a:ea typeface="+mn-ea"/>
                          <a:cs typeface="+mn-cs"/>
                        </a:rPr>
                        <a:t>Memoria de acceso aleatorio (RAM)</a:t>
                      </a:r>
                    </a:p>
                    <a:p>
                      <a:pPr marL="173038" indent="-173038" algn="l" defTabSz="685777" rtl="0" eaLnBrk="1" latinLnBrk="0" hangingPunct="1">
                        <a:spcBef>
                          <a:spcPts val="200"/>
                        </a:spcBef>
                        <a:spcAft>
                          <a:spcPts val="200"/>
                        </a:spcAft>
                        <a:buFont typeface="Arial" panose="020B0604020202020204" pitchFamily="34" charset="0"/>
                        <a:buChar char="•"/>
                      </a:pPr>
                      <a:r>
                        <a:rPr lang="x-none" sz="1200" b="0" kern="1200" spc="-30" baseline="0" dirty="0">
                          <a:solidFill>
                            <a:schemeClr val="tx1"/>
                          </a:solidFill>
                          <a:latin typeface="+mn-lt"/>
                          <a:ea typeface="+mn-ea"/>
                          <a:cs typeface="+mn-cs"/>
                        </a:rPr>
                        <a:t>Paquete doble en línea (DIP)</a:t>
                      </a:r>
                    </a:p>
                    <a:p>
                      <a:pPr marL="173038" indent="-173038" algn="l" defTabSz="685777" rtl="0" eaLnBrk="1" latinLnBrk="0" hangingPunct="1">
                        <a:spcBef>
                          <a:spcPts val="200"/>
                        </a:spcBef>
                        <a:spcAft>
                          <a:spcPts val="200"/>
                        </a:spcAft>
                        <a:buFont typeface="Arial" panose="020B0604020202020204" pitchFamily="34" charset="0"/>
                        <a:buChar char="•"/>
                      </a:pPr>
                      <a:r>
                        <a:rPr lang="x-none" sz="1200" b="0" kern="1200" spc="-30" baseline="0" dirty="0">
                          <a:solidFill>
                            <a:schemeClr val="tx1"/>
                          </a:solidFill>
                          <a:latin typeface="+mn-lt"/>
                          <a:ea typeface="+mn-ea"/>
                          <a:cs typeface="+mn-cs"/>
                        </a:rPr>
                        <a:t>Módulo único de memoria en línea (SIMM)</a:t>
                      </a:r>
                    </a:p>
                    <a:p>
                      <a:pPr marL="173038" indent="-173038" algn="l" defTabSz="685777" rtl="0" eaLnBrk="1" latinLnBrk="0" hangingPunct="1">
                        <a:spcBef>
                          <a:spcPts val="200"/>
                        </a:spcBef>
                        <a:spcAft>
                          <a:spcPts val="200"/>
                        </a:spcAft>
                        <a:buFont typeface="Arial" panose="020B0604020202020204" pitchFamily="34" charset="0"/>
                        <a:buChar char="•"/>
                      </a:pPr>
                      <a:r>
                        <a:rPr lang="x-none" sz="1200" b="0" kern="1200" spc="-30" baseline="0" dirty="0">
                          <a:solidFill>
                            <a:schemeClr val="tx1"/>
                          </a:solidFill>
                          <a:latin typeface="+mn-lt"/>
                          <a:ea typeface="+mn-ea"/>
                          <a:cs typeface="+mn-cs"/>
                        </a:rPr>
                        <a:t>Módulo doble de memoria en línea (DIMM)</a:t>
                      </a:r>
                    </a:p>
                    <a:p>
                      <a:pPr marL="173038" indent="-173038" algn="l" defTabSz="685777" rtl="0" eaLnBrk="1" latinLnBrk="0" hangingPunct="1">
                        <a:spcBef>
                          <a:spcPts val="200"/>
                        </a:spcBef>
                        <a:spcAft>
                          <a:spcPts val="200"/>
                        </a:spcAft>
                        <a:buFont typeface="Arial" panose="020B0604020202020204" pitchFamily="34" charset="0"/>
                        <a:buChar char="•"/>
                      </a:pPr>
                      <a:r>
                        <a:rPr lang="x-none" sz="1200" b="0" kern="1200" spc="-30" baseline="0" dirty="0">
                          <a:solidFill>
                            <a:schemeClr val="tx1"/>
                          </a:solidFill>
                          <a:latin typeface="+mn-lt"/>
                          <a:ea typeface="+mn-ea"/>
                          <a:cs typeface="+mn-cs"/>
                        </a:rPr>
                        <a:t>DIMM de contorno pequeño (SODIMM)</a:t>
                      </a:r>
                    </a:p>
                    <a:p>
                      <a:pPr marL="173038" indent="-173038" algn="l" defTabSz="685777" rtl="0" eaLnBrk="1" latinLnBrk="0" hangingPunct="1">
                        <a:spcBef>
                          <a:spcPts val="200"/>
                        </a:spcBef>
                        <a:spcAft>
                          <a:spcPts val="200"/>
                        </a:spcAft>
                        <a:buFont typeface="Arial" panose="020B0604020202020204" pitchFamily="34" charset="0"/>
                        <a:buChar char="•"/>
                      </a:pPr>
                      <a:r>
                        <a:rPr lang="x-none" sz="1200" b="0" kern="1200" spc="-30" baseline="0" dirty="0">
                          <a:solidFill>
                            <a:schemeClr val="tx1"/>
                          </a:solidFill>
                          <a:latin typeface="+mn-lt"/>
                          <a:ea typeface="+mn-ea"/>
                          <a:cs typeface="+mn-cs"/>
                        </a:rPr>
                        <a:t>Caché de L1</a:t>
                      </a:r>
                    </a:p>
                    <a:p>
                      <a:pPr marL="173038" indent="-173038" algn="l" defTabSz="685777" rtl="0" eaLnBrk="1" latinLnBrk="0" hangingPunct="1">
                        <a:spcBef>
                          <a:spcPts val="200"/>
                        </a:spcBef>
                        <a:spcAft>
                          <a:spcPts val="200"/>
                        </a:spcAft>
                        <a:buFont typeface="Arial" panose="020B0604020202020204" pitchFamily="34" charset="0"/>
                        <a:buChar char="•"/>
                      </a:pPr>
                      <a:r>
                        <a:rPr lang="x-none" sz="1200" b="0" kern="1200" spc="-30" baseline="0" dirty="0">
                          <a:solidFill>
                            <a:schemeClr val="tx1"/>
                          </a:solidFill>
                          <a:latin typeface="+mn-lt"/>
                          <a:ea typeface="+mn-ea"/>
                          <a:cs typeface="+mn-cs"/>
                        </a:rPr>
                        <a:t>Caché de L2</a:t>
                      </a:r>
                    </a:p>
                    <a:p>
                      <a:pPr marL="173038" indent="-173038" algn="l" defTabSz="685777" rtl="0" eaLnBrk="1" latinLnBrk="0" hangingPunct="1">
                        <a:spcBef>
                          <a:spcPts val="200"/>
                        </a:spcBef>
                        <a:spcAft>
                          <a:spcPts val="200"/>
                        </a:spcAft>
                        <a:buFont typeface="Arial" panose="020B0604020202020204" pitchFamily="34" charset="0"/>
                        <a:buChar char="•"/>
                      </a:pPr>
                      <a:r>
                        <a:rPr lang="x-none" sz="1200" b="0" kern="1200" spc="-30" baseline="0" dirty="0">
                          <a:solidFill>
                            <a:schemeClr val="tx1"/>
                          </a:solidFill>
                          <a:latin typeface="+mn-lt"/>
                          <a:ea typeface="+mn-ea"/>
                          <a:cs typeface="+mn-cs"/>
                        </a:rPr>
                        <a:t>Caché de L3</a:t>
                      </a:r>
                    </a:p>
                    <a:p>
                      <a:pPr marL="173038" indent="-173038" algn="l" defTabSz="685777" rtl="0" eaLnBrk="1" latinLnBrk="0" hangingPunct="1">
                        <a:spcBef>
                          <a:spcPts val="200"/>
                        </a:spcBef>
                        <a:spcAft>
                          <a:spcPts val="200"/>
                        </a:spcAft>
                        <a:buFont typeface="Arial" panose="020B0604020202020204" pitchFamily="34" charset="0"/>
                        <a:buChar char="•"/>
                      </a:pPr>
                      <a:r>
                        <a:rPr lang="x-none" sz="1200" b="0" kern="1200" spc="-30" baseline="0" dirty="0">
                          <a:solidFill>
                            <a:schemeClr val="tx1"/>
                          </a:solidFill>
                          <a:latin typeface="+mn-lt"/>
                          <a:ea typeface="+mn-ea"/>
                          <a:cs typeface="+mn-cs"/>
                        </a:rPr>
                        <a:t>Paridad</a:t>
                      </a:r>
                    </a:p>
                    <a:p>
                      <a:pPr marL="173038" indent="-173038" algn="l" defTabSz="685777" rtl="0" eaLnBrk="1" latinLnBrk="0" hangingPunct="1">
                        <a:spcBef>
                          <a:spcPts val="200"/>
                        </a:spcBef>
                        <a:spcAft>
                          <a:spcPts val="200"/>
                        </a:spcAft>
                        <a:buFont typeface="Arial" panose="020B0604020202020204" pitchFamily="34" charset="0"/>
                        <a:buChar char="•"/>
                      </a:pPr>
                      <a:r>
                        <a:rPr lang="x-none" sz="1200" b="0" kern="1200" spc="-30" baseline="0" dirty="0">
                          <a:solidFill>
                            <a:schemeClr val="tx1"/>
                          </a:solidFill>
                          <a:latin typeface="+mn-lt"/>
                          <a:ea typeface="+mn-ea"/>
                          <a:cs typeface="+mn-cs"/>
                        </a:rPr>
                        <a:t>Memoria de código de corrección de errores </a:t>
                      </a:r>
                      <a:r>
                        <a:rPr lang="x-none" sz="1200" b="0" kern="1200" spc="-30" dirty="0">
                          <a:solidFill>
                            <a:schemeClr val="tx1"/>
                          </a:solidFill>
                          <a:latin typeface="+mn-lt"/>
                          <a:ea typeface="+mn-ea"/>
                          <a:cs typeface="+mn-cs"/>
                        </a:rPr>
                        <a:t>(ECC)</a:t>
                      </a:r>
                    </a:p>
                  </a:txBody>
                  <a:tcPr marR="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c="http://schemas.openxmlformats.org/drawingml/2006/chart" xmlns:c15="http://schemas.microsoft.com/office/drawing/2012/chart" xmlns:a16="http://schemas.microsoft.com/office/drawing/2014/main" val="1600795013"/>
                  </a:ext>
                </a:extLst>
              </a:tr>
            </a:tbl>
          </a:graphicData>
        </a:graphic>
      </p:graphicFrame>
    </p:spTree>
    <p:custDataLst>
      <p:tags r:id="rId1"/>
    </p:custDataLst>
    <p:extLst>
      <p:ext uri="{BB962C8B-B14F-4D97-AF65-F5344CB8AC3E}">
        <p14:creationId xmlns:p14="http://schemas.microsoft.com/office/powerpoint/2010/main" val="3271745509"/>
      </p:ext>
    </p:extLst>
  </p:cSld>
  <p:clrMapOvr>
    <a:masterClrMapping/>
  </p:clrMapOvr>
  <p:transition spd="slow">
    <p:wipe/>
  </p:transition>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6321" name="Rectangle 2"/>
          <p:cNvSpPr>
            <a:spLocks noGrp="1" noChangeArrowheads="1"/>
          </p:cNvSpPr>
          <p:nvPr>
            <p:ph type="title"/>
          </p:nvPr>
        </p:nvSpPr>
        <p:spPr>
          <a:xfrm>
            <a:off x="1" y="41393"/>
            <a:ext cx="9144000" cy="684471"/>
          </a:xfrm>
        </p:spPr>
        <p:txBody>
          <a:bodyPr/>
          <a:lstStyle/>
          <a:p>
            <a:pPr rtl="0" eaLnBrk="1" hangingPunct="1"/>
            <a:r>
              <a:rPr lang="x-none" sz="1400">
                <a:latin typeface="Arial" charset="0"/>
              </a:rPr>
              <a:t>Capítulo 1 </a:t>
            </a:r>
            <a:r>
              <a:rPr lang="en-US" dirty="0">
                <a:latin typeface="Arial" charset="0"/>
              </a:rPr>
              <a:t/>
            </a:r>
            <a:br>
              <a:rPr lang="en-US" dirty="0">
                <a:latin typeface="Arial" charset="0"/>
              </a:rPr>
            </a:br>
            <a:r>
              <a:rPr lang="x-none">
                <a:latin typeface="Arial" charset="0"/>
              </a:rPr>
              <a:t>Nuevos términos y comandos (continuación)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530941565"/>
              </p:ext>
            </p:extLst>
          </p:nvPr>
        </p:nvGraphicFramePr>
        <p:xfrm>
          <a:off x="221467" y="798944"/>
          <a:ext cx="8640000" cy="3657727"/>
        </p:xfrm>
        <a:graphic>
          <a:graphicData uri="http://schemas.openxmlformats.org/drawingml/2006/table">
            <a:tbl>
              <a:tblPr firstRow="1" bandRow="1">
                <a:tableStyleId>{F5AB1C69-6EDB-4FF4-983F-18BD219EF322}</a:tableStyleId>
              </a:tblPr>
              <a:tblGrid>
                <a:gridCol w="2880000">
                  <a:extLst>
                    <a:ext uri="{9D8B030D-6E8A-4147-A177-3AD203B41FA5}">
                      <a16:colId xmlns="" xmlns:c="http://schemas.openxmlformats.org/drawingml/2006/chart" xmlns:c15="http://schemas.microsoft.com/office/drawing/2012/chart" xmlns:a16="http://schemas.microsoft.com/office/drawing/2014/main" val="2731093094"/>
                    </a:ext>
                  </a:extLst>
                </a:gridCol>
                <a:gridCol w="2880000">
                  <a:extLst>
                    <a:ext uri="{9D8B030D-6E8A-4147-A177-3AD203B41FA5}">
                      <a16:colId xmlns="" xmlns:c="http://schemas.openxmlformats.org/drawingml/2006/chart" xmlns:c15="http://schemas.microsoft.com/office/drawing/2012/chart" xmlns:a16="http://schemas.microsoft.com/office/drawing/2014/main" val="2353496225"/>
                    </a:ext>
                  </a:extLst>
                </a:gridCol>
                <a:gridCol w="2880000">
                  <a:extLst>
                    <a:ext uri="{9D8B030D-6E8A-4147-A177-3AD203B41FA5}">
                      <a16:colId xmlns="" xmlns:c="http://schemas.openxmlformats.org/drawingml/2006/chart" xmlns:c15="http://schemas.microsoft.com/office/drawing/2012/chart" xmlns:a16="http://schemas.microsoft.com/office/drawing/2014/main" val="572663217"/>
                    </a:ext>
                  </a:extLst>
                </a:gridCol>
              </a:tblGrid>
              <a:tr h="3657727">
                <a:tc>
                  <a:txBody>
                    <a:bodyPr/>
                    <a:lstStyle/>
                    <a:p>
                      <a:pPr marL="173038" indent="-173038" rtl="0">
                        <a:spcBef>
                          <a:spcPts val="200"/>
                        </a:spcBef>
                        <a:spcAft>
                          <a:spcPts val="200"/>
                        </a:spcAft>
                        <a:buFont typeface="Arial" panose="020B0604020202020204" pitchFamily="34" charset="0"/>
                        <a:buChar char="•"/>
                      </a:pPr>
                      <a:r>
                        <a:rPr lang="x-none" sz="1300" b="0" dirty="0">
                          <a:solidFill>
                            <a:schemeClr val="tx1"/>
                          </a:solidFill>
                          <a:latin typeface="+mn-lt"/>
                        </a:rPr>
                        <a:t>Adaptador de sonido</a:t>
                      </a:r>
                    </a:p>
                    <a:p>
                      <a:pPr marL="173038" indent="-173038" rtl="0">
                        <a:spcBef>
                          <a:spcPts val="200"/>
                        </a:spcBef>
                        <a:spcAft>
                          <a:spcPts val="200"/>
                        </a:spcAft>
                        <a:buFont typeface="Arial" panose="020B0604020202020204" pitchFamily="34" charset="0"/>
                        <a:buChar char="•"/>
                      </a:pPr>
                      <a:r>
                        <a:rPr lang="x-none" sz="1300" b="0" dirty="0">
                          <a:solidFill>
                            <a:schemeClr val="tx1"/>
                          </a:solidFill>
                          <a:latin typeface="+mn-lt"/>
                        </a:rPr>
                        <a:t>Tarjeta de interfaz de red (NIC)</a:t>
                      </a:r>
                    </a:p>
                    <a:p>
                      <a:pPr marL="173038" indent="-173038" rtl="0">
                        <a:spcBef>
                          <a:spcPts val="200"/>
                        </a:spcBef>
                        <a:spcAft>
                          <a:spcPts val="200"/>
                        </a:spcAft>
                        <a:buFont typeface="Arial" panose="020B0604020202020204" pitchFamily="34" charset="0"/>
                        <a:buChar char="•"/>
                      </a:pPr>
                      <a:r>
                        <a:rPr lang="x-none" sz="1300" b="0" dirty="0">
                          <a:solidFill>
                            <a:schemeClr val="tx1"/>
                          </a:solidFill>
                          <a:latin typeface="+mn-lt"/>
                        </a:rPr>
                        <a:t>NIC inalámbrica</a:t>
                      </a:r>
                    </a:p>
                    <a:p>
                      <a:pPr marL="173038" indent="-173038" rtl="0">
                        <a:spcBef>
                          <a:spcPts val="200"/>
                        </a:spcBef>
                        <a:spcAft>
                          <a:spcPts val="200"/>
                        </a:spcAft>
                        <a:buFont typeface="Arial" panose="020B0604020202020204" pitchFamily="34" charset="0"/>
                        <a:buChar char="•"/>
                      </a:pPr>
                      <a:r>
                        <a:rPr lang="x-none" sz="1300" b="0" dirty="0">
                          <a:solidFill>
                            <a:schemeClr val="tx1"/>
                          </a:solidFill>
                          <a:latin typeface="+mn-lt"/>
                        </a:rPr>
                        <a:t>Adaptador de video o adaptador de pantalla</a:t>
                      </a:r>
                    </a:p>
                    <a:p>
                      <a:pPr marL="173038" indent="-173038" rtl="0">
                        <a:spcBef>
                          <a:spcPts val="200"/>
                        </a:spcBef>
                        <a:spcAft>
                          <a:spcPts val="200"/>
                        </a:spcAft>
                        <a:buFont typeface="Arial" panose="020B0604020202020204" pitchFamily="34" charset="0"/>
                        <a:buChar char="•"/>
                      </a:pPr>
                      <a:r>
                        <a:rPr lang="x-none" sz="1300" b="0" dirty="0">
                          <a:solidFill>
                            <a:schemeClr val="tx1"/>
                          </a:solidFill>
                          <a:latin typeface="+mn-lt"/>
                        </a:rPr>
                        <a:t>Tarjeta de captura</a:t>
                      </a:r>
                    </a:p>
                    <a:p>
                      <a:pPr marL="173038" indent="-173038" rtl="0">
                        <a:spcBef>
                          <a:spcPts val="200"/>
                        </a:spcBef>
                        <a:spcAft>
                          <a:spcPts val="200"/>
                        </a:spcAft>
                        <a:buFont typeface="Arial" panose="020B0604020202020204" pitchFamily="34" charset="0"/>
                        <a:buChar char="•"/>
                      </a:pPr>
                      <a:r>
                        <a:rPr lang="x-none" sz="1300" b="0" dirty="0">
                          <a:solidFill>
                            <a:schemeClr val="tx1"/>
                          </a:solidFill>
                          <a:latin typeface="+mn-lt"/>
                        </a:rPr>
                        <a:t>Tarjeta sintonizadora de TV</a:t>
                      </a:r>
                    </a:p>
                    <a:p>
                      <a:pPr marL="173038" indent="-173038" rtl="0">
                        <a:spcBef>
                          <a:spcPts val="200"/>
                        </a:spcBef>
                        <a:spcAft>
                          <a:spcPts val="200"/>
                        </a:spcAft>
                        <a:buFont typeface="Arial" panose="020B0604020202020204" pitchFamily="34" charset="0"/>
                        <a:buChar char="•"/>
                      </a:pPr>
                      <a:r>
                        <a:rPr lang="x-none" sz="1300" b="0" dirty="0">
                          <a:solidFill>
                            <a:schemeClr val="tx1"/>
                          </a:solidFill>
                          <a:latin typeface="+mn-lt"/>
                        </a:rPr>
                        <a:t>Tarjeta controladora de bus serie universal (USB)</a:t>
                      </a:r>
                    </a:p>
                    <a:p>
                      <a:pPr marL="173038" indent="-173038" rtl="0">
                        <a:spcBef>
                          <a:spcPts val="200"/>
                        </a:spcBef>
                        <a:spcAft>
                          <a:spcPts val="200"/>
                        </a:spcAft>
                        <a:buFont typeface="Arial" panose="020B0604020202020204" pitchFamily="34" charset="0"/>
                        <a:buChar char="•"/>
                      </a:pPr>
                      <a:r>
                        <a:rPr lang="x-none" sz="1300" b="0" dirty="0">
                          <a:solidFill>
                            <a:schemeClr val="tx1"/>
                          </a:solidFill>
                          <a:latin typeface="+mn-lt"/>
                        </a:rPr>
                        <a:t>Tarjeta eSATA</a:t>
                      </a:r>
                    </a:p>
                    <a:p>
                      <a:pPr marL="173038" indent="-173038" rtl="0">
                        <a:spcBef>
                          <a:spcPts val="200"/>
                        </a:spcBef>
                        <a:spcAft>
                          <a:spcPts val="200"/>
                        </a:spcAft>
                        <a:buFont typeface="Arial" panose="020B0604020202020204" pitchFamily="34" charset="0"/>
                        <a:buChar char="•"/>
                      </a:pPr>
                      <a:r>
                        <a:rPr lang="x-none" sz="1300" b="0" dirty="0">
                          <a:solidFill>
                            <a:schemeClr val="tx1"/>
                          </a:solidFill>
                          <a:latin typeface="+mn-lt"/>
                        </a:rPr>
                        <a:t>Ranura de interconexión de componentes periféricos (PCI)</a:t>
                      </a:r>
                    </a:p>
                    <a:p>
                      <a:pPr marL="173038" indent="-173038" rtl="0">
                        <a:spcBef>
                          <a:spcPts val="200"/>
                        </a:spcBef>
                        <a:spcAft>
                          <a:spcPts val="200"/>
                        </a:spcAft>
                        <a:buFont typeface="Arial" panose="020B0604020202020204" pitchFamily="34" charset="0"/>
                        <a:buChar char="•"/>
                      </a:pPr>
                      <a:r>
                        <a:rPr lang="x-none" sz="1300" b="0" dirty="0">
                          <a:solidFill>
                            <a:schemeClr val="tx1"/>
                          </a:solidFill>
                          <a:latin typeface="+mn-lt"/>
                        </a:rPr>
                        <a:t>Ranura Mini-PCI</a:t>
                      </a:r>
                    </a:p>
                    <a:p>
                      <a:pPr marL="173038" indent="-173038" rtl="0">
                        <a:spcBef>
                          <a:spcPts val="200"/>
                        </a:spcBef>
                        <a:spcAft>
                          <a:spcPts val="200"/>
                        </a:spcAft>
                        <a:buFont typeface="Arial" panose="020B0604020202020204" pitchFamily="34" charset="0"/>
                        <a:buChar char="•"/>
                      </a:pPr>
                      <a:r>
                        <a:rPr lang="x-none" sz="1300" b="0" dirty="0">
                          <a:solidFill>
                            <a:schemeClr val="tx1"/>
                          </a:solidFill>
                          <a:latin typeface="+mn-lt"/>
                        </a:rPr>
                        <a:t>Ranura PCI extendida (PCI-X)</a:t>
                      </a:r>
                    </a:p>
                    <a:p>
                      <a:pPr marL="173038" indent="-173038" rtl="0">
                        <a:spcBef>
                          <a:spcPts val="200"/>
                        </a:spcBef>
                        <a:spcAft>
                          <a:spcPts val="200"/>
                        </a:spcAft>
                        <a:buFont typeface="Arial" panose="020B0604020202020204" pitchFamily="34" charset="0"/>
                        <a:buChar char="•"/>
                      </a:pPr>
                      <a:r>
                        <a:rPr lang="x-none" sz="1300" b="0" dirty="0">
                          <a:solidFill>
                            <a:schemeClr val="tx1"/>
                          </a:solidFill>
                          <a:latin typeface="+mn-lt"/>
                        </a:rPr>
                        <a:t>Ranura ⁪PCI Express (PCIe)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x-none" sz="1300" b="0" dirty="0">
                          <a:solidFill>
                            <a:schemeClr val="tx1"/>
                          </a:solidFill>
                          <a:latin typeface="+mn-lt"/>
                        </a:rPr>
                        <a:t>Puerto de gráficos acelerado (AGP)</a:t>
                      </a:r>
                    </a:p>
                    <a:p>
                      <a:pPr marL="173038" indent="-173038" algn="l" defTabSz="685777" rtl="0" eaLnBrk="1" latinLnBrk="0" hangingPunct="1">
                        <a:spcBef>
                          <a:spcPts val="200"/>
                        </a:spcBef>
                        <a:spcAft>
                          <a:spcPts val="200"/>
                        </a:spcAft>
                        <a:buFont typeface="Arial" panose="020B0604020202020204" pitchFamily="34" charset="0"/>
                        <a:buChar char="•"/>
                      </a:pPr>
                      <a:r>
                        <a:rPr lang="x-none" sz="1300" b="0" kern="1200" dirty="0">
                          <a:solidFill>
                            <a:schemeClr val="tx1"/>
                          </a:solidFill>
                          <a:latin typeface="+mn-lt"/>
                          <a:ea typeface="+mn-ea"/>
                          <a:cs typeface="+mn-cs"/>
                        </a:rPr>
                        <a:t>Unidad de disco duro</a:t>
                      </a:r>
                    </a:p>
                    <a:p>
                      <a:pPr marL="173038" indent="-173038" algn="l" defTabSz="685777" rtl="0" eaLnBrk="1" latinLnBrk="0" hangingPunct="1">
                        <a:spcBef>
                          <a:spcPts val="200"/>
                        </a:spcBef>
                        <a:spcAft>
                          <a:spcPts val="200"/>
                        </a:spcAft>
                        <a:buFont typeface="Arial" panose="020B0604020202020204" pitchFamily="34" charset="0"/>
                        <a:buChar char="•"/>
                      </a:pPr>
                      <a:r>
                        <a:rPr lang="x-none" sz="1300" b="0" kern="1200" dirty="0">
                          <a:solidFill>
                            <a:schemeClr val="tx1"/>
                          </a:solidFill>
                          <a:latin typeface="+mn-lt"/>
                          <a:ea typeface="+mn-ea"/>
                          <a:cs typeface="+mn-cs"/>
                        </a:rPr>
                        <a:t>Unidad de cintas</a:t>
                      </a:r>
                    </a:p>
                    <a:p>
                      <a:pPr marL="173038" indent="-173038" algn="l" defTabSz="685777" rtl="0" eaLnBrk="1" latinLnBrk="0" hangingPunct="1">
                        <a:spcBef>
                          <a:spcPts val="200"/>
                        </a:spcBef>
                        <a:spcAft>
                          <a:spcPts val="200"/>
                        </a:spcAft>
                        <a:buFont typeface="Arial" panose="020B0604020202020204" pitchFamily="34" charset="0"/>
                        <a:buChar char="•"/>
                      </a:pPr>
                      <a:r>
                        <a:rPr lang="x-none" sz="1300" b="0" kern="1200" dirty="0">
                          <a:solidFill>
                            <a:schemeClr val="tx1"/>
                          </a:solidFill>
                          <a:latin typeface="+mn-lt"/>
                          <a:ea typeface="+mn-ea"/>
                          <a:cs typeface="+mn-cs"/>
                        </a:rPr>
                        <a:t>Unidad de estado sólido</a:t>
                      </a:r>
                    </a:p>
                    <a:p>
                      <a:pPr marL="173038" indent="-173038" algn="l" defTabSz="685777" rtl="0" eaLnBrk="1" latinLnBrk="0" hangingPunct="1">
                        <a:spcBef>
                          <a:spcPts val="200"/>
                        </a:spcBef>
                        <a:spcAft>
                          <a:spcPts val="200"/>
                        </a:spcAft>
                        <a:buFont typeface="Arial" panose="020B0604020202020204" pitchFamily="34" charset="0"/>
                        <a:buChar char="•"/>
                      </a:pPr>
                      <a:r>
                        <a:rPr lang="x-none" sz="1300" b="0" kern="1200" dirty="0">
                          <a:solidFill>
                            <a:schemeClr val="tx1"/>
                          </a:solidFill>
                          <a:latin typeface="+mn-lt"/>
                          <a:ea typeface="+mn-ea"/>
                          <a:cs typeface="+mn-cs"/>
                        </a:rPr>
                        <a:t>Módulos mSata o M.2</a:t>
                      </a:r>
                    </a:p>
                    <a:p>
                      <a:pPr marL="173038" indent="-173038" algn="l" defTabSz="685777" rtl="0" eaLnBrk="1" latinLnBrk="0" hangingPunct="1">
                        <a:spcBef>
                          <a:spcPts val="200"/>
                        </a:spcBef>
                        <a:spcAft>
                          <a:spcPts val="200"/>
                        </a:spcAft>
                        <a:buFont typeface="Arial" panose="020B0604020202020204" pitchFamily="34" charset="0"/>
                        <a:buChar char="•"/>
                      </a:pPr>
                      <a:r>
                        <a:rPr lang="x-none" sz="1300" b="0" kern="1200" dirty="0">
                          <a:solidFill>
                            <a:schemeClr val="tx1"/>
                          </a:solidFill>
                          <a:latin typeface="+mn-lt"/>
                          <a:ea typeface="+mn-ea"/>
                          <a:cs typeface="+mn-cs"/>
                        </a:rPr>
                        <a:t>Unidades híbridas de estado sólido (SSHD)</a:t>
                      </a:r>
                    </a:p>
                    <a:p>
                      <a:pPr marL="173038" indent="-173038" algn="l" defTabSz="685777" rtl="0" eaLnBrk="1" latinLnBrk="0" hangingPunct="1">
                        <a:spcBef>
                          <a:spcPts val="200"/>
                        </a:spcBef>
                        <a:spcAft>
                          <a:spcPts val="200"/>
                        </a:spcAft>
                        <a:buFont typeface="Arial" panose="020B0604020202020204" pitchFamily="34" charset="0"/>
                        <a:buChar char="•"/>
                      </a:pPr>
                      <a:r>
                        <a:rPr lang="x-none" sz="1300" b="0" kern="1200" dirty="0">
                          <a:solidFill>
                            <a:schemeClr val="tx1"/>
                          </a:solidFill>
                          <a:latin typeface="+mn-lt"/>
                          <a:ea typeface="+mn-ea"/>
                          <a:cs typeface="+mn-cs"/>
                        </a:rPr>
                        <a:t>Disco compacto (CD)</a:t>
                      </a:r>
                    </a:p>
                    <a:p>
                      <a:pPr marL="173038" indent="-173038" algn="l" defTabSz="685777" rtl="0" eaLnBrk="1" latinLnBrk="0" hangingPunct="1">
                        <a:spcBef>
                          <a:spcPts val="200"/>
                        </a:spcBef>
                        <a:spcAft>
                          <a:spcPts val="200"/>
                        </a:spcAft>
                        <a:buFont typeface="Arial" panose="020B0604020202020204" pitchFamily="34" charset="0"/>
                        <a:buChar char="•"/>
                      </a:pPr>
                      <a:r>
                        <a:rPr lang="x-none" sz="1300" b="0" kern="1200" dirty="0">
                          <a:solidFill>
                            <a:schemeClr val="tx1"/>
                          </a:solidFill>
                          <a:latin typeface="+mn-lt"/>
                          <a:ea typeface="+mn-ea"/>
                          <a:cs typeface="+mn-cs"/>
                        </a:rPr>
                        <a:t>Disco versátil digital (DVD)</a:t>
                      </a:r>
                    </a:p>
                    <a:p>
                      <a:pPr marL="173038" indent="-173038" algn="l" defTabSz="685777" rtl="0" eaLnBrk="1" latinLnBrk="0" hangingPunct="1">
                        <a:spcBef>
                          <a:spcPts val="200"/>
                        </a:spcBef>
                        <a:spcAft>
                          <a:spcPts val="200"/>
                        </a:spcAft>
                        <a:buFont typeface="Arial" panose="020B0604020202020204" pitchFamily="34" charset="0"/>
                        <a:buChar char="•"/>
                      </a:pPr>
                      <a:r>
                        <a:rPr lang="x-none" sz="1300" b="0" kern="1200" dirty="0">
                          <a:solidFill>
                            <a:schemeClr val="tx1"/>
                          </a:solidFill>
                          <a:latin typeface="+mn-lt"/>
                          <a:ea typeface="+mn-ea"/>
                          <a:cs typeface="+mn-cs"/>
                        </a:rPr>
                        <a:t>Disco Blu-ray (BD)</a:t>
                      </a:r>
                    </a:p>
                    <a:p>
                      <a:pPr marL="173038" indent="-173038" algn="l" defTabSz="685777" rtl="0" eaLnBrk="1" latinLnBrk="0" hangingPunct="1">
                        <a:spcBef>
                          <a:spcPts val="200"/>
                        </a:spcBef>
                        <a:spcAft>
                          <a:spcPts val="200"/>
                        </a:spcAft>
                        <a:buFont typeface="Arial" panose="020B0604020202020204" pitchFamily="34" charset="0"/>
                        <a:buChar char="•"/>
                      </a:pPr>
                      <a:r>
                        <a:rPr lang="x-none" sz="1300" b="0" kern="1200" dirty="0">
                          <a:solidFill>
                            <a:schemeClr val="tx1"/>
                          </a:solidFill>
                          <a:latin typeface="+mn-lt"/>
                          <a:ea typeface="+mn-ea"/>
                          <a:cs typeface="+mn-cs"/>
                        </a:rPr>
                        <a:t>DisplayPort</a:t>
                      </a:r>
                    </a:p>
                    <a:p>
                      <a:pPr marL="173038" indent="-173038" algn="l" defTabSz="685777" rtl="0" eaLnBrk="1" latinLnBrk="0" hangingPunct="1">
                        <a:spcBef>
                          <a:spcPts val="200"/>
                        </a:spcBef>
                        <a:spcAft>
                          <a:spcPts val="200"/>
                        </a:spcAft>
                        <a:buFont typeface="Arial" panose="020B0604020202020204" pitchFamily="34" charset="0"/>
                        <a:buChar char="•"/>
                      </a:pPr>
                      <a:r>
                        <a:rPr lang="x-none" sz="1300" b="0" kern="1200" dirty="0">
                          <a:solidFill>
                            <a:schemeClr val="tx1"/>
                          </a:solidFill>
                          <a:latin typeface="+mn-lt"/>
                          <a:ea typeface="+mn-ea"/>
                          <a:cs typeface="+mn-cs"/>
                        </a:rPr>
                        <a:t>Interfaz visual digital (DVI)</a:t>
                      </a:r>
                    </a:p>
                    <a:p>
                      <a:pPr marL="173038" indent="-173038" algn="l" defTabSz="685777" rtl="0" eaLnBrk="1" latinLnBrk="0" hangingPunct="1">
                        <a:spcBef>
                          <a:spcPts val="200"/>
                        </a:spcBef>
                        <a:spcAft>
                          <a:spcPts val="200"/>
                        </a:spcAft>
                        <a:buFont typeface="Arial" panose="020B0604020202020204" pitchFamily="34" charset="0"/>
                        <a:buChar char="•"/>
                      </a:pPr>
                      <a:r>
                        <a:rPr lang="x-none" sz="1300" b="0" kern="1200" dirty="0">
                          <a:solidFill>
                            <a:schemeClr val="tx1"/>
                          </a:solidFill>
                          <a:latin typeface="+mn-lt"/>
                          <a:ea typeface="+mn-ea"/>
                          <a:cs typeface="+mn-cs"/>
                        </a:rPr>
                        <a:t>Interfaz multimedia de alta definición (HDMI)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x-none" sz="1300" b="0" kern="1200" spc="-30" baseline="0" dirty="0">
                          <a:solidFill>
                            <a:schemeClr val="tx1"/>
                          </a:solidFill>
                          <a:latin typeface="+mn-lt"/>
                          <a:ea typeface="+mn-ea"/>
                          <a:cs typeface="+mn-cs"/>
                        </a:rPr>
                        <a:t>Thunderbolt</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x-none" sz="1300" b="0" kern="1200" spc="-30" baseline="0" dirty="0">
                          <a:solidFill>
                            <a:schemeClr val="tx1"/>
                          </a:solidFill>
                          <a:latin typeface="+mn-lt"/>
                          <a:ea typeface="+mn-ea"/>
                          <a:cs typeface="+mn-cs"/>
                        </a:rPr>
                        <a:t>Matriz de gráficos de video (VGA) </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x-none" sz="1300" b="0" kern="1200" spc="-30" baseline="0" dirty="0">
                          <a:solidFill>
                            <a:schemeClr val="tx1"/>
                          </a:solidFill>
                          <a:latin typeface="+mn-lt"/>
                          <a:ea typeface="+mn-ea"/>
                          <a:cs typeface="+mn-cs"/>
                        </a:rPr>
                        <a:t>Radio Corporation of America (RCA) </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x-none" sz="1300" b="0" kern="1200" spc="-30" baseline="0" dirty="0">
                          <a:solidFill>
                            <a:schemeClr val="tx1"/>
                          </a:solidFill>
                          <a:latin typeface="+mn-lt"/>
                          <a:ea typeface="+mn-ea"/>
                          <a:cs typeface="+mn-cs"/>
                        </a:rPr>
                        <a:t>Escáner ADF o plano</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x-none" sz="1300" b="0" kern="1200" spc="-30" baseline="0" dirty="0">
                          <a:solidFill>
                            <a:schemeClr val="tx1"/>
                          </a:solidFill>
                          <a:latin typeface="+mn-lt"/>
                          <a:ea typeface="+mn-ea"/>
                          <a:cs typeface="+mn-cs"/>
                        </a:rPr>
                        <a:t>Joystick y controlador para juegos</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x-none" sz="1300" b="0" kern="1200" spc="-30" baseline="0" dirty="0">
                          <a:solidFill>
                            <a:schemeClr val="tx1"/>
                          </a:solidFill>
                          <a:latin typeface="+mn-lt"/>
                          <a:ea typeface="+mn-ea"/>
                          <a:cs typeface="+mn-cs"/>
                        </a:rPr>
                        <a:t>Switch KVM </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x-none" sz="1300" b="0" kern="1200" spc="-30" baseline="0" dirty="0">
                          <a:solidFill>
                            <a:schemeClr val="tx1"/>
                          </a:solidFill>
                          <a:latin typeface="+mn-lt"/>
                          <a:ea typeface="+mn-ea"/>
                          <a:cs typeface="+mn-cs"/>
                        </a:rPr>
                        <a:t>Pantalla táctil</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x-none" sz="1300" b="0" kern="1200" spc="-30" baseline="0" dirty="0">
                          <a:solidFill>
                            <a:schemeClr val="tx1"/>
                          </a:solidFill>
                          <a:latin typeface="+mn-lt"/>
                          <a:ea typeface="+mn-ea"/>
                          <a:cs typeface="+mn-cs"/>
                        </a:rPr>
                        <a:t>Lápiz digital</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x-none" sz="1300" b="0" kern="1200" spc="-30" baseline="0" dirty="0">
                          <a:solidFill>
                            <a:schemeClr val="tx1"/>
                          </a:solidFill>
                          <a:latin typeface="+mn-lt"/>
                          <a:ea typeface="+mn-ea"/>
                          <a:cs typeface="+mn-cs"/>
                        </a:rPr>
                        <a:t>Lector de banda magnética</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x-none" sz="1300" b="0" kern="1200" spc="-30" baseline="0" dirty="0">
                          <a:solidFill>
                            <a:schemeClr val="tx1"/>
                          </a:solidFill>
                          <a:latin typeface="+mn-lt"/>
                          <a:ea typeface="+mn-ea"/>
                          <a:cs typeface="+mn-cs"/>
                        </a:rPr>
                        <a:t>Escáner de código de barras </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x-none" sz="1300" b="0" kern="1200" spc="-30" baseline="0" dirty="0">
                          <a:solidFill>
                            <a:schemeClr val="tx1"/>
                          </a:solidFill>
                          <a:latin typeface="+mn-lt"/>
                          <a:ea typeface="+mn-ea"/>
                          <a:cs typeface="+mn-cs"/>
                        </a:rPr>
                        <a:t>Tablilla digital para firmas</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x-none" sz="1300" b="0" kern="1200" spc="-30" baseline="0" dirty="0">
                          <a:solidFill>
                            <a:schemeClr val="tx1"/>
                          </a:solidFill>
                          <a:latin typeface="+mn-lt"/>
                          <a:ea typeface="+mn-ea"/>
                          <a:cs typeface="+mn-cs"/>
                        </a:rPr>
                        <a:t>Lector de tarjetas inteligente </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x-none" sz="1300" b="0" kern="1200" spc="-30" baseline="0" dirty="0">
                          <a:solidFill>
                            <a:schemeClr val="tx1"/>
                          </a:solidFill>
                          <a:latin typeface="+mn-lt"/>
                          <a:ea typeface="+mn-ea"/>
                          <a:cs typeface="+mn-cs"/>
                        </a:rPr>
                        <a:t>Dispositivos </a:t>
                      </a:r>
                      <a:r>
                        <a:rPr lang="x-none" sz="1300" b="0" kern="1200" dirty="0">
                          <a:solidFill>
                            <a:schemeClr val="tx1"/>
                          </a:solidFill>
                          <a:latin typeface="+mn-lt"/>
                          <a:ea typeface="+mn-ea"/>
                          <a:cs typeface="+mn-cs"/>
                        </a:rPr>
                        <a:t>y terminales NFC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c="http://schemas.openxmlformats.org/drawingml/2006/chart" xmlns:c15="http://schemas.microsoft.com/office/drawing/2012/chart" xmlns:a16="http://schemas.microsoft.com/office/drawing/2014/main" val="1600795013"/>
                  </a:ext>
                </a:extLst>
              </a:tr>
            </a:tbl>
          </a:graphicData>
        </a:graphic>
      </p:graphicFrame>
    </p:spTree>
    <p:custDataLst>
      <p:tags r:id="rId1"/>
    </p:custDataLst>
    <p:extLst>
      <p:ext uri="{BB962C8B-B14F-4D97-AF65-F5344CB8AC3E}">
        <p14:creationId xmlns:p14="http://schemas.microsoft.com/office/powerpoint/2010/main" val="2493078768"/>
      </p:ext>
    </p:extLst>
  </p:cSld>
  <p:clrMapOvr>
    <a:masterClrMapping/>
  </p:clrMapOvr>
  <p:transition spd="slow">
    <p:wipe/>
  </p:transition>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6321" name="Rectangle 2"/>
          <p:cNvSpPr>
            <a:spLocks noGrp="1" noChangeArrowheads="1"/>
          </p:cNvSpPr>
          <p:nvPr>
            <p:ph type="title"/>
          </p:nvPr>
        </p:nvSpPr>
        <p:spPr>
          <a:xfrm>
            <a:off x="1" y="41394"/>
            <a:ext cx="9143999" cy="675044"/>
          </a:xfrm>
        </p:spPr>
        <p:txBody>
          <a:bodyPr/>
          <a:lstStyle/>
          <a:p>
            <a:pPr rtl="0" eaLnBrk="1" hangingPunct="1"/>
            <a:r>
              <a:rPr lang="x-none" sz="1400">
                <a:latin typeface="Arial" charset="0"/>
              </a:rPr>
              <a:t>Capítulo 1 </a:t>
            </a:r>
            <a:r>
              <a:rPr lang="en-US" dirty="0">
                <a:latin typeface="Arial" charset="0"/>
              </a:rPr>
              <a:t/>
            </a:r>
            <a:br>
              <a:rPr lang="en-US" dirty="0">
                <a:latin typeface="Arial" charset="0"/>
              </a:rPr>
            </a:br>
            <a:r>
              <a:rPr lang="x-none">
                <a:latin typeface="Arial" charset="0"/>
              </a:rPr>
              <a:t>Nuevos términos y comandos (continuación)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75680326"/>
              </p:ext>
            </p:extLst>
          </p:nvPr>
        </p:nvGraphicFramePr>
        <p:xfrm>
          <a:off x="221467" y="798944"/>
          <a:ext cx="8640000" cy="3820160"/>
        </p:xfrm>
        <a:graphic>
          <a:graphicData uri="http://schemas.openxmlformats.org/drawingml/2006/table">
            <a:tbl>
              <a:tblPr firstRow="1" bandRow="1">
                <a:tableStyleId>{F5AB1C69-6EDB-4FF4-983F-18BD219EF322}</a:tableStyleId>
              </a:tblPr>
              <a:tblGrid>
                <a:gridCol w="2880000">
                  <a:extLst>
                    <a:ext uri="{9D8B030D-6E8A-4147-A177-3AD203B41FA5}">
                      <a16:colId xmlns="" xmlns:c="http://schemas.openxmlformats.org/drawingml/2006/chart" xmlns:c15="http://schemas.microsoft.com/office/drawing/2012/chart" xmlns:a16="http://schemas.microsoft.com/office/drawing/2014/main" val="2731093094"/>
                    </a:ext>
                  </a:extLst>
                </a:gridCol>
                <a:gridCol w="2880000">
                  <a:extLst>
                    <a:ext uri="{9D8B030D-6E8A-4147-A177-3AD203B41FA5}">
                      <a16:colId xmlns="" xmlns:c="http://schemas.openxmlformats.org/drawingml/2006/chart" xmlns:c15="http://schemas.microsoft.com/office/drawing/2012/chart" xmlns:a16="http://schemas.microsoft.com/office/drawing/2014/main" val="2353496225"/>
                    </a:ext>
                  </a:extLst>
                </a:gridCol>
                <a:gridCol w="2880000">
                  <a:extLst>
                    <a:ext uri="{9D8B030D-6E8A-4147-A177-3AD203B41FA5}">
                      <a16:colId xmlns="" xmlns:c="http://schemas.openxmlformats.org/drawingml/2006/chart" xmlns:c15="http://schemas.microsoft.com/office/drawing/2012/chart" xmlns:a16="http://schemas.microsoft.com/office/drawing/2014/main" val="572663217"/>
                    </a:ext>
                  </a:extLst>
                </a:gridCol>
              </a:tblGrid>
              <a:tr h="3657727">
                <a:tc>
                  <a:txBody>
                    <a:bodyPr/>
                    <a:lstStyle/>
                    <a:p>
                      <a:pPr marL="173038" indent="-173038" rtl="0">
                        <a:spcBef>
                          <a:spcPts val="200"/>
                        </a:spcBef>
                        <a:spcAft>
                          <a:spcPts val="200"/>
                        </a:spcAft>
                        <a:buFont typeface="Arial" panose="020B0604020202020204" pitchFamily="34" charset="0"/>
                        <a:buChar char="•"/>
                      </a:pPr>
                      <a:r>
                        <a:rPr lang="x-none" sz="1300" b="0" spc="-30" baseline="0" dirty="0">
                          <a:solidFill>
                            <a:schemeClr val="tx1"/>
                          </a:solidFill>
                          <a:latin typeface="+mn-lt"/>
                        </a:rPr>
                        <a:t>Escáneres de reconocimiento facial</a:t>
                      </a:r>
                    </a:p>
                    <a:p>
                      <a:pPr marL="173038" indent="-173038" rtl="0">
                        <a:spcBef>
                          <a:spcPts val="200"/>
                        </a:spcBef>
                        <a:spcAft>
                          <a:spcPts val="200"/>
                        </a:spcAft>
                        <a:buFont typeface="Arial" panose="020B0604020202020204" pitchFamily="34" charset="0"/>
                        <a:buChar char="•"/>
                      </a:pPr>
                      <a:r>
                        <a:rPr lang="x-none" sz="1300" b="0" spc="-30" baseline="0" dirty="0">
                          <a:solidFill>
                            <a:schemeClr val="tx1"/>
                          </a:solidFill>
                          <a:latin typeface="+mn-lt"/>
                        </a:rPr>
                        <a:t>Escáneres de huellas digitales</a:t>
                      </a:r>
                    </a:p>
                    <a:p>
                      <a:pPr marL="173038" indent="-173038" rtl="0">
                        <a:spcBef>
                          <a:spcPts val="200"/>
                        </a:spcBef>
                        <a:spcAft>
                          <a:spcPts val="200"/>
                        </a:spcAft>
                        <a:buFont typeface="Arial" panose="020B0604020202020204" pitchFamily="34" charset="0"/>
                        <a:buChar char="•"/>
                      </a:pPr>
                      <a:r>
                        <a:rPr lang="x-none" sz="1300" b="0" spc="-30" baseline="0" dirty="0">
                          <a:solidFill>
                            <a:schemeClr val="tx1"/>
                          </a:solidFill>
                          <a:latin typeface="+mn-lt"/>
                        </a:rPr>
                        <a:t>Escáneres de reconocimiento de voz</a:t>
                      </a:r>
                    </a:p>
                    <a:p>
                      <a:pPr marL="173038" indent="-173038" rtl="0">
                        <a:spcBef>
                          <a:spcPts val="200"/>
                        </a:spcBef>
                        <a:spcAft>
                          <a:spcPts val="200"/>
                        </a:spcAft>
                        <a:buFont typeface="Arial" panose="020B0604020202020204" pitchFamily="34" charset="0"/>
                        <a:buChar char="•"/>
                      </a:pPr>
                      <a:r>
                        <a:rPr lang="x-none" sz="1300" b="0" spc="-30" baseline="0" dirty="0">
                          <a:solidFill>
                            <a:schemeClr val="tx1"/>
                          </a:solidFill>
                          <a:latin typeface="+mn-lt"/>
                        </a:rPr>
                        <a:t>Auriculares de realidad virtual </a:t>
                      </a:r>
                    </a:p>
                    <a:p>
                      <a:pPr marL="173038" indent="-173038" rtl="0">
                        <a:spcBef>
                          <a:spcPts val="200"/>
                        </a:spcBef>
                        <a:spcAft>
                          <a:spcPts val="200"/>
                        </a:spcAft>
                        <a:buFont typeface="Arial" panose="020B0604020202020204" pitchFamily="34" charset="0"/>
                        <a:buChar char="•"/>
                      </a:pPr>
                      <a:r>
                        <a:rPr lang="x-none" sz="1300" b="0" spc="-30" baseline="0" dirty="0">
                          <a:solidFill>
                            <a:schemeClr val="tx1"/>
                          </a:solidFill>
                          <a:latin typeface="+mn-lt"/>
                        </a:rPr>
                        <a:t>Pantalla de cristal líquido (LCD, Liquid crystal display)</a:t>
                      </a:r>
                    </a:p>
                    <a:p>
                      <a:pPr marL="173038" indent="-173038" rtl="0">
                        <a:spcBef>
                          <a:spcPts val="200"/>
                        </a:spcBef>
                        <a:spcAft>
                          <a:spcPts val="200"/>
                        </a:spcAft>
                        <a:buFont typeface="Arial" panose="020B0604020202020204" pitchFamily="34" charset="0"/>
                        <a:buChar char="•"/>
                      </a:pPr>
                      <a:r>
                        <a:rPr lang="x-none" sz="1300" b="0" spc="-30" baseline="0" dirty="0">
                          <a:solidFill>
                            <a:schemeClr val="tx1"/>
                          </a:solidFill>
                          <a:latin typeface="+mn-lt"/>
                        </a:rPr>
                        <a:t>Diodo emisor de luz (LED)</a:t>
                      </a:r>
                    </a:p>
                    <a:p>
                      <a:pPr marL="173038" indent="-173038" rtl="0">
                        <a:spcBef>
                          <a:spcPts val="200"/>
                        </a:spcBef>
                        <a:spcAft>
                          <a:spcPts val="200"/>
                        </a:spcAft>
                        <a:buFont typeface="Arial" panose="020B0604020202020204" pitchFamily="34" charset="0"/>
                        <a:buChar char="•"/>
                      </a:pPr>
                      <a:r>
                        <a:rPr lang="x-none" sz="1300" b="0" spc="-30" baseline="0" dirty="0">
                          <a:solidFill>
                            <a:schemeClr val="tx1"/>
                          </a:solidFill>
                          <a:latin typeface="+mn-lt"/>
                        </a:rPr>
                        <a:t>LED orgánico (OLED) </a:t>
                      </a:r>
                    </a:p>
                    <a:p>
                      <a:pPr marL="173038" indent="-173038" rtl="0">
                        <a:spcBef>
                          <a:spcPts val="200"/>
                        </a:spcBef>
                        <a:spcAft>
                          <a:spcPts val="200"/>
                        </a:spcAft>
                        <a:buFont typeface="Arial" panose="020B0604020202020204" pitchFamily="34" charset="0"/>
                        <a:buChar char="•"/>
                      </a:pPr>
                      <a:r>
                        <a:rPr lang="x-none" sz="1300" b="0" spc="-30" baseline="0" dirty="0">
                          <a:solidFill>
                            <a:schemeClr val="tx1"/>
                          </a:solidFill>
                          <a:latin typeface="+mn-lt"/>
                        </a:rPr>
                        <a:t>Procesamiento digital de luz (DLP)</a:t>
                      </a:r>
                    </a:p>
                    <a:p>
                      <a:pPr marL="173038" indent="-173038" rtl="0">
                        <a:spcBef>
                          <a:spcPts val="200"/>
                        </a:spcBef>
                        <a:spcAft>
                          <a:spcPts val="200"/>
                        </a:spcAft>
                        <a:buFont typeface="Arial" panose="020B0604020202020204" pitchFamily="34" charset="0"/>
                        <a:buChar char="•"/>
                      </a:pPr>
                      <a:r>
                        <a:rPr lang="x-none" sz="1300" b="0" spc="-30" baseline="0" dirty="0">
                          <a:solidFill>
                            <a:schemeClr val="tx1"/>
                          </a:solidFill>
                          <a:latin typeface="+mn-lt"/>
                        </a:rPr>
                        <a:t>Realidad virtual (VR)</a:t>
                      </a:r>
                    </a:p>
                    <a:p>
                      <a:pPr marL="173038" indent="-173038" rtl="0">
                        <a:spcBef>
                          <a:spcPts val="200"/>
                        </a:spcBef>
                        <a:spcAft>
                          <a:spcPts val="200"/>
                        </a:spcAft>
                        <a:buFont typeface="Arial" panose="020B0604020202020204" pitchFamily="34" charset="0"/>
                        <a:buChar char="•"/>
                      </a:pPr>
                      <a:r>
                        <a:rPr lang="x-none" sz="1300" b="0" spc="-30" baseline="0" dirty="0">
                          <a:solidFill>
                            <a:schemeClr val="tx1"/>
                          </a:solidFill>
                          <a:latin typeface="+mn-lt"/>
                        </a:rPr>
                        <a:t>Realidad aumentada (AR) </a:t>
                      </a:r>
                    </a:p>
                    <a:p>
                      <a:pPr marL="173038" indent="-173038" rtl="0">
                        <a:spcBef>
                          <a:spcPts val="200"/>
                        </a:spcBef>
                        <a:spcAft>
                          <a:spcPts val="200"/>
                        </a:spcAft>
                        <a:buFont typeface="Arial" panose="020B0604020202020204" pitchFamily="34" charset="0"/>
                        <a:buChar char="•"/>
                      </a:pPr>
                      <a:r>
                        <a:rPr lang="x-none" sz="1300" b="0" spc="-30" baseline="0" dirty="0">
                          <a:solidFill>
                            <a:schemeClr val="tx1"/>
                          </a:solidFill>
                          <a:latin typeface="+mn-lt"/>
                        </a:rPr>
                        <a:t>Chip de sistema básico de entrada y salida (BIOS) </a:t>
                      </a:r>
                    </a:p>
                    <a:p>
                      <a:pPr marL="173038" indent="-173038" rtl="0">
                        <a:spcBef>
                          <a:spcPts val="200"/>
                        </a:spcBef>
                        <a:spcAft>
                          <a:spcPts val="200"/>
                        </a:spcAft>
                        <a:buFont typeface="Arial" panose="020B0604020202020204" pitchFamily="34" charset="0"/>
                        <a:buChar char="•"/>
                      </a:pPr>
                      <a:r>
                        <a:rPr lang="x-none" sz="1300" b="0" spc="-30" baseline="0" dirty="0">
                          <a:solidFill>
                            <a:schemeClr val="tx1"/>
                          </a:solidFill>
                          <a:latin typeface="+mn-lt"/>
                        </a:rPr>
                        <a:t>Chip de Interfaz de firmware unificada extensible (UEFI)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x-none" sz="1300" b="0" kern="1200" spc="-30" baseline="0" dirty="0">
                          <a:solidFill>
                            <a:schemeClr val="tx1"/>
                          </a:solidFill>
                          <a:latin typeface="+mn-lt"/>
                          <a:ea typeface="+mn-ea"/>
                          <a:cs typeface="+mn-cs"/>
                        </a:rPr>
                        <a:t>Conexión de tecnología avanzada en serie (SATA)</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x-none" sz="1300" b="0" kern="1200" spc="-30" baseline="0" dirty="0">
                          <a:solidFill>
                            <a:schemeClr val="tx1"/>
                          </a:solidFill>
                          <a:latin typeface="+mn-lt"/>
                          <a:ea typeface="+mn-ea"/>
                          <a:cs typeface="+mn-cs"/>
                        </a:rPr>
                        <a:t>Dispositivos electrónicos de unidad integrada mejorados (EIDE)</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x-none" sz="1300" b="0" kern="1200" spc="-30" baseline="0" dirty="0">
                          <a:solidFill>
                            <a:schemeClr val="tx1"/>
                          </a:solidFill>
                          <a:latin typeface="+mn-lt"/>
                          <a:ea typeface="+mn-ea"/>
                          <a:cs typeface="+mn-cs"/>
                        </a:rPr>
                        <a:t>Interfaz de sistemas informáticos pequeños (SCSI)</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x-none" sz="1300" b="0" kern="1200" spc="-30" baseline="0" dirty="0">
                          <a:solidFill>
                            <a:schemeClr val="tx1"/>
                          </a:solidFill>
                          <a:latin typeface="+mn-lt"/>
                          <a:ea typeface="+mn-ea"/>
                          <a:cs typeface="+mn-cs"/>
                        </a:rPr>
                        <a:t>Memoria de solo lectura (ROM)</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x-none" sz="1300" b="0" kern="1200" spc="-30" baseline="0" dirty="0">
                          <a:solidFill>
                            <a:schemeClr val="tx1"/>
                          </a:solidFill>
                          <a:latin typeface="+mn-lt"/>
                          <a:ea typeface="+mn-ea"/>
                          <a:cs typeface="+mn-cs"/>
                        </a:rPr>
                        <a:t>Chip de memoria de solo lectura programable (PROM)</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x-none" sz="1300" b="0" kern="1200" spc="-30" baseline="0" dirty="0">
                          <a:solidFill>
                            <a:schemeClr val="tx1"/>
                          </a:solidFill>
                          <a:latin typeface="+mn-lt"/>
                          <a:ea typeface="+mn-ea"/>
                          <a:cs typeface="+mn-cs"/>
                        </a:rPr>
                        <a:t>Chip de memoria borrable y programable de solo lectura (EPROM)</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x-none" sz="1300" b="0" kern="1200" spc="-30" baseline="0" dirty="0">
                          <a:solidFill>
                            <a:schemeClr val="tx1"/>
                          </a:solidFill>
                          <a:latin typeface="+mn-lt"/>
                          <a:ea typeface="+mn-ea"/>
                          <a:cs typeface="+mn-cs"/>
                        </a:rPr>
                        <a:t>Chip de memoria programable y borrable eléctricamente de solo lectura (EPROM)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x-none" sz="1300" b="0" kern="1200" spc="-30" baseline="0" dirty="0">
                          <a:solidFill>
                            <a:schemeClr val="tx1"/>
                          </a:solidFill>
                          <a:latin typeface="+mn-lt"/>
                          <a:ea typeface="+mn-ea"/>
                          <a:cs typeface="+mn-cs"/>
                        </a:rPr>
                        <a:t>RAM dinámica (DRAM)</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x-none" sz="1300" b="0" kern="1200" spc="-30" baseline="0" dirty="0">
                          <a:solidFill>
                            <a:schemeClr val="tx1"/>
                          </a:solidFill>
                          <a:latin typeface="+mn-lt"/>
                          <a:ea typeface="+mn-ea"/>
                          <a:cs typeface="+mn-cs"/>
                        </a:rPr>
                        <a:t>RAM estática (SRAM)</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x-none" sz="1300" b="0" kern="1200" spc="-30" baseline="0" dirty="0">
                          <a:solidFill>
                            <a:schemeClr val="tx1"/>
                          </a:solidFill>
                          <a:latin typeface="+mn-lt"/>
                          <a:ea typeface="+mn-ea"/>
                          <a:cs typeface="+mn-cs"/>
                        </a:rPr>
                        <a:t>RAM dinámica sincrónica (SDRAM)</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x-none" sz="1300" b="0" kern="1200" spc="-30" baseline="0" dirty="0">
                          <a:solidFill>
                            <a:schemeClr val="tx1"/>
                          </a:solidFill>
                          <a:latin typeface="+mn-lt"/>
                          <a:ea typeface="+mn-ea"/>
                          <a:cs typeface="+mn-cs"/>
                        </a:rPr>
                        <a:t>RAM dinámica sincrónica de doble velocidad de datos (DDR SDRAM)</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x-none" sz="1300" b="0" kern="1200" spc="-30" baseline="0" dirty="0">
                          <a:solidFill>
                            <a:schemeClr val="tx1"/>
                          </a:solidFill>
                          <a:latin typeface="+mn-lt"/>
                          <a:ea typeface="+mn-ea"/>
                          <a:cs typeface="+mn-cs"/>
                        </a:rPr>
                        <a:t>RAM dinámica sincrónica DDR2 (DDR2 SDRAM)</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x-none" sz="1300" b="0" kern="1200" spc="-30" baseline="0" dirty="0">
                          <a:solidFill>
                            <a:schemeClr val="tx1"/>
                          </a:solidFill>
                          <a:latin typeface="+mn-lt"/>
                          <a:ea typeface="+mn-ea"/>
                          <a:cs typeface="+mn-cs"/>
                        </a:rPr>
                        <a:t>RAM dinámica sincrónica DDR3 (DDR3 SDRAM)</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x-none" sz="1300" b="0" kern="1200" spc="-30" baseline="0" dirty="0">
                          <a:solidFill>
                            <a:schemeClr val="tx1"/>
                          </a:solidFill>
                          <a:latin typeface="+mn-lt"/>
                          <a:ea typeface="+mn-ea"/>
                          <a:cs typeface="+mn-cs"/>
                        </a:rPr>
                        <a:t>RAM dinámica sincrónica DDR4 (DDR4 SDRAM)</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x-none" sz="1300" b="0" kern="1200" spc="-30" baseline="0" dirty="0">
                          <a:solidFill>
                            <a:schemeClr val="tx1"/>
                          </a:solidFill>
                          <a:latin typeface="+mn-lt"/>
                          <a:ea typeface="+mn-ea"/>
                          <a:cs typeface="+mn-cs"/>
                        </a:rPr>
                        <a:t>RAM dinámica sincrónica GDDR (GDDR SDRAM)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c="http://schemas.openxmlformats.org/drawingml/2006/chart" xmlns:c15="http://schemas.microsoft.com/office/drawing/2012/chart" xmlns:a16="http://schemas.microsoft.com/office/drawing/2014/main" val="1600795013"/>
                  </a:ext>
                </a:extLst>
              </a:tr>
            </a:tbl>
          </a:graphicData>
        </a:graphic>
      </p:graphicFrame>
    </p:spTree>
    <p:custDataLst>
      <p:tags r:id="rId1"/>
    </p:custDataLst>
    <p:extLst>
      <p:ext uri="{BB962C8B-B14F-4D97-AF65-F5344CB8AC3E}">
        <p14:creationId xmlns:p14="http://schemas.microsoft.com/office/powerpoint/2010/main" val="1020866622"/>
      </p:ext>
    </p:extLst>
  </p:cSld>
  <p:clrMapOvr>
    <a:masterClrMapping/>
  </p:clrMapOvr>
  <p:transition spd="slow">
    <p:wipe/>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4190828277"/>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70" name="Rectangle 33"/>
          <p:cNvSpPr>
            <a:spLocks noGrp="1" noChangeArrowheads="1"/>
          </p:cNvSpPr>
          <p:nvPr>
            <p:ph type="title"/>
          </p:nvPr>
        </p:nvSpPr>
        <p:spPr/>
        <p:txBody>
          <a:bodyPr/>
          <a:lstStyle/>
          <a:p>
            <a:pPr rtl="0" eaLnBrk="1" hangingPunct="1"/>
            <a:r>
              <a:rPr lang="x-none"/>
              <a:t>Capítulo 1: Evaluación</a:t>
            </a:r>
          </a:p>
        </p:txBody>
      </p:sp>
      <p:sp>
        <p:nvSpPr>
          <p:cNvPr id="7171" name="Rectangle 34"/>
          <p:cNvSpPr>
            <a:spLocks noGrp="1" noChangeArrowheads="1"/>
          </p:cNvSpPr>
          <p:nvPr>
            <p:ph idx="1"/>
          </p:nvPr>
        </p:nvSpPr>
        <p:spPr>
          <a:xfrm>
            <a:off x="145356" y="1112980"/>
            <a:ext cx="8998643" cy="3418829"/>
          </a:xfrm>
        </p:spPr>
        <p:txBody>
          <a:bodyPr/>
          <a:lstStyle/>
          <a:p>
            <a:pPr rtl="0" eaLnBrk="1" hangingPunct="1">
              <a:spcBef>
                <a:spcPct val="30000"/>
              </a:spcBef>
            </a:pPr>
            <a:r>
              <a:rPr lang="x-none" dirty="0"/>
              <a:t>Los estudiantes deben completar la "Evaluacion" del Capítulo 1 después de completar el Capítulo 1.</a:t>
            </a:r>
          </a:p>
          <a:p>
            <a:pPr rtl="0" eaLnBrk="1" hangingPunct="1">
              <a:spcBef>
                <a:spcPct val="30000"/>
              </a:spcBef>
            </a:pPr>
            <a:r>
              <a:rPr lang="x-none" dirty="0"/>
              <a:t>Las pruebas, el trabajo de laboratorio y otras actividades pueden utilizarse para evaluar informalmente el progreso de los estudiantes.</a:t>
            </a:r>
          </a:p>
        </p:txBody>
      </p:sp>
    </p:spTree>
    <p:custDataLst>
      <p:tags r:id="rId1"/>
    </p:custDataLst>
    <p:extLst>
      <p:ext uri="{BB962C8B-B14F-4D97-AF65-F5344CB8AC3E}">
        <p14:creationId xmlns:p14="http://schemas.microsoft.com/office/powerpoint/2010/main" val="1296080354"/>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x-none"/>
              <a:t>Capítulo 1: Prácticas recomendadas</a:t>
            </a:r>
          </a:p>
        </p:txBody>
      </p:sp>
      <p:sp>
        <p:nvSpPr>
          <p:cNvPr id="11266" name="Rectangle 34"/>
          <p:cNvSpPr>
            <a:spLocks noGrp="1" noChangeArrowheads="1"/>
          </p:cNvSpPr>
          <p:nvPr>
            <p:ph idx="1"/>
          </p:nvPr>
        </p:nvSpPr>
        <p:spPr>
          <a:xfrm>
            <a:off x="144065" y="798944"/>
            <a:ext cx="8853286" cy="4155319"/>
          </a:xfrm>
        </p:spPr>
        <p:txBody>
          <a:bodyPr/>
          <a:lstStyle/>
          <a:p>
            <a:pPr marL="0" indent="0" rtl="0">
              <a:lnSpc>
                <a:spcPct val="85000"/>
              </a:lnSpc>
              <a:spcBef>
                <a:spcPct val="30000"/>
              </a:spcBef>
              <a:buNone/>
            </a:pPr>
            <a:r>
              <a:rPr lang="x-none" dirty="0"/>
              <a:t>Antes de enseñar el Capítulo 1, el instructor debe:</a:t>
            </a:r>
          </a:p>
          <a:p>
            <a:pPr rtl="0" eaLnBrk="1" hangingPunct="1">
              <a:lnSpc>
                <a:spcPct val="85000"/>
              </a:lnSpc>
              <a:spcBef>
                <a:spcPct val="30000"/>
              </a:spcBef>
            </a:pPr>
            <a:r>
              <a:rPr lang="x-none" dirty="0"/>
              <a:t>Completar la "Evaluacion" del Capitulo 1.</a:t>
            </a:r>
          </a:p>
          <a:p>
            <a:pPr rtl="0" eaLnBrk="1" hangingPunct="1">
              <a:lnSpc>
                <a:spcPct val="85000"/>
              </a:lnSpc>
              <a:spcBef>
                <a:spcPct val="30000"/>
              </a:spcBef>
            </a:pPr>
            <a:r>
              <a:rPr lang="x-none" dirty="0"/>
              <a:t>Los objetivos de este capítulo son:</a:t>
            </a:r>
          </a:p>
          <a:p>
            <a:pPr lvl="1" rtl="0">
              <a:lnSpc>
                <a:spcPct val="85000"/>
              </a:lnSpc>
              <a:spcBef>
                <a:spcPct val="30000"/>
              </a:spcBef>
            </a:pPr>
            <a:r>
              <a:rPr lang="x-none" dirty="0"/>
              <a:t>Explicar cómo mantener seguros los componentes de la computadora personal.</a:t>
            </a:r>
          </a:p>
          <a:p>
            <a:pPr lvl="1" rtl="0">
              <a:lnSpc>
                <a:spcPct val="85000"/>
              </a:lnSpc>
              <a:spcBef>
                <a:spcPct val="30000"/>
              </a:spcBef>
            </a:pPr>
            <a:r>
              <a:rPr lang="x-none" dirty="0"/>
              <a:t>Explicar las características y funciones de los componentes de la computadora.</a:t>
            </a:r>
          </a:p>
          <a:p>
            <a:pPr lvl="1" rtl="0">
              <a:lnSpc>
                <a:spcPct val="85000"/>
              </a:lnSpc>
              <a:spcBef>
                <a:spcPct val="30000"/>
              </a:spcBef>
            </a:pPr>
            <a:r>
              <a:rPr lang="x-none" dirty="0"/>
              <a:t>Desarmar una PC.</a:t>
            </a:r>
          </a:p>
          <a:p>
            <a:pPr rtl="0">
              <a:lnSpc>
                <a:spcPct val="85000"/>
              </a:lnSpc>
              <a:spcBef>
                <a:spcPct val="30000"/>
              </a:spcBef>
            </a:pPr>
            <a:r>
              <a:rPr lang="x-none" dirty="0"/>
              <a:t>En este capítulo, se incluyen lecciones y </a:t>
            </a:r>
            <a:r>
              <a:rPr lang="x-none" dirty="0" smtClean="0"/>
              <a:t>conceptos.</a:t>
            </a:r>
            <a:r>
              <a:rPr lang="en-US" dirty="0" smtClean="0"/>
              <a:t> </a:t>
            </a:r>
            <a:r>
              <a:rPr lang="x-none" dirty="0" smtClean="0"/>
              <a:t>Trate </a:t>
            </a:r>
            <a:r>
              <a:rPr lang="x-none" dirty="0"/>
              <a:t>de incluir la mayor cantidad de preguntas posible para que los estudiantes participen durante la presentación.</a:t>
            </a:r>
          </a:p>
          <a:p>
            <a:pPr eaLnBrk="1" hangingPunct="1">
              <a:lnSpc>
                <a:spcPct val="85000"/>
              </a:lnSpc>
              <a:spcBef>
                <a:spcPct val="30000"/>
              </a:spcBef>
            </a:pPr>
            <a:endParaRPr lang="en-US" dirty="0"/>
          </a:p>
          <a:p>
            <a:pPr marL="630238" lvl="2" indent="-214313">
              <a:buFont typeface="Arial" panose="020B0604020202020204" pitchFamily="34" charset="0"/>
              <a:buChar char="•"/>
            </a:pPr>
            <a:endParaRPr lang="en-US" sz="1200" dirty="0"/>
          </a:p>
          <a:p>
            <a:pPr marL="630238" lvl="2" indent="-214313">
              <a:buFont typeface="Arial" panose="020B0604020202020204" pitchFamily="34" charset="0"/>
              <a:buChar char="•"/>
            </a:pPr>
            <a:endParaRPr lang="en-US" sz="1500" dirty="0"/>
          </a:p>
          <a:p>
            <a:pPr eaLnBrk="1" hangingPunct="1">
              <a:lnSpc>
                <a:spcPct val="85000"/>
              </a:lnSpc>
              <a:spcBef>
                <a:spcPct val="30000"/>
              </a:spcBef>
            </a:pPr>
            <a:endParaRPr lang="en-US" b="1" dirty="0">
              <a:solidFill>
                <a:srgbClr val="FF0000"/>
              </a:solidFill>
            </a:endParaRPr>
          </a:p>
          <a:p>
            <a:pPr eaLnBrk="1" hangingPunct="1">
              <a:lnSpc>
                <a:spcPct val="85000"/>
              </a:lnSpc>
              <a:spcBef>
                <a:spcPct val="30000"/>
              </a:spcBef>
            </a:pPr>
            <a:endParaRPr lang="en-US" dirty="0"/>
          </a:p>
        </p:txBody>
      </p:sp>
    </p:spTree>
    <p:custDataLst>
      <p:tags r:id="rId1"/>
    </p:custDataLst>
    <p:extLst>
      <p:ext uri="{BB962C8B-B14F-4D97-AF65-F5344CB8AC3E}">
        <p14:creationId xmlns:p14="http://schemas.microsoft.com/office/powerpoint/2010/main" val="2379341361"/>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 y="50629"/>
            <a:ext cx="9144000" cy="757551"/>
          </a:xfrm>
        </p:spPr>
        <p:txBody>
          <a:bodyPr/>
          <a:lstStyle/>
          <a:p>
            <a:pPr rtl="0"/>
            <a:r>
              <a:rPr lang="x-none"/>
              <a:t>Capítulo 1: Prácticas recomendadas (cont.)</a:t>
            </a:r>
          </a:p>
        </p:txBody>
      </p:sp>
      <p:sp>
        <p:nvSpPr>
          <p:cNvPr id="11266" name="Rectangle 34"/>
          <p:cNvSpPr>
            <a:spLocks noGrp="1" noChangeArrowheads="1"/>
          </p:cNvSpPr>
          <p:nvPr>
            <p:ph idx="1"/>
          </p:nvPr>
        </p:nvSpPr>
        <p:spPr>
          <a:xfrm>
            <a:off x="145357" y="988181"/>
            <a:ext cx="8853286" cy="4155319"/>
          </a:xfrm>
        </p:spPr>
        <p:txBody>
          <a:bodyPr/>
          <a:lstStyle/>
          <a:p>
            <a:pPr rtl="0">
              <a:lnSpc>
                <a:spcPct val="85000"/>
              </a:lnSpc>
              <a:spcBef>
                <a:spcPct val="30000"/>
              </a:spcBef>
            </a:pPr>
            <a:r>
              <a:rPr lang="x-none" dirty="0"/>
              <a:t>Sección 1.1</a:t>
            </a:r>
          </a:p>
          <a:p>
            <a:pPr lvl="1" rtl="0"/>
            <a:r>
              <a:rPr lang="x-none" dirty="0"/>
              <a:t>Pregunte a los estudiantes o tenga un debate en clase acerca de</a:t>
            </a:r>
          </a:p>
          <a:p>
            <a:pPr lvl="2" rtl="0"/>
            <a:r>
              <a:rPr lang="x-none" dirty="0"/>
              <a:t>¿Qué tipo de computadora personal tiene?</a:t>
            </a:r>
          </a:p>
          <a:p>
            <a:pPr lvl="2" rtl="0"/>
            <a:r>
              <a:rPr lang="x-none" dirty="0"/>
              <a:t>¿Cuáles son las diferencias entre una computadora de escritorio y una computadora portátil?</a:t>
            </a:r>
          </a:p>
          <a:p>
            <a:pPr lvl="2" rtl="0"/>
            <a:r>
              <a:rPr lang="x-none" dirty="0"/>
              <a:t>¿Cuáles son las diferentes consideraciones en términos de seguridad de los dispositivos informáticos, por ejemplo, para equipos de escritorio y computadoras portátiles?</a:t>
            </a:r>
          </a:p>
          <a:p>
            <a:pPr rtl="0"/>
            <a:r>
              <a:rPr lang="x-none" dirty="0"/>
              <a:t>Sección 1.2</a:t>
            </a:r>
          </a:p>
          <a:p>
            <a:pPr lvl="1" rtl="0"/>
            <a:r>
              <a:rPr lang="x-none" dirty="0"/>
              <a:t>Pregunte a los estudiantes o tenga un debate en clase</a:t>
            </a:r>
          </a:p>
          <a:p>
            <a:pPr lvl="2" rtl="0"/>
            <a:r>
              <a:rPr lang="x-none" dirty="0"/>
              <a:t>¿Cuáles son los componentes de hardware de su computadora de escritorio o portátil? </a:t>
            </a:r>
          </a:p>
          <a:p>
            <a:pPr lvl="3" rtl="0"/>
            <a:r>
              <a:rPr lang="x-none" dirty="0"/>
              <a:t>¿Cuál es la especificación de esos componentes? </a:t>
            </a:r>
          </a:p>
          <a:p>
            <a:pPr lvl="3" rtl="0"/>
            <a:r>
              <a:rPr lang="x-none" dirty="0"/>
              <a:t>¿De qué manera las especificaciones afectan el rendimiento o las funciones de la PC o de la computadora portátil?</a:t>
            </a:r>
          </a:p>
          <a:p>
            <a:pPr lvl="3" rtl="0"/>
            <a:r>
              <a:rPr lang="x-none" dirty="0"/>
              <a:t>¿Cuáles son los nuevos dispositivos de entrada y salida que desearían tener? ¿Por qué</a:t>
            </a:r>
            <a:r>
              <a:rPr lang="x-none" dirty="0" smtClean="0"/>
              <a:t>?</a:t>
            </a:r>
            <a:endParaRPr lang="en-US" dirty="0"/>
          </a:p>
        </p:txBody>
      </p:sp>
    </p:spTree>
    <p:custDataLst>
      <p:tags r:id="rId1"/>
    </p:custDataLst>
    <p:extLst>
      <p:ext uri="{BB962C8B-B14F-4D97-AF65-F5344CB8AC3E}">
        <p14:creationId xmlns:p14="http://schemas.microsoft.com/office/powerpoint/2010/main" val="483078966"/>
      </p:ext>
    </p:extLst>
  </p:cSld>
  <p:clrMapOvr>
    <a:masterClrMapping/>
  </p:clrMapOvr>
  <p:transition spd="slow">
    <p:wipe/>
  </p:transition>
</p:sld>
</file>

<file path=ppt/tags/tag1.xml><?xml version="1.0" encoding="utf-8"?>
<p:tagLst xmlns:a="http://schemas.openxmlformats.org/drawingml/2006/main" xmlns:r="http://schemas.openxmlformats.org/officeDocument/2006/relationships" xmlns:p="http://schemas.openxmlformats.org/presentationml/2006/main">
  <p:tag name="ARTICULATE_SLIDE_COUNT" val="67"/>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Theme">
  <a:themeElements>
    <a:clrScheme name="Custom 6">
      <a:dk1>
        <a:srgbClr val="58585B"/>
      </a:dk1>
      <a:lt1>
        <a:srgbClr val="FFFFFF"/>
      </a:lt1>
      <a:dk2>
        <a:srgbClr val="58585B"/>
      </a:dk2>
      <a:lt2>
        <a:srgbClr val="81C569"/>
      </a:lt2>
      <a:accent1>
        <a:srgbClr val="004C69"/>
      </a:accent1>
      <a:accent2>
        <a:srgbClr val="9E0B0F"/>
      </a:accent2>
      <a:accent3>
        <a:srgbClr val="FFFFFF"/>
      </a:accent3>
      <a:accent4>
        <a:srgbClr val="367187"/>
      </a:accent4>
      <a:accent5>
        <a:srgbClr val="38C6F4"/>
      </a:accent5>
      <a:accent6>
        <a:srgbClr val="FBAB18"/>
      </a:accent6>
      <a:hlink>
        <a:srgbClr val="38C6F4"/>
      </a:hlink>
      <a:folHlink>
        <a:srgbClr val="81C569"/>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6A4D7"/>
        </a:solidFill>
        <a:ln>
          <a:noFill/>
        </a:ln>
        <a:effectLst/>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 xmlns:thm15="http://schemas.microsoft.com/office/thememl/2012/main" name="Default Theme" id="{A3178FD6-045E-43BB-9FF9-79BDC55288A1}" vid="{B3635A64-254C-4D4D-B1C2-6197525273F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9529</TotalTime>
  <Words>7043</Words>
  <Application>Microsoft Office PowerPoint</Application>
  <PresentationFormat>全屏显示(16:9)</PresentationFormat>
  <Paragraphs>853</Paragraphs>
  <Slides>66</Slides>
  <Notes>65</Notes>
  <HiddenSlides>12</HiddenSlides>
  <MMClips>0</MMClips>
  <ScaleCrop>false</ScaleCrop>
  <HeadingPairs>
    <vt:vector size="4" baseType="variant">
      <vt:variant>
        <vt:lpstr>主题</vt:lpstr>
      </vt:variant>
      <vt:variant>
        <vt:i4>1</vt:i4>
      </vt:variant>
      <vt:variant>
        <vt:lpstr>幻灯片标题</vt:lpstr>
      </vt:variant>
      <vt:variant>
        <vt:i4>66</vt:i4>
      </vt:variant>
    </vt:vector>
  </HeadingPairs>
  <TitlesOfParts>
    <vt:vector size="67" baseType="lpstr">
      <vt:lpstr>Default Theme</vt:lpstr>
      <vt:lpstr>Capítulo 1: Introducción al hardware de computadoras personales</vt:lpstr>
      <vt:lpstr>Materiales para el instructor: Guía de planificación del Capítulo 1</vt:lpstr>
      <vt:lpstr>Capítulo 1: Introducción al hardware de computadoras personales</vt:lpstr>
      <vt:lpstr>Verifique su comprensión y ¿Qué conoce hasta ahora? </vt:lpstr>
      <vt:lpstr>Capítulo 1: Actividades</vt:lpstr>
      <vt:lpstr>Capítulo 1: Actividades (cont.)</vt:lpstr>
      <vt:lpstr>Capítulo 1: Evaluación</vt:lpstr>
      <vt:lpstr>Capítulo 1: Prácticas recomendadas</vt:lpstr>
      <vt:lpstr>Capítulo 1: Prácticas recomendadas (cont.)</vt:lpstr>
      <vt:lpstr>Capítulo 1: Prácticas recomendadas (cont.)</vt:lpstr>
      <vt:lpstr>Capítulo 1: Ayuda adicional</vt:lpstr>
      <vt:lpstr>Capítulo 1: Introducción al hardware de computadoras personales</vt:lpstr>
      <vt:lpstr>Capítulo 1: Secciones y objetivos</vt:lpstr>
      <vt:lpstr>Capítulo 1: Secciones y objetivos (continuación)</vt:lpstr>
      <vt:lpstr>1.1 Computadora personal</vt:lpstr>
      <vt:lpstr>Explicación de video: ¿Qué hay en una computadora?</vt:lpstr>
      <vt:lpstr>Computadoras personales Seguridad eléctrica</vt:lpstr>
      <vt:lpstr>Seguridad eléctrica y de  ESD</vt:lpstr>
      <vt:lpstr>1.2 Componentes de una PC</vt:lpstr>
      <vt:lpstr>Componentes de una PC  Gabinetes</vt:lpstr>
      <vt:lpstr>Componentes de una PC  Fuentes de alimentación</vt:lpstr>
      <vt:lpstr>Componentes de una PC Conectores</vt:lpstr>
      <vt:lpstr>Componentes de una PC  Voltaje de fuente de alimentación</vt:lpstr>
      <vt:lpstr>Componentes de una PC Placas base</vt:lpstr>
      <vt:lpstr>Componentes de una PC Componentes de la placa base</vt:lpstr>
      <vt:lpstr>Componentes de una PC Conjunto de chips de placa base</vt:lpstr>
      <vt:lpstr>Componentes de una PC Factores de forma de placa base</vt:lpstr>
      <vt:lpstr>Componentes de la PC ¿Qué es la CPU?</vt:lpstr>
      <vt:lpstr>Componentes de PC Sistemas de refrigeración</vt:lpstr>
      <vt:lpstr>Componentes de una PC Tipos de memoria</vt:lpstr>
      <vt:lpstr>Componentes de una PC Tipos de ROM</vt:lpstr>
      <vt:lpstr>Componentes de una PC Tipos de RAM</vt:lpstr>
      <vt:lpstr>Componentes de una PC Módulos de memoria</vt:lpstr>
      <vt:lpstr>Componentes de una PC Módulos de memoria (cont.)</vt:lpstr>
      <vt:lpstr>Componentes de una PC Módulos de memoria (cont.)</vt:lpstr>
      <vt:lpstr>Componentes de una PC Tarjetas adaptadoras</vt:lpstr>
      <vt:lpstr>Componentes de una PC Tarjetas adaptadoras (cont.)</vt:lpstr>
      <vt:lpstr>Componentes de una PC Tipos de dispositivos de almacenamiento</vt:lpstr>
      <vt:lpstr>Componentes de una PC Interfaces de dispositivos de almacenamiento</vt:lpstr>
      <vt:lpstr>Componentes de una PC Almacenamiento en medios magnéticos</vt:lpstr>
      <vt:lpstr>Componentes de una PC Almacenamiento de semiconductores</vt:lpstr>
      <vt:lpstr>Componentes de una PC Almacenamiento de semiconductores (cont.)</vt:lpstr>
      <vt:lpstr>Componentes de una PC Tipos de dispositivos de almacenamiento óptico</vt:lpstr>
      <vt:lpstr>Componentes de una PC Tipos de dispositivos de almacenamiento óptico (cont.)</vt:lpstr>
      <vt:lpstr>Componentes de una PC Puertos y cables de video</vt:lpstr>
      <vt:lpstr>Componentes de una PC Otros puertos y cables</vt:lpstr>
      <vt:lpstr>Componentes de una PC Adaptadores y convertidores</vt:lpstr>
      <vt:lpstr>Componentes de una PC Dispositivos de entrada originales</vt:lpstr>
      <vt:lpstr>Componentes de una PC Nuevos dispositivos de entrada</vt:lpstr>
      <vt:lpstr>Componentes de una PC Otros dispositivos de entrada nuevos</vt:lpstr>
      <vt:lpstr>Componentes de una PC Dispositivos de entrada más recientes</vt:lpstr>
      <vt:lpstr>Componentes de una PC ¿Qué son los dispositivos de salida?</vt:lpstr>
      <vt:lpstr>Componentes de una PC Monitores y proyectores</vt:lpstr>
      <vt:lpstr>Componentes de una PC Auriculares de VR y AR</vt:lpstr>
      <vt:lpstr>Componentes de una PC Impresoras</vt:lpstr>
      <vt:lpstr>Componentes de una PC Altavoces y auriculares</vt:lpstr>
      <vt:lpstr>1.3 Desarmado de una computadora</vt:lpstr>
      <vt:lpstr>Explicación en video: kit de herramientas del técnico</vt:lpstr>
      <vt:lpstr>Demostración de video – Desarmado de una computadora</vt:lpstr>
      <vt:lpstr>Práctica de laboratorio de desarmado de una computadora: desarmado de una computadora</vt:lpstr>
      <vt:lpstr>1.4 Resumen del capítulo</vt:lpstr>
      <vt:lpstr>Conclusión Capítulo 1: Introducción al hardware de computadoras personales</vt:lpstr>
      <vt:lpstr>Capítulo 1 Nuevos términos y comandos</vt:lpstr>
      <vt:lpstr>Capítulo 1  Nuevos términos y comandos (continuación)</vt:lpstr>
      <vt:lpstr>Capítulo 1  Nuevos términos y comandos (continuación)</vt:lpstr>
      <vt:lpstr>PowerPoint 演示文稿</vt:lpstr>
    </vt:vector>
  </TitlesOfParts>
  <Company>Cisco Systems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bvachon@cisco.com</dc:creator>
  <cp:lastModifiedBy>User</cp:lastModifiedBy>
  <cp:revision>638</cp:revision>
  <dcterms:created xsi:type="dcterms:W3CDTF">2016-08-22T22:27:36Z</dcterms:created>
  <dcterms:modified xsi:type="dcterms:W3CDTF">2019-12-02T05:44:34Z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ProviderInitializationData">
    <vt:lpwstr>https://cisco.jiveon.com</vt:lpwstr>
  </property>
  <property fmtid="{D5CDD505-2E9C-101B-9397-08002B2CF9AE}" pid="3" name="Offisync_UpdateToken">
    <vt:lpwstr>1</vt:lpwstr>
  </property>
  <property fmtid="{D5CDD505-2E9C-101B-9397-08002B2CF9AE}" pid="4" name="Offisync_ServerID">
    <vt:lpwstr>07841bbc-cd3c-4a76-827f-75a2226890f4</vt:lpwstr>
  </property>
  <property fmtid="{D5CDD505-2E9C-101B-9397-08002B2CF9AE}" pid="5" name="Offisync_UniqueId">
    <vt:lpwstr>1702406</vt:lpwstr>
  </property>
  <property fmtid="{D5CDD505-2E9C-101B-9397-08002B2CF9AE}" pid="6" name="Jive_VersionGuid">
    <vt:lpwstr>fd96a0b3-f68d-4727-8e4f-2128d37ed30a</vt:lpwstr>
  </property>
  <property fmtid="{D5CDD505-2E9C-101B-9397-08002B2CF9AE}" pid="7" name="Jive_LatestUserAccountName">
    <vt:lpwstr>alljohns</vt:lpwstr>
  </property>
  <property fmtid="{D5CDD505-2E9C-101B-9397-08002B2CF9AE}" pid="8" name="ArticulateGUID">
    <vt:lpwstr>F9A496F7-57D7-4028-9572-D40DFDF3715A</vt:lpwstr>
  </property>
  <property fmtid="{D5CDD505-2E9C-101B-9397-08002B2CF9AE}" pid="9" name="ArticulatePath">
    <vt:lpwstr>ITE7_Chp9_by_jg</vt:lpwstr>
  </property>
</Properties>
</file>