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18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9144000" cy="5143500" type="screen16x9"/>
  <p:notesSz cx="6858000" cy="9144000"/>
  <p:embeddedFontLst>
    <p:embeddedFont>
      <p:font typeface="Average" panose="02000503040000020003" pitchFamily="2" charset="77"/>
      <p:regular r:id="rId19"/>
    </p:embeddedFont>
    <p:embeddedFont>
      <p:font typeface="Oswald" pitchFamily="2" charset="77"/>
      <p:regular r:id="rId20"/>
      <p:bold r:id="rId21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08"/>
    <p:restoredTop sz="94672"/>
  </p:normalViewPr>
  <p:slideViewPr>
    <p:cSldViewPr snapToGrid="0">
      <p:cViewPr varScale="1">
        <p:scale>
          <a:sx n="132" d="100"/>
          <a:sy n="132" d="100"/>
        </p:scale>
        <p:origin x="504" y="16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font" Target="fonts/font3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1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" name="Google Shape;57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g110e3aab2ea_0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9" name="Google Shape;119;g110e3aab2ea_0_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g110e3aab2ea_0_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7" name="Google Shape;127;g110e3aab2ea_0_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g110e3aab2ea_0_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5" name="Google Shape;135;g110e3aab2ea_0_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g110e3aab2ea_0_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3" name="Google Shape;143;g110e3aab2ea_0_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g110e3aab2ea_0_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2" name="Google Shape;152;g110e3aab2ea_0_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g110e3aab2ea_0_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0" name="Google Shape;160;g110e3aab2ea_0_3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g110e3aab2ea_0_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8" name="Google Shape;168;g110e3aab2ea_0_4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g10f86f2919f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" name="Google Shape;63;g10f86f2919f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g10f9ed80bc6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" name="Google Shape;70;g10f9ed80bc6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g10f9ed80bc6_0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" name="Google Shape;77;g10f9ed80bc6_0_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g110adb00503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" name="Google Shape;83;g110adb00503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g110adb00503_0_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" name="Google Shape;89;g110adb00503_0_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g110adb00503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" name="Google Shape;97;g110adb00503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g110adb00503_0_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4" name="Google Shape;104;g110adb00503_0_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g110adb00503_0_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2" name="Google Shape;112;g110adb00503_0_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oogle Shape;10;p2"/>
          <p:cNvGrpSpPr/>
          <p:nvPr/>
        </p:nvGrpSpPr>
        <p:grpSpPr>
          <a:xfrm>
            <a:off x="4350279" y="2855377"/>
            <a:ext cx="443589" cy="105632"/>
            <a:chOff x="4137525" y="2915950"/>
            <a:chExt cx="869100" cy="207000"/>
          </a:xfrm>
        </p:grpSpPr>
        <p:sp>
          <p:nvSpPr>
            <p:cNvPr id="11" name="Google Shape;11;p2"/>
            <p:cNvSpPr/>
            <p:nvPr/>
          </p:nvSpPr>
          <p:spPr>
            <a:xfrm>
              <a:off x="4468575" y="2915950"/>
              <a:ext cx="207000" cy="207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12;p2"/>
            <p:cNvSpPr/>
            <p:nvPr/>
          </p:nvSpPr>
          <p:spPr>
            <a:xfrm>
              <a:off x="4799625" y="2915950"/>
              <a:ext cx="207000" cy="207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4137525" y="2915950"/>
              <a:ext cx="207000" cy="207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4" name="Google Shape;14;p2"/>
          <p:cNvSpPr txBox="1">
            <a:spLocks noGrp="1"/>
          </p:cNvSpPr>
          <p:nvPr>
            <p:ph type="ctrTitle"/>
          </p:nvPr>
        </p:nvSpPr>
        <p:spPr>
          <a:xfrm>
            <a:off x="671258" y="990800"/>
            <a:ext cx="7801500" cy="1730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15" name="Google Shape;15;p2"/>
          <p:cNvSpPr txBox="1">
            <a:spLocks noGrp="1"/>
          </p:cNvSpPr>
          <p:nvPr>
            <p:ph type="subTitle" idx="1"/>
          </p:nvPr>
        </p:nvSpPr>
        <p:spPr>
          <a:xfrm>
            <a:off x="671250" y="3174876"/>
            <a:ext cx="78015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sldNum" idx="12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255275"/>
            <a:ext cx="8520600" cy="1890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51" name="Google Shape;51;p11"/>
          <p:cNvSpPr txBox="1">
            <a:spLocks noGrp="1"/>
          </p:cNvSpPr>
          <p:nvPr>
            <p:ph type="body" idx="1"/>
          </p:nvPr>
        </p:nvSpPr>
        <p:spPr>
          <a:xfrm>
            <a:off x="311700" y="32284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52" name="Google Shape;52;p11"/>
          <p:cNvSpPr txBox="1">
            <a:spLocks noGrp="1"/>
          </p:cNvSpPr>
          <p:nvPr>
            <p:ph type="sldNum" idx="12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2"/>
          <p:cNvSpPr txBox="1">
            <a:spLocks noGrp="1"/>
          </p:cNvSpPr>
          <p:nvPr>
            <p:ph type="sldNum" idx="12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3"/>
          <p:cNvSpPr txBox="1">
            <a:spLocks noGrp="1"/>
          </p:cNvSpPr>
          <p:nvPr>
            <p:ph type="title"/>
          </p:nvPr>
        </p:nvSpPr>
        <p:spPr>
          <a:xfrm>
            <a:off x="671250" y="2141250"/>
            <a:ext cx="7852200" cy="861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9" name="Google Shape;19;p3"/>
          <p:cNvSpPr txBox="1">
            <a:spLocks noGrp="1"/>
          </p:cNvSpPr>
          <p:nvPr>
            <p:ph type="sldNum" idx="12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3" name="Google Shape;23;p4"/>
          <p:cNvSpPr txBox="1">
            <a:spLocks noGrp="1"/>
          </p:cNvSpPr>
          <p:nvPr>
            <p:ph type="sldNum" idx="12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7" name="Google Shape;27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8" name="Google Shape;28;p5"/>
          <p:cNvSpPr txBox="1">
            <a:spLocks noGrp="1"/>
          </p:cNvSpPr>
          <p:nvPr>
            <p:ph type="sldNum" idx="12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6"/>
          <p:cNvSpPr txBox="1">
            <a:spLocks noGrp="1"/>
          </p:cNvSpPr>
          <p:nvPr>
            <p:ph type="sldNum" idx="12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4" name="Google Shape;34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5" name="Google Shape;35;p7"/>
          <p:cNvSpPr txBox="1">
            <a:spLocks noGrp="1"/>
          </p:cNvSpPr>
          <p:nvPr>
            <p:ph type="sldNum" idx="12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bg>
      <p:bgPr>
        <a:solidFill>
          <a:schemeClr val="lt2"/>
        </a:solidFill>
        <a:effectLst/>
      </p:bgPr>
    </p:bg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8"/>
          <p:cNvSpPr txBox="1">
            <a:spLocks noGrp="1"/>
          </p:cNvSpPr>
          <p:nvPr>
            <p:ph type="title"/>
          </p:nvPr>
        </p:nvSpPr>
        <p:spPr>
          <a:xfrm>
            <a:off x="490250" y="526350"/>
            <a:ext cx="62271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38" name="Google Shape;38;p8"/>
          <p:cNvSpPr txBox="1">
            <a:spLocks noGrp="1"/>
          </p:cNvSpPr>
          <p:nvPr>
            <p:ph type="sldNum" idx="12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9"/>
          <p:cNvSpPr/>
          <p:nvPr/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41" name="Google Shape;41;p9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42" name="Google Shape;42;p9"/>
          <p:cNvSpPr txBox="1">
            <a:spLocks noGrp="1"/>
          </p:cNvSpPr>
          <p:nvPr>
            <p:ph type="title"/>
          </p:nvPr>
        </p:nvSpPr>
        <p:spPr>
          <a:xfrm>
            <a:off x="265500" y="1081400"/>
            <a:ext cx="4045200" cy="1710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43" name="Google Shape;43;p9"/>
          <p:cNvSpPr txBox="1">
            <a:spLocks noGrp="1"/>
          </p:cNvSpPr>
          <p:nvPr>
            <p:ph type="subTitle" idx="1"/>
          </p:nvPr>
        </p:nvSpPr>
        <p:spPr>
          <a:xfrm>
            <a:off x="265500" y="2845201"/>
            <a:ext cx="4045200" cy="1345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44" name="Google Shape;44;p9"/>
          <p:cNvSpPr txBox="1">
            <a:spLocks noGrp="1"/>
          </p:cNvSpPr>
          <p:nvPr>
            <p:ph type="body" idx="2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45" name="Google Shape;45;p9"/>
          <p:cNvSpPr txBox="1">
            <a:spLocks noGrp="1"/>
          </p:cNvSpPr>
          <p:nvPr>
            <p:ph type="sldNum" idx="12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Oswald"/>
              <a:buNone/>
              <a:defRPr sz="21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1pPr>
          </a:lstStyle>
          <a:p>
            <a:endParaRPr/>
          </a:p>
        </p:txBody>
      </p:sp>
      <p:sp>
        <p:nvSpPr>
          <p:cNvPr id="48" name="Google Shape;48;p10"/>
          <p:cNvSpPr txBox="1">
            <a:spLocks noGrp="1"/>
          </p:cNvSpPr>
          <p:nvPr>
            <p:ph type="sldNum" idx="12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late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sz="3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sz="3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sz="3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sz="3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sz="3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sz="3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sz="3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sz="3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sz="3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Average"/>
              <a:buChar char="●"/>
              <a:defRPr sz="18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Average"/>
              <a:buChar char="○"/>
              <a:defRPr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Average"/>
              <a:buChar char="■"/>
              <a:defRPr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Average"/>
              <a:buChar char="●"/>
              <a:defRPr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Average"/>
              <a:buChar char="○"/>
              <a:defRPr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Average"/>
              <a:buChar char="■"/>
              <a:defRPr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Average"/>
              <a:buChar char="●"/>
              <a:defRPr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Average"/>
              <a:buChar char="○"/>
              <a:defRPr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Average"/>
              <a:buChar char="■"/>
              <a:defRPr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1pPr>
            <a:lvl2pPr lvl="1" algn="r">
              <a:buNone/>
              <a:defRPr sz="10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2pPr>
            <a:lvl3pPr lvl="2" algn="r">
              <a:buNone/>
              <a:defRPr sz="10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3pPr>
            <a:lvl4pPr lvl="3" algn="r">
              <a:buNone/>
              <a:defRPr sz="10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4pPr>
            <a:lvl5pPr lvl="4" algn="r">
              <a:buNone/>
              <a:defRPr sz="10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5pPr>
            <a:lvl6pPr lvl="5" algn="r">
              <a:buNone/>
              <a:defRPr sz="10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6pPr>
            <a:lvl7pPr lvl="6" algn="r">
              <a:buNone/>
              <a:defRPr sz="10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7pPr>
            <a:lvl8pPr lvl="7" algn="r">
              <a:buNone/>
              <a:defRPr sz="10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8pPr>
            <a:lvl9pPr lvl="8" algn="r">
              <a:buNone/>
              <a:defRPr sz="10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1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3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5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7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9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1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7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9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3"/>
          <p:cNvSpPr txBox="1">
            <a:spLocks noGrp="1"/>
          </p:cNvSpPr>
          <p:nvPr>
            <p:ph type="ctrTitle"/>
          </p:nvPr>
        </p:nvSpPr>
        <p:spPr>
          <a:xfrm>
            <a:off x="671258" y="990800"/>
            <a:ext cx="7801500" cy="1730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Erasmus +</a:t>
            </a:r>
            <a:endParaRPr/>
          </a:p>
        </p:txBody>
      </p:sp>
      <p:sp>
        <p:nvSpPr>
          <p:cNvPr id="60" name="Google Shape;60;p13"/>
          <p:cNvSpPr txBox="1">
            <a:spLocks noGrp="1"/>
          </p:cNvSpPr>
          <p:nvPr>
            <p:ph type="subTitle" idx="1"/>
          </p:nvPr>
        </p:nvSpPr>
        <p:spPr>
          <a:xfrm>
            <a:off x="671250" y="3174876"/>
            <a:ext cx="78015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Movilidad 1: Edirne (Turquía)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22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Imágenes</a:t>
            </a:r>
            <a:endParaRPr/>
          </a:p>
        </p:txBody>
      </p:sp>
      <p:sp>
        <p:nvSpPr>
          <p:cNvPr id="122" name="Google Shape;122;p22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/>
          </a:p>
        </p:txBody>
      </p:sp>
      <p:pic>
        <p:nvPicPr>
          <p:cNvPr id="123" name="Google Shape;123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39872" y="227775"/>
            <a:ext cx="3024899" cy="4033172"/>
          </a:xfrm>
          <a:prstGeom prst="rect">
            <a:avLst/>
          </a:prstGeom>
          <a:noFill/>
          <a:ln>
            <a:noFill/>
          </a:ln>
        </p:spPr>
      </p:pic>
      <p:pic>
        <p:nvPicPr>
          <p:cNvPr id="124" name="Google Shape;124;p2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775258" y="1072350"/>
            <a:ext cx="5377567" cy="40331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23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30;p23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/>
          </a:p>
        </p:txBody>
      </p:sp>
      <p:pic>
        <p:nvPicPr>
          <p:cNvPr id="131" name="Google Shape;131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114113" y="123375"/>
            <a:ext cx="3857626" cy="5143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32" name="Google Shape;132;p2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56488" y="123375"/>
            <a:ext cx="3857626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2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38;p2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/>
          </a:p>
        </p:txBody>
      </p:sp>
      <p:pic>
        <p:nvPicPr>
          <p:cNvPr id="139" name="Google Shape;139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33338" y="87350"/>
            <a:ext cx="3857626" cy="5143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40" name="Google Shape;140;p2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678213" y="-550300"/>
            <a:ext cx="3857626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2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Salidas. Museo de la Medicina</a:t>
            </a:r>
            <a:endParaRPr/>
          </a:p>
        </p:txBody>
      </p:sp>
      <p:sp>
        <p:nvSpPr>
          <p:cNvPr id="146" name="Google Shape;146;p2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/>
          </a:p>
        </p:txBody>
      </p:sp>
      <p:pic>
        <p:nvPicPr>
          <p:cNvPr id="147" name="Google Shape;147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2027875" y="1259412"/>
            <a:ext cx="6857999" cy="4551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8" name="Google Shape;148;p2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177225" y="1501525"/>
            <a:ext cx="5423324" cy="4067501"/>
          </a:xfrm>
          <a:prstGeom prst="rect">
            <a:avLst/>
          </a:prstGeom>
          <a:noFill/>
          <a:ln>
            <a:noFill/>
          </a:ln>
        </p:spPr>
      </p:pic>
      <p:sp>
        <p:nvSpPr>
          <p:cNvPr id="149" name="Google Shape;149;p25"/>
          <p:cNvSpPr txBox="1"/>
          <p:nvPr/>
        </p:nvSpPr>
        <p:spPr>
          <a:xfrm>
            <a:off x="841150" y="-786875"/>
            <a:ext cx="72312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Salidas: Museo de la Medicina</a:t>
            </a:r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2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Salidas: Zona de “Los Puentes”</a:t>
            </a:r>
            <a:endParaRPr/>
          </a:p>
        </p:txBody>
      </p:sp>
      <p:sp>
        <p:nvSpPr>
          <p:cNvPr id="155" name="Google Shape;155;p26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/>
          </a:p>
        </p:txBody>
      </p:sp>
      <p:pic>
        <p:nvPicPr>
          <p:cNvPr id="156" name="Google Shape;156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321652" y="1430425"/>
            <a:ext cx="4510648" cy="3685048"/>
          </a:xfrm>
          <a:prstGeom prst="rect">
            <a:avLst/>
          </a:prstGeom>
          <a:noFill/>
          <a:ln>
            <a:noFill/>
          </a:ln>
        </p:spPr>
      </p:pic>
      <p:pic>
        <p:nvPicPr>
          <p:cNvPr id="157" name="Google Shape;157;p2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-81402" y="1279100"/>
            <a:ext cx="4510648" cy="327718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2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Mezquitas</a:t>
            </a:r>
            <a:endParaRPr/>
          </a:p>
        </p:txBody>
      </p:sp>
      <p:sp>
        <p:nvSpPr>
          <p:cNvPr id="163" name="Google Shape;163;p2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/>
          </a:p>
        </p:txBody>
      </p:sp>
      <p:pic>
        <p:nvPicPr>
          <p:cNvPr id="164" name="Google Shape;164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1176950" y="908325"/>
            <a:ext cx="5206277" cy="3904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5" name="Google Shape;165;p2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133350" y="195900"/>
            <a:ext cx="5129375" cy="384702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2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1" name="Google Shape;171;p28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/>
          </a:p>
        </p:txBody>
      </p:sp>
      <p:pic>
        <p:nvPicPr>
          <p:cNvPr id="172" name="Google Shape;172;p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81854" y="-387500"/>
            <a:ext cx="7550093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Localización</a:t>
            </a:r>
            <a:endParaRPr/>
          </a:p>
        </p:txBody>
      </p:sp>
      <p:sp>
        <p:nvSpPr>
          <p:cNvPr id="66" name="Google Shape;66;p1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/>
          </a:p>
        </p:txBody>
      </p:sp>
      <p:pic>
        <p:nvPicPr>
          <p:cNvPr id="67" name="Google Shape;67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17175" y="918975"/>
            <a:ext cx="8426827" cy="36130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73;p1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/>
          </a:p>
        </p:txBody>
      </p:sp>
      <p:pic>
        <p:nvPicPr>
          <p:cNvPr id="74" name="Google Shape;74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6675" y="161925"/>
            <a:ext cx="9010650" cy="4819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PRINCIPALES CARACTERÍSTICAS DE LA ESCUELA</a:t>
            </a:r>
            <a:endParaRPr/>
          </a:p>
        </p:txBody>
      </p:sp>
      <p:sp>
        <p:nvSpPr>
          <p:cNvPr id="80" name="Google Shape;80;p16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s" dirty="0"/>
              <a:t>Privada Concertada</a:t>
            </a:r>
            <a:endParaRPr dirty="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s" dirty="0"/>
              <a:t>Laica y mixta</a:t>
            </a:r>
            <a:endParaRPr dirty="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s" dirty="0"/>
              <a:t>Educación Infantil, Primaria y Secundaria</a:t>
            </a:r>
            <a:endParaRPr dirty="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s" dirty="0"/>
              <a:t>Fantásticas instalaciones</a:t>
            </a:r>
            <a:endParaRPr dirty="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s" dirty="0"/>
              <a:t>Nivel de inglés de los alumnos más que aceptable (teniendo en cuenta lo diferente que es de su lengua materna)</a:t>
            </a:r>
            <a:endParaRPr dirty="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s" dirty="0"/>
              <a:t>Profesorado muy joven</a:t>
            </a:r>
            <a:endParaRPr dirty="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s" dirty="0"/>
              <a:t>Currículum propio dentro de unos marcos generales para toda Turquía. No hay currículums de regiones o provincias, al ser un estado unitario.</a:t>
            </a:r>
            <a:endParaRPr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Principales características sistema educativo turco</a:t>
            </a:r>
            <a:endParaRPr/>
          </a:p>
        </p:txBody>
      </p:sp>
      <p:sp>
        <p:nvSpPr>
          <p:cNvPr id="86" name="Google Shape;86;p1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lnSpcReduction="1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dirty="0"/>
              <a:t>-Primaria ( 5 años elemental + 3 media). Examen al final. 6-14 años</a:t>
            </a:r>
            <a:endParaRPr dirty="0"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s" dirty="0"/>
              <a:t>-Secundaria (4 años) No obligatoria, pero la cursa una gran mayoría de estudiantes. 14-18 años. Se divide en varios tipos, dedicados a seguir estudiando o a conseguir formación profesional. Con movilidad, convalidaciones, etc. entre ellos. Hay un total de 7 opciones, incluyendo un bachillerato tradicional llamado el “bachillerato anatolio”, con contenidos más de letras y más locales.</a:t>
            </a:r>
            <a:endParaRPr dirty="0"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s" dirty="0"/>
              <a:t>-Examen parecido a nuestra selectividad, que pueden hacer todos (los de cualquier tipo de secundaria)</a:t>
            </a:r>
            <a:endParaRPr dirty="0"/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r>
              <a:rPr lang="es" dirty="0"/>
              <a:t>-Después del inglés (obligatorio) la primera lengua que se escoge es el alemán.</a:t>
            </a:r>
            <a:endParaRPr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92;p18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/>
          </a:p>
        </p:txBody>
      </p:sp>
      <p:pic>
        <p:nvPicPr>
          <p:cNvPr id="93" name="Google Shape;93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57438" y="55800"/>
            <a:ext cx="3857626" cy="5143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94" name="Google Shape;94;p1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819638" y="0"/>
            <a:ext cx="3857626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19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Imágenes</a:t>
            </a:r>
            <a:endParaRPr/>
          </a:p>
        </p:txBody>
      </p:sp>
      <p:sp>
        <p:nvSpPr>
          <p:cNvPr id="100" name="Google Shape;100;p19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/>
          </a:p>
        </p:txBody>
      </p:sp>
      <p:pic>
        <p:nvPicPr>
          <p:cNvPr id="101" name="Google Shape;101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325250" y="733925"/>
            <a:ext cx="5459748" cy="40947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20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7;p20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/>
          </a:p>
        </p:txBody>
      </p:sp>
      <p:pic>
        <p:nvPicPr>
          <p:cNvPr id="108" name="Google Shape;108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1700" y="1017725"/>
            <a:ext cx="4050074" cy="3037551"/>
          </a:xfrm>
          <a:prstGeom prst="rect">
            <a:avLst/>
          </a:prstGeom>
          <a:noFill/>
          <a:ln>
            <a:noFill/>
          </a:ln>
        </p:spPr>
      </p:pic>
      <p:pic>
        <p:nvPicPr>
          <p:cNvPr id="109" name="Google Shape;109;p2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490425" y="1017725"/>
            <a:ext cx="4198876" cy="31491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2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15" name="Google Shape;115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98900" y="1203700"/>
            <a:ext cx="4298148" cy="32235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16" name="Google Shape;116;p2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618775" y="1119800"/>
            <a:ext cx="4213524" cy="31601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late">
  <a:themeElements>
    <a:clrScheme name="Slate">
      <a:dk1>
        <a:srgbClr val="FFFFFF"/>
      </a:dk1>
      <a:lt1>
        <a:srgbClr val="37474F"/>
      </a:lt1>
      <a:dk2>
        <a:srgbClr val="9E9E9E"/>
      </a:dk2>
      <a:lt2>
        <a:srgbClr val="E0E0E0"/>
      </a:lt2>
      <a:accent1>
        <a:srgbClr val="616161"/>
      </a:accent1>
      <a:accent2>
        <a:srgbClr val="78909C"/>
      </a:accent2>
      <a:accent3>
        <a:srgbClr val="CACACA"/>
      </a:accent3>
      <a:accent4>
        <a:srgbClr val="64FFDA"/>
      </a:accent4>
      <a:accent5>
        <a:srgbClr val="FFD966"/>
      </a:accent5>
      <a:accent6>
        <a:srgbClr val="F5F5F5"/>
      </a:accent6>
      <a:hlink>
        <a:srgbClr val="FFD966"/>
      </a:hlink>
      <a:folHlink>
        <a:srgbClr val="FFD966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231</Words>
  <Application>Microsoft Macintosh PowerPoint</Application>
  <PresentationFormat>Presentación en pantalla (16:9)</PresentationFormat>
  <Paragraphs>22</Paragraphs>
  <Slides>16</Slides>
  <Notes>16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16</vt:i4>
      </vt:variant>
    </vt:vector>
  </HeadingPairs>
  <TitlesOfParts>
    <vt:vector size="20" baseType="lpstr">
      <vt:lpstr>Oswald</vt:lpstr>
      <vt:lpstr>Arial</vt:lpstr>
      <vt:lpstr>Average</vt:lpstr>
      <vt:lpstr>Slate</vt:lpstr>
      <vt:lpstr>Erasmus +</vt:lpstr>
      <vt:lpstr>Localización</vt:lpstr>
      <vt:lpstr>Presentación de PowerPoint</vt:lpstr>
      <vt:lpstr>PRINCIPALES CARACTERÍSTICAS DE LA ESCUELA</vt:lpstr>
      <vt:lpstr>Principales características sistema educativo turco</vt:lpstr>
      <vt:lpstr>Presentación de PowerPoint</vt:lpstr>
      <vt:lpstr>Imágenes</vt:lpstr>
      <vt:lpstr>Presentación de PowerPoint</vt:lpstr>
      <vt:lpstr>Presentación de PowerPoint</vt:lpstr>
      <vt:lpstr>Imágenes</vt:lpstr>
      <vt:lpstr>Presentación de PowerPoint</vt:lpstr>
      <vt:lpstr>Presentación de PowerPoint</vt:lpstr>
      <vt:lpstr>Salidas. Museo de la Medicina</vt:lpstr>
      <vt:lpstr>Salidas: Zona de “Los Puentes”</vt:lpstr>
      <vt:lpstr>Mezquitas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Erasmus +</dc:title>
  <cp:lastModifiedBy>Enric Archivell Calleja</cp:lastModifiedBy>
  <cp:revision>1</cp:revision>
  <dcterms:modified xsi:type="dcterms:W3CDTF">2022-01-31T10:07:44Z</dcterms:modified>
</cp:coreProperties>
</file>