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740A0-EFD4-4D7C-9DAF-B12FE91F3609}" type="datetimeFigureOut">
              <a:rPr lang="es-ES" smtClean="0"/>
              <a:pPr/>
              <a:t>20/02/2020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C0C0A-F2FD-407C-93CD-1D77913319B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740A0-EFD4-4D7C-9DAF-B12FE91F3609}" type="datetimeFigureOut">
              <a:rPr lang="es-ES" smtClean="0"/>
              <a:pPr/>
              <a:t>20/02/2020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C0C0A-F2FD-407C-93CD-1D77913319B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740A0-EFD4-4D7C-9DAF-B12FE91F3609}" type="datetimeFigureOut">
              <a:rPr lang="es-ES" smtClean="0"/>
              <a:pPr/>
              <a:t>20/02/2020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C0C0A-F2FD-407C-93CD-1D77913319B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740A0-EFD4-4D7C-9DAF-B12FE91F3609}" type="datetimeFigureOut">
              <a:rPr lang="es-ES" smtClean="0"/>
              <a:pPr/>
              <a:t>20/02/2020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C0C0A-F2FD-407C-93CD-1D77913319B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740A0-EFD4-4D7C-9DAF-B12FE91F3609}" type="datetimeFigureOut">
              <a:rPr lang="es-ES" smtClean="0"/>
              <a:pPr/>
              <a:t>20/02/2020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C0C0A-F2FD-407C-93CD-1D77913319B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740A0-EFD4-4D7C-9DAF-B12FE91F3609}" type="datetimeFigureOut">
              <a:rPr lang="es-ES" smtClean="0"/>
              <a:pPr/>
              <a:t>20/02/2020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C0C0A-F2FD-407C-93CD-1D77913319B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740A0-EFD4-4D7C-9DAF-B12FE91F3609}" type="datetimeFigureOut">
              <a:rPr lang="es-ES" smtClean="0"/>
              <a:pPr/>
              <a:t>20/02/2020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C0C0A-F2FD-407C-93CD-1D77913319B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740A0-EFD4-4D7C-9DAF-B12FE91F3609}" type="datetimeFigureOut">
              <a:rPr lang="es-ES" smtClean="0"/>
              <a:pPr/>
              <a:t>20/02/2020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C0C0A-F2FD-407C-93CD-1D77913319B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740A0-EFD4-4D7C-9DAF-B12FE91F3609}" type="datetimeFigureOut">
              <a:rPr lang="es-ES" smtClean="0"/>
              <a:pPr/>
              <a:t>20/02/2020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C0C0A-F2FD-407C-93CD-1D77913319B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740A0-EFD4-4D7C-9DAF-B12FE91F3609}" type="datetimeFigureOut">
              <a:rPr lang="es-ES" smtClean="0"/>
              <a:pPr/>
              <a:t>20/02/2020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C0C0A-F2FD-407C-93CD-1D77913319B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740A0-EFD4-4D7C-9DAF-B12FE91F3609}" type="datetimeFigureOut">
              <a:rPr lang="es-ES" smtClean="0"/>
              <a:pPr/>
              <a:t>20/02/2020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C0C0A-F2FD-407C-93CD-1D77913319B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740A0-EFD4-4D7C-9DAF-B12FE91F3609}" type="datetimeFigureOut">
              <a:rPr lang="es-ES" smtClean="0"/>
              <a:pPr/>
              <a:t>20/02/2020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C0C0A-F2FD-407C-93CD-1D77913319B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285728"/>
            <a:ext cx="8643998" cy="6286544"/>
          </a:xfrm>
        </p:spPr>
        <p:txBody>
          <a:bodyPr>
            <a:normAutofit/>
          </a:bodyPr>
          <a:lstStyle/>
          <a:p>
            <a:pPr>
              <a:buNone/>
            </a:pPr>
            <a:endParaRPr lang="es-E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s-E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s-ES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s-ES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s-E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LAS FUNCIONES EJECUTIVAS</a:t>
            </a:r>
          </a:p>
          <a:p>
            <a:pPr algn="ctr">
              <a:buNone/>
            </a:pPr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 Y</a:t>
            </a:r>
          </a:p>
          <a:p>
            <a:pPr algn="ctr">
              <a:buNone/>
            </a:pPr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 EL AJEDREZ</a:t>
            </a:r>
            <a:endParaRPr lang="es-E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142852"/>
            <a:ext cx="257176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000504"/>
            <a:ext cx="2619350" cy="26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7772400" cy="571503"/>
          </a:xfrm>
        </p:spPr>
        <p:txBody>
          <a:bodyPr>
            <a:noAutofit/>
          </a:bodyPr>
          <a:lstStyle/>
          <a:p>
            <a:r>
              <a:rPr lang="es-ES" sz="3200" b="1" dirty="0" smtClean="0">
                <a:latin typeface="Times New Roman" pitchFamily="18" charset="0"/>
                <a:cs typeface="Times New Roman" pitchFamily="18" charset="0"/>
              </a:rPr>
              <a:t>FUNCIONES EJECUTIVAS 6</a:t>
            </a:r>
            <a:endParaRPr lang="es-E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28596" y="714356"/>
            <a:ext cx="8501122" cy="5857916"/>
          </a:xfrm>
        </p:spPr>
        <p:txBody>
          <a:bodyPr>
            <a:normAutofit/>
          </a:bodyPr>
          <a:lstStyle/>
          <a:p>
            <a:pPr algn="just"/>
            <a:r>
              <a:rPr lang="es-E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FLEXIBILIDAD COGNITIVA:</a:t>
            </a:r>
          </a:p>
          <a:p>
            <a:pPr algn="just"/>
            <a:r>
              <a:rPr lang="es-E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Habilidad para </a:t>
            </a:r>
            <a:r>
              <a:rPr lang="es-E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hacer transiciones </a:t>
            </a:r>
            <a:r>
              <a:rPr lang="es-E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s-E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tolerar cambios</a:t>
            </a:r>
            <a:r>
              <a:rPr lang="es-E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y pasar el foco de atención de un tema a otro cuando se requiera.</a:t>
            </a:r>
          </a:p>
          <a:p>
            <a:pPr algn="just"/>
            <a:endParaRPr lang="es-E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E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E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285992"/>
            <a:ext cx="7620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7772400" cy="571503"/>
          </a:xfrm>
        </p:spPr>
        <p:txBody>
          <a:bodyPr>
            <a:noAutofit/>
          </a:bodyPr>
          <a:lstStyle/>
          <a:p>
            <a:r>
              <a:rPr lang="es-ES" sz="3200" b="1" dirty="0" smtClean="0">
                <a:latin typeface="Times New Roman" pitchFamily="18" charset="0"/>
                <a:cs typeface="Times New Roman" pitchFamily="18" charset="0"/>
              </a:rPr>
              <a:t>FUNCIONES EJECUTIVAS 7</a:t>
            </a:r>
            <a:endParaRPr lang="es-E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28596" y="714356"/>
            <a:ext cx="8501122" cy="5857916"/>
          </a:xfrm>
        </p:spPr>
        <p:txBody>
          <a:bodyPr>
            <a:normAutofit/>
          </a:bodyPr>
          <a:lstStyle/>
          <a:p>
            <a:pPr algn="just"/>
            <a:r>
              <a:rPr lang="es-E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AUTOCONTROL/AUTORREGULACIÓN:</a:t>
            </a:r>
            <a:r>
              <a:rPr lang="es-ES" sz="2400" b="1" dirty="0" smtClean="0">
                <a:solidFill>
                  <a:schemeClr val="tx1"/>
                </a:solidFill>
              </a:rPr>
              <a:t>	</a:t>
            </a:r>
          </a:p>
          <a:p>
            <a:pPr algn="just"/>
            <a:r>
              <a:rPr lang="es-E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Capacidad para </a:t>
            </a:r>
            <a:r>
              <a:rPr lang="es-E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reconocer errores</a:t>
            </a:r>
            <a:r>
              <a:rPr lang="es-E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cometidos y determinar qué </a:t>
            </a:r>
            <a:r>
              <a:rPr lang="es-E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aspectos</a:t>
            </a:r>
            <a:r>
              <a:rPr lang="es-E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conductuales se han de </a:t>
            </a:r>
            <a:r>
              <a:rPr lang="es-E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cambiar</a:t>
            </a:r>
            <a:r>
              <a:rPr lang="es-E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s-E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mejorar</a:t>
            </a:r>
            <a:r>
              <a:rPr lang="es-E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s-E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E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071678"/>
            <a:ext cx="7241608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7772400" cy="571503"/>
          </a:xfrm>
        </p:spPr>
        <p:txBody>
          <a:bodyPr>
            <a:noAutofit/>
          </a:bodyPr>
          <a:lstStyle/>
          <a:p>
            <a:r>
              <a:rPr lang="es-ES" sz="3200" b="1" dirty="0" smtClean="0">
                <a:latin typeface="Times New Roman" pitchFamily="18" charset="0"/>
                <a:cs typeface="Times New Roman" pitchFamily="18" charset="0"/>
              </a:rPr>
              <a:t>FUNCIONES EJECUTIVAS</a:t>
            </a:r>
            <a:endParaRPr lang="es-E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28596" y="714356"/>
            <a:ext cx="8501122" cy="5857916"/>
          </a:xfrm>
        </p:spPr>
        <p:txBody>
          <a:bodyPr>
            <a:normAutofit/>
          </a:bodyPr>
          <a:lstStyle/>
          <a:p>
            <a:pPr algn="just"/>
            <a:r>
              <a:rPr lang="es-E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Son "un grupo de habilidades cognitivas cuyo objetivo es </a:t>
            </a:r>
            <a:r>
              <a:rPr lang="es-E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facilitar la adaptación del individuo a situaciones nuevas y complejas</a:t>
            </a:r>
            <a:r>
              <a:rPr lang="es-E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más allá de conductas habituales y automáticas".</a:t>
            </a:r>
          </a:p>
          <a:p>
            <a:pPr algn="just"/>
            <a:endParaRPr lang="es-E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E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143116"/>
            <a:ext cx="5800735" cy="4353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28596" y="142853"/>
            <a:ext cx="8429684" cy="571503"/>
          </a:xfrm>
        </p:spPr>
        <p:txBody>
          <a:bodyPr>
            <a:noAutofit/>
          </a:bodyPr>
          <a:lstStyle/>
          <a:p>
            <a:r>
              <a:rPr lang="es-ES" sz="3200" b="1" dirty="0" smtClean="0">
                <a:latin typeface="Times New Roman" pitchFamily="18" charset="0"/>
                <a:cs typeface="Times New Roman" pitchFamily="18" charset="0"/>
              </a:rPr>
              <a:t>FUNCIONES EJECUTIVAS: DESTREZAS</a:t>
            </a:r>
            <a:endParaRPr lang="es-E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28596" y="714356"/>
            <a:ext cx="8501122" cy="5857916"/>
          </a:xfrm>
        </p:spPr>
        <p:txBody>
          <a:bodyPr>
            <a:normAutofit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es-E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 capacidad de establecer </a:t>
            </a:r>
            <a:r>
              <a:rPr lang="es-E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metas</a:t>
            </a:r>
            <a:r>
              <a:rPr lang="es-E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endParaRPr lang="es-E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es-E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es-E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 desarrollo de </a:t>
            </a:r>
            <a:r>
              <a:rPr lang="es-E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planes de acción</a:t>
            </a:r>
            <a:r>
              <a:rPr lang="es-E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endParaRPr lang="es-E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es-E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es-E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E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flexibilidad</a:t>
            </a:r>
            <a:r>
              <a:rPr lang="es-E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del pensamiento.</a:t>
            </a:r>
          </a:p>
          <a:p>
            <a:pPr lvl="0" algn="just"/>
            <a:endParaRPr lang="es-E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es-E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es-E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E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inhibición</a:t>
            </a:r>
            <a:r>
              <a:rPr lang="es-E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 respuestas automáticas.</a:t>
            </a:r>
          </a:p>
          <a:p>
            <a:pPr lvl="0" algn="just"/>
            <a:endParaRPr lang="es-E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es-E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es-E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E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autorregulación</a:t>
            </a:r>
            <a:r>
              <a:rPr lang="es-E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del comportamiento.</a:t>
            </a:r>
          </a:p>
          <a:p>
            <a:pPr algn="just"/>
            <a:endParaRPr lang="es-E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E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394236"/>
            <a:ext cx="4170957" cy="2106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28596" y="142853"/>
            <a:ext cx="8429684" cy="571503"/>
          </a:xfrm>
        </p:spPr>
        <p:txBody>
          <a:bodyPr>
            <a:noAutofit/>
          </a:bodyPr>
          <a:lstStyle/>
          <a:p>
            <a:r>
              <a:rPr lang="es-ES" sz="3200" b="1" dirty="0" smtClean="0">
                <a:latin typeface="Times New Roman" pitchFamily="18" charset="0"/>
                <a:cs typeface="Times New Roman" pitchFamily="18" charset="0"/>
              </a:rPr>
              <a:t>EFECTOS DEL AJEDREZ EN LAS FE</a:t>
            </a:r>
            <a:endParaRPr lang="es-E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28596" y="714356"/>
            <a:ext cx="8501122" cy="5857916"/>
          </a:xfrm>
        </p:spPr>
        <p:txBody>
          <a:bodyPr>
            <a:normAutofit lnSpcReduction="10000"/>
          </a:bodyPr>
          <a:lstStyle/>
          <a:p>
            <a:pPr algn="just"/>
            <a:endParaRPr lang="es-E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s-E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Los jugadores de ajedrez presentan un mejor rendimiento en la tarea de "planificación".</a:t>
            </a:r>
          </a:p>
          <a:p>
            <a:pPr algn="just">
              <a:buFont typeface="Wingdings" pitchFamily="2" charset="2"/>
              <a:buChar char="Ø"/>
            </a:pPr>
            <a:r>
              <a:rPr lang="es-E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Los sujetos no practicantes de ajedrez reaccionan más rápidamente para iniciar las actividades y emplean más tiempo para finalizar las tareas.</a:t>
            </a:r>
          </a:p>
          <a:p>
            <a:pPr algn="just">
              <a:buFont typeface="Wingdings" pitchFamily="2" charset="2"/>
              <a:buChar char="Ø"/>
            </a:pPr>
            <a:r>
              <a:rPr lang="es-E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Los sujetos no practicantes de ajedrez presentan una menor capacidad de "planificación" y un menor "autocontrol" que los sujetos practicantes. </a:t>
            </a:r>
          </a:p>
          <a:p>
            <a:pPr algn="just">
              <a:buFont typeface="Wingdings" pitchFamily="2" charset="2"/>
              <a:buChar char="Ø"/>
            </a:pPr>
            <a:r>
              <a:rPr lang="es-E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Niños y adolescentes practicantes de ajedrez presentan una mejor capacidad de "planificación", "memoria" y mejores "habilidades visoespaciales“.</a:t>
            </a:r>
          </a:p>
          <a:p>
            <a:pPr algn="just">
              <a:buFont typeface="Wingdings" pitchFamily="2" charset="2"/>
              <a:buChar char="Ø"/>
            </a:pPr>
            <a:r>
              <a:rPr lang="es-E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Las personas que practican ajedrez presentan una mejor capacidad de resolución de problemas, afrontamiento y desarrollo socioemocional.</a:t>
            </a:r>
          </a:p>
          <a:p>
            <a:pPr algn="just"/>
            <a:endParaRPr lang="es-E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28596" y="142853"/>
            <a:ext cx="8429684" cy="571503"/>
          </a:xfrm>
        </p:spPr>
        <p:txBody>
          <a:bodyPr>
            <a:noAutofit/>
          </a:bodyPr>
          <a:lstStyle/>
          <a:p>
            <a:r>
              <a:rPr lang="es-ES" sz="3200" b="1" dirty="0" smtClean="0">
                <a:latin typeface="Times New Roman" pitchFamily="18" charset="0"/>
                <a:cs typeface="Times New Roman" pitchFamily="18" charset="0"/>
              </a:rPr>
              <a:t>EFECTOS DEL AJEDREZ EN LAS FE</a:t>
            </a:r>
            <a:endParaRPr lang="es-E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28596" y="714356"/>
            <a:ext cx="8501122" cy="5857916"/>
          </a:xfrm>
        </p:spPr>
        <p:txBody>
          <a:bodyPr>
            <a:normAutofit/>
          </a:bodyPr>
          <a:lstStyle/>
          <a:p>
            <a:pPr algn="just"/>
            <a:r>
              <a:rPr lang="es-E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Las personas que practican ajedrez presentan puntuaciones superiores en tareas que valoran la </a:t>
            </a:r>
            <a:r>
              <a:rPr lang="es-E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"planificación"</a:t>
            </a:r>
            <a:r>
              <a:rPr lang="es-E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la </a:t>
            </a:r>
            <a:r>
              <a:rPr lang="es-E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"inhibición"</a:t>
            </a:r>
            <a:r>
              <a:rPr lang="es-E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la </a:t>
            </a:r>
            <a:r>
              <a:rPr lang="es-E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"memoria de trabajo"</a:t>
            </a:r>
            <a:r>
              <a:rPr lang="es-E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 la </a:t>
            </a:r>
            <a:r>
              <a:rPr lang="es-E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"flexibilidad cognitiva"</a:t>
            </a:r>
            <a:r>
              <a:rPr lang="es-E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respecto de aquellos que no lo practican.</a:t>
            </a:r>
          </a:p>
          <a:p>
            <a:pPr algn="just"/>
            <a:endParaRPr lang="es-E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776" y="2328539"/>
            <a:ext cx="5720869" cy="4386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28596" y="142853"/>
            <a:ext cx="8429684" cy="571503"/>
          </a:xfrm>
        </p:spPr>
        <p:txBody>
          <a:bodyPr>
            <a:noAutofit/>
          </a:bodyPr>
          <a:lstStyle/>
          <a:p>
            <a:r>
              <a:rPr lang="es-ES" sz="3200" b="1" dirty="0" smtClean="0">
                <a:latin typeface="Times New Roman" pitchFamily="18" charset="0"/>
                <a:cs typeface="Times New Roman" pitchFamily="18" charset="0"/>
              </a:rPr>
              <a:t>EFECTOS DEL AJEDREZ EN LAS FE</a:t>
            </a:r>
            <a:endParaRPr lang="es-E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28596" y="714356"/>
            <a:ext cx="8501122" cy="5857916"/>
          </a:xfrm>
        </p:spPr>
        <p:txBody>
          <a:bodyPr>
            <a:normAutofit/>
          </a:bodyPr>
          <a:lstStyle/>
          <a:p>
            <a:pPr algn="just"/>
            <a:r>
              <a:rPr lang="es-E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 lo que refiere a la capacidad de </a:t>
            </a:r>
            <a:r>
              <a:rPr lang="es-E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"planificación"</a:t>
            </a:r>
            <a:r>
              <a:rPr lang="es-E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las personas que practican ajedrez obtienen puntuaciones superiores respecto del grupo control. </a:t>
            </a:r>
          </a:p>
          <a:p>
            <a:pPr algn="just"/>
            <a:r>
              <a:rPr lang="es-E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Estas diferencias podrían explicarse por el hecho que, desde el inicio de cada partida, el sujeto debe planificar los movimientos a realizar, y anticiparse a las posibles jugadas de su oponente, para lograr su objetivo. </a:t>
            </a:r>
          </a:p>
          <a:p>
            <a:pPr algn="just"/>
            <a:endParaRPr lang="es-E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E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E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E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E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es-E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 jugador debe considerar todos los movimientos posibles, evaluar sus consecuencias y seleccionar el más apropiado.</a:t>
            </a:r>
          </a:p>
          <a:p>
            <a:pPr algn="just"/>
            <a:endParaRPr lang="es-E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3071810"/>
            <a:ext cx="4643470" cy="2600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28596" y="142853"/>
            <a:ext cx="8429684" cy="571503"/>
          </a:xfrm>
        </p:spPr>
        <p:txBody>
          <a:bodyPr>
            <a:noAutofit/>
          </a:bodyPr>
          <a:lstStyle/>
          <a:p>
            <a:r>
              <a:rPr lang="es-ES" sz="3200" b="1" dirty="0" smtClean="0">
                <a:latin typeface="Times New Roman" pitchFamily="18" charset="0"/>
                <a:cs typeface="Times New Roman" pitchFamily="18" charset="0"/>
              </a:rPr>
              <a:t>EFECTOS DEL AJEDREZ EN LAS FE</a:t>
            </a:r>
            <a:endParaRPr lang="es-E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28596" y="714356"/>
            <a:ext cx="8501122" cy="5857916"/>
          </a:xfrm>
        </p:spPr>
        <p:txBody>
          <a:bodyPr>
            <a:normAutofit fontScale="92500"/>
          </a:bodyPr>
          <a:lstStyle/>
          <a:p>
            <a:pPr algn="just"/>
            <a:r>
              <a:rPr lang="es-E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 cuanto a la capacidad de </a:t>
            </a:r>
            <a:r>
              <a:rPr lang="es-E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"inhibición"</a:t>
            </a:r>
            <a:r>
              <a:rPr lang="es-E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las personas practicantes de ajedrez demuestran tener un mejor control inhibitorio. </a:t>
            </a:r>
          </a:p>
          <a:p>
            <a:pPr algn="just"/>
            <a:r>
              <a:rPr lang="es-E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endParaRPr lang="es-E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E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E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E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E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E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E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E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E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E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“inhibición”</a:t>
            </a:r>
            <a:r>
              <a:rPr lang="es-E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sería una habilidad implicada en el ajedrez ya que el sujeto debe ser capaz de prestar atención, seleccionar el movimiento más conveniente e inhibir los inapropiados y no apresurarse a efectuar una jugada sin considerar las posibles consecuencias. </a:t>
            </a:r>
          </a:p>
          <a:p>
            <a:pPr algn="just"/>
            <a:endParaRPr lang="es-E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428736"/>
            <a:ext cx="4214842" cy="3678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28596" y="142853"/>
            <a:ext cx="8429684" cy="571503"/>
          </a:xfrm>
        </p:spPr>
        <p:txBody>
          <a:bodyPr>
            <a:noAutofit/>
          </a:bodyPr>
          <a:lstStyle/>
          <a:p>
            <a:r>
              <a:rPr lang="es-ES" sz="3200" b="1" dirty="0" smtClean="0">
                <a:latin typeface="Times New Roman" pitchFamily="18" charset="0"/>
                <a:cs typeface="Times New Roman" pitchFamily="18" charset="0"/>
              </a:rPr>
              <a:t>EFECTOS DEL AJEDREZ EN LAS FE</a:t>
            </a:r>
            <a:endParaRPr lang="es-E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28596" y="714356"/>
            <a:ext cx="8501122" cy="5857916"/>
          </a:xfrm>
        </p:spPr>
        <p:txBody>
          <a:bodyPr>
            <a:normAutofit fontScale="92500"/>
          </a:bodyPr>
          <a:lstStyle/>
          <a:p>
            <a:pPr algn="just"/>
            <a:r>
              <a:rPr lang="es-E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 respecto a la </a:t>
            </a:r>
            <a:r>
              <a:rPr lang="es-E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"memoria de trabajo"</a:t>
            </a:r>
            <a:r>
              <a:rPr lang="es-E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los resultados también demostraron que sería una función implicada en las partidas de ajedrez, ya que las personas que lo practican muestran un rendimiento superior.</a:t>
            </a:r>
          </a:p>
          <a:p>
            <a:pPr algn="just"/>
            <a:endParaRPr lang="es-E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endParaRPr lang="es-E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E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E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E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E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E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E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E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E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"memoria de trabajo"</a:t>
            </a:r>
            <a:r>
              <a:rPr lang="es-E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estaría implicada en la selección de movimientos, es decir, en el proceso durante el cual se generan las secuencias de movimientos y se sopesan las ventajas de unos sobre otros.</a:t>
            </a:r>
          </a:p>
          <a:p>
            <a:pPr algn="just"/>
            <a:endParaRPr lang="es-E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000240"/>
            <a:ext cx="5836999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28596" y="142853"/>
            <a:ext cx="8429684" cy="571503"/>
          </a:xfrm>
        </p:spPr>
        <p:txBody>
          <a:bodyPr>
            <a:noAutofit/>
          </a:bodyPr>
          <a:lstStyle/>
          <a:p>
            <a:r>
              <a:rPr lang="es-ES" sz="3200" b="1" dirty="0" smtClean="0">
                <a:latin typeface="Times New Roman" pitchFamily="18" charset="0"/>
                <a:cs typeface="Times New Roman" pitchFamily="18" charset="0"/>
              </a:rPr>
              <a:t>EFECTOS DEL AJEDREZ EN LAS FE</a:t>
            </a:r>
            <a:endParaRPr lang="es-E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28596" y="714356"/>
            <a:ext cx="8501122" cy="5857916"/>
          </a:xfrm>
        </p:spPr>
        <p:txBody>
          <a:bodyPr>
            <a:normAutofit/>
          </a:bodyPr>
          <a:lstStyle/>
          <a:p>
            <a:pPr algn="just"/>
            <a:r>
              <a:rPr lang="es-E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Las personas que practican ajedrez presentan puntuaciones superiores en </a:t>
            </a:r>
            <a:r>
              <a:rPr lang="es-E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“flexibilidad cognitiva”</a:t>
            </a:r>
            <a:r>
              <a:rPr lang="es-E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respecto de aquellos que no lo practican. </a:t>
            </a:r>
          </a:p>
          <a:p>
            <a:pPr algn="just"/>
            <a:endParaRPr lang="es-E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E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E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E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E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E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endParaRPr lang="es-E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E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E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"flexibilidad cognitiva"</a:t>
            </a:r>
            <a:r>
              <a:rPr lang="es-E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se pondría en juego cuando el sujeto debe plantear, organizar y reestructurar las jugadas considerando las reglas específicas del juego y las variaciones imprevistas del oponente.</a:t>
            </a:r>
          </a:p>
          <a:p>
            <a:pPr algn="just"/>
            <a:endParaRPr lang="es-E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643050"/>
            <a:ext cx="5595943" cy="3302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7772400" cy="571503"/>
          </a:xfrm>
        </p:spPr>
        <p:txBody>
          <a:bodyPr>
            <a:noAutofit/>
          </a:bodyPr>
          <a:lstStyle/>
          <a:p>
            <a:r>
              <a:rPr lang="es-ES" sz="3200" b="1" dirty="0" smtClean="0">
                <a:latin typeface="Times New Roman" pitchFamily="18" charset="0"/>
                <a:cs typeface="Times New Roman" pitchFamily="18" charset="0"/>
              </a:rPr>
              <a:t>FUNCIONES EJECUTIVAS</a:t>
            </a:r>
            <a:endParaRPr lang="es-E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28596" y="714356"/>
            <a:ext cx="8501122" cy="5857916"/>
          </a:xfrm>
        </p:spPr>
        <p:txBody>
          <a:bodyPr>
            <a:normAutofit/>
          </a:bodyPr>
          <a:lstStyle/>
          <a:p>
            <a:pPr algn="just"/>
            <a:r>
              <a:rPr lang="es-E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 los últimos años, estudios neuropsicológicos han comenzado a enfatizar </a:t>
            </a:r>
            <a:r>
              <a:rPr lang="es-E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los beneficios de la práctica de ajedrez en las "funciones ejecutivas "(FE).</a:t>
            </a:r>
            <a:endParaRPr lang="es-E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E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E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024052"/>
            <a:ext cx="642942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28596" y="142853"/>
            <a:ext cx="8429684" cy="571503"/>
          </a:xfrm>
        </p:spPr>
        <p:txBody>
          <a:bodyPr>
            <a:noAutofit/>
          </a:bodyPr>
          <a:lstStyle/>
          <a:p>
            <a:r>
              <a:rPr lang="es-ES" sz="3200" b="1" dirty="0" smtClean="0">
                <a:latin typeface="Times New Roman" pitchFamily="18" charset="0"/>
                <a:cs typeface="Times New Roman" pitchFamily="18" charset="0"/>
              </a:rPr>
              <a:t>EFECTOS DEL AJEDREZ EN LAS FE</a:t>
            </a:r>
            <a:endParaRPr lang="es-E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28596" y="714356"/>
            <a:ext cx="8501122" cy="5857916"/>
          </a:xfrm>
        </p:spPr>
        <p:txBody>
          <a:bodyPr>
            <a:normAutofit/>
          </a:bodyPr>
          <a:lstStyle/>
          <a:p>
            <a:pPr algn="just"/>
            <a:r>
              <a:rPr lang="es-E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 síntesis, nuestros resultados indican que</a:t>
            </a:r>
            <a:r>
              <a:rPr lang="es-E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las personas que practican ajedrez muestran un mejor desempeño en tareas ejecutivas de "planificación", "inhibición", "memoria de trabajo" y "flexibilidad cognitiva".</a:t>
            </a:r>
            <a:endParaRPr lang="es-E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E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endParaRPr lang="es-E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E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E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E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E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E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Según diversos autores, </a:t>
            </a:r>
            <a:r>
              <a:rPr lang="es-E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 habilidad para anticipar</a:t>
            </a:r>
            <a:r>
              <a:rPr lang="es-E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planificar los movimientos antes de realizarlos</a:t>
            </a:r>
            <a:r>
              <a:rPr lang="es-E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s-E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analizar la efectividad de los movimientos ejecutados</a:t>
            </a:r>
            <a:r>
              <a:rPr lang="es-E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serían los procesos ejecutivos implicados en el juego de ajedrez.</a:t>
            </a:r>
          </a:p>
          <a:p>
            <a:pPr algn="just"/>
            <a:endParaRPr lang="es-E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189455"/>
            <a:ext cx="4198806" cy="2780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es-E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BIBLIOGRAFÍA</a:t>
            </a:r>
            <a:endParaRPr lang="es-E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3528" y="908720"/>
            <a:ext cx="8568952" cy="5217443"/>
          </a:xfrm>
        </p:spPr>
        <p:txBody>
          <a:bodyPr>
            <a:normAutofit fontScale="40000" lnSpcReduction="20000"/>
          </a:bodyPr>
          <a:lstStyle/>
          <a:p>
            <a:pPr lvl="0">
              <a:buFont typeface="Wingdings" panose="05000000000000000000" pitchFamily="2" charset="2"/>
              <a:buChar char="v"/>
            </a:pPr>
            <a:r>
              <a:rPr lang="es-E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“Funciones ejecutivas y práctica de ajedrez: un estudio en niños escolarizados”.</a:t>
            </a:r>
          </a:p>
          <a:p>
            <a:pPr marL="0" indent="0">
              <a:buNone/>
            </a:pPr>
            <a:r>
              <a:rPr lang="es-E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Larisa </a:t>
            </a:r>
            <a:r>
              <a:rPr lang="es-E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Ramos et al. Universidad del Plata. Argentina.</a:t>
            </a:r>
          </a:p>
          <a:p>
            <a:pPr marL="0" indent="0">
              <a:buNone/>
            </a:pPr>
            <a:r>
              <a:rPr lang="es-E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s-E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“La transferencia del ajedrez en las capacidades cognitivas y las habilidades sociopersonales en alumnos en educación secundaria”.</a:t>
            </a:r>
          </a:p>
          <a:p>
            <a:pPr marL="0" indent="0">
              <a:buNone/>
            </a:pPr>
            <a:r>
              <a:rPr lang="es-E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Laura </a:t>
            </a:r>
            <a:r>
              <a:rPr lang="es-E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Arráez Infantes. Universidad de la Laguna. España.</a:t>
            </a:r>
          </a:p>
          <a:p>
            <a:pPr marL="0" indent="0">
              <a:buNone/>
            </a:pPr>
            <a:endParaRPr lang="es-E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es-E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“La influencia del ajedrez en los procesos cognitivos”.</a:t>
            </a:r>
          </a:p>
          <a:p>
            <a:pPr marL="0" indent="0">
              <a:buNone/>
            </a:pPr>
            <a:r>
              <a:rPr lang="es-E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Mónica </a:t>
            </a:r>
            <a:r>
              <a:rPr lang="es-E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Paniagua Benito. Universidad Internacional de la </a:t>
            </a:r>
            <a:r>
              <a:rPr lang="es-E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Rioja </a:t>
            </a:r>
            <a:r>
              <a:rPr lang="es-E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(UNIR). España.</a:t>
            </a:r>
          </a:p>
          <a:p>
            <a:pPr marL="0" indent="0">
              <a:buNone/>
            </a:pPr>
            <a:r>
              <a:rPr lang="es-E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s-E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“Las funciones ejecutivas en ajedrecistas”.</a:t>
            </a:r>
          </a:p>
          <a:p>
            <a:pPr marL="0" indent="0">
              <a:buNone/>
            </a:pPr>
            <a:r>
              <a:rPr lang="es-E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Javier </a:t>
            </a:r>
            <a:r>
              <a:rPr lang="es-E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Carrión Urra. Universidad de Matanzas. Cuba.</a:t>
            </a:r>
          </a:p>
          <a:p>
            <a:pPr marL="0" indent="0">
              <a:buNone/>
            </a:pPr>
            <a:r>
              <a:rPr lang="es-E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s-E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“Estudio del impacto del ajedrez sobre las funciones ejecutivas en niños en edad escolar”.</a:t>
            </a:r>
          </a:p>
          <a:p>
            <a:pPr marL="0" indent="0">
              <a:buNone/>
            </a:pPr>
            <a:r>
              <a:rPr lang="es-E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Gonzalo </a:t>
            </a:r>
            <a:r>
              <a:rPr lang="es-E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Grau Pérez. Universidad Nacional de la Plata. </a:t>
            </a:r>
            <a:r>
              <a:rPr lang="es-E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Uruguay</a:t>
            </a:r>
            <a:r>
              <a:rPr lang="es-E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s-ES" dirty="0"/>
              <a:t> </a:t>
            </a:r>
          </a:p>
          <a:p>
            <a:pPr marL="0" indent="0">
              <a:buNone/>
            </a:pPr>
            <a:endParaRPr lang="es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38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7772400" cy="571503"/>
          </a:xfrm>
        </p:spPr>
        <p:txBody>
          <a:bodyPr>
            <a:noAutofit/>
          </a:bodyPr>
          <a:lstStyle/>
          <a:p>
            <a:r>
              <a:rPr lang="es-ES" sz="3200" b="1" dirty="0" smtClean="0">
                <a:latin typeface="Times New Roman" pitchFamily="18" charset="0"/>
                <a:cs typeface="Times New Roman" pitchFamily="18" charset="0"/>
              </a:rPr>
              <a:t>FUNCIONES EJECUTIVAS</a:t>
            </a:r>
            <a:endParaRPr lang="es-E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28596" y="714356"/>
            <a:ext cx="8501122" cy="5857916"/>
          </a:xfrm>
        </p:spPr>
        <p:txBody>
          <a:bodyPr>
            <a:normAutofit/>
          </a:bodyPr>
          <a:lstStyle/>
          <a:p>
            <a:pPr algn="just"/>
            <a:r>
              <a:rPr lang="es-E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“Conjunto de operaciones cognitivas encargadas de una serie de </a:t>
            </a:r>
            <a:r>
              <a:rPr lang="es-E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estrategias</a:t>
            </a:r>
            <a:r>
              <a:rPr lang="es-E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que se activan con el objetivo de </a:t>
            </a:r>
            <a:r>
              <a:rPr lang="es-E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alcanzar</a:t>
            </a:r>
            <a:r>
              <a:rPr lang="es-E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un determinado </a:t>
            </a:r>
            <a:r>
              <a:rPr lang="es-E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propósito</a:t>
            </a:r>
            <a:r>
              <a:rPr lang="es-E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".</a:t>
            </a:r>
          </a:p>
          <a:p>
            <a:pPr algn="just"/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endParaRPr lang="es-E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E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E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E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E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E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E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“Conjunto de </a:t>
            </a:r>
            <a:r>
              <a:rPr lang="es-E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habilidades</a:t>
            </a:r>
            <a:r>
              <a:rPr lang="es-E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encargadas de la regulación, ejecución, control y adecuación de las conductas con el objetivo de </a:t>
            </a:r>
            <a:r>
              <a:rPr lang="es-E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elaborar respuestas adecuadas</a:t>
            </a:r>
            <a:r>
              <a:rPr lang="es-E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las </a:t>
            </a:r>
            <a:r>
              <a:rPr lang="es-E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exigencias</a:t>
            </a:r>
            <a:r>
              <a:rPr lang="es-E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demandadas por el </a:t>
            </a:r>
            <a:r>
              <a:rPr lang="es-E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ambiente</a:t>
            </a:r>
            <a:r>
              <a:rPr lang="es-E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que rodea al </a:t>
            </a:r>
            <a:r>
              <a:rPr lang="es-E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individuo</a:t>
            </a:r>
            <a:r>
              <a:rPr lang="es-E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".</a:t>
            </a:r>
          </a:p>
          <a:p>
            <a:pPr algn="just"/>
            <a:endParaRPr lang="es-E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927282"/>
            <a:ext cx="5555678" cy="3073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7772400" cy="571503"/>
          </a:xfrm>
        </p:spPr>
        <p:txBody>
          <a:bodyPr>
            <a:noAutofit/>
          </a:bodyPr>
          <a:lstStyle/>
          <a:p>
            <a:r>
              <a:rPr lang="es-ES" sz="3200" b="1" dirty="0" smtClean="0">
                <a:latin typeface="Times New Roman" pitchFamily="18" charset="0"/>
                <a:cs typeface="Times New Roman" pitchFamily="18" charset="0"/>
              </a:rPr>
              <a:t>FUNCIONES EJECUTIVAS</a:t>
            </a:r>
            <a:endParaRPr lang="es-E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28596" y="714356"/>
            <a:ext cx="8501122" cy="5857916"/>
          </a:xfrm>
        </p:spPr>
        <p:txBody>
          <a:bodyPr>
            <a:normAutofit/>
          </a:bodyPr>
          <a:lstStyle/>
          <a:p>
            <a:pPr algn="just"/>
            <a:endParaRPr lang="es-E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E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Están relacionadas con las habilidades de </a:t>
            </a:r>
            <a:r>
              <a:rPr lang="es-E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organización</a:t>
            </a:r>
            <a:r>
              <a:rPr lang="es-E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s-E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planificación</a:t>
            </a:r>
            <a:r>
              <a:rPr lang="es-E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con la </a:t>
            </a:r>
            <a:r>
              <a:rPr lang="es-E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selección de objetivos</a:t>
            </a:r>
            <a:r>
              <a:rPr lang="es-E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la </a:t>
            </a:r>
            <a:r>
              <a:rPr lang="es-E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inhibición</a:t>
            </a:r>
            <a:r>
              <a:rPr lang="es-E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 respuestas y la </a:t>
            </a:r>
            <a:r>
              <a:rPr lang="es-E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autorregulación</a:t>
            </a:r>
            <a:r>
              <a:rPr lang="es-E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 acciones y la conducta.</a:t>
            </a:r>
          </a:p>
          <a:p>
            <a:pPr algn="just"/>
            <a:endParaRPr lang="es-E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E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E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357430"/>
            <a:ext cx="414340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7772400" cy="571503"/>
          </a:xfrm>
        </p:spPr>
        <p:txBody>
          <a:bodyPr>
            <a:noAutofit/>
          </a:bodyPr>
          <a:lstStyle/>
          <a:p>
            <a:r>
              <a:rPr lang="es-ES" sz="3200" b="1" dirty="0" smtClean="0">
                <a:latin typeface="Times New Roman" pitchFamily="18" charset="0"/>
                <a:cs typeface="Times New Roman" pitchFamily="18" charset="0"/>
              </a:rPr>
              <a:t>FUNCIONES EJECUTIVAS 1</a:t>
            </a:r>
            <a:endParaRPr lang="es-E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28596" y="714356"/>
            <a:ext cx="8501122" cy="5857916"/>
          </a:xfrm>
        </p:spPr>
        <p:txBody>
          <a:bodyPr>
            <a:normAutofit/>
          </a:bodyPr>
          <a:lstStyle/>
          <a:p>
            <a:pPr algn="just"/>
            <a:r>
              <a:rPr lang="es-E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ANTICIPACIÓN:</a:t>
            </a:r>
          </a:p>
          <a:p>
            <a:pPr algn="just"/>
            <a:r>
              <a:rPr lang="es-E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Capacidad para </a:t>
            </a:r>
            <a:r>
              <a:rPr lang="es-E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establecer</a:t>
            </a:r>
            <a:r>
              <a:rPr lang="es-E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posibles </a:t>
            </a:r>
            <a:r>
              <a:rPr lang="es-E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consecuencias</a:t>
            </a:r>
            <a:r>
              <a:rPr lang="es-E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ante una determinada acción.</a:t>
            </a:r>
          </a:p>
          <a:p>
            <a:pPr algn="just"/>
            <a:endParaRPr lang="es-E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E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2071678"/>
            <a:ext cx="5357850" cy="4011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7772400" cy="571503"/>
          </a:xfrm>
        </p:spPr>
        <p:txBody>
          <a:bodyPr>
            <a:noAutofit/>
          </a:bodyPr>
          <a:lstStyle/>
          <a:p>
            <a:r>
              <a:rPr lang="es-ES" sz="3200" b="1" dirty="0" smtClean="0">
                <a:latin typeface="Times New Roman" pitchFamily="18" charset="0"/>
                <a:cs typeface="Times New Roman" pitchFamily="18" charset="0"/>
              </a:rPr>
              <a:t>FUNCIONES EJECUTIVAS 2</a:t>
            </a:r>
            <a:endParaRPr lang="es-E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28596" y="714356"/>
            <a:ext cx="8501122" cy="5857916"/>
          </a:xfrm>
        </p:spPr>
        <p:txBody>
          <a:bodyPr>
            <a:normAutofit/>
          </a:bodyPr>
          <a:lstStyle/>
          <a:p>
            <a:pPr algn="just"/>
            <a:r>
              <a:rPr lang="es-E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PLANIFICACIÓN:</a:t>
            </a:r>
          </a:p>
          <a:p>
            <a:pPr algn="just"/>
            <a:r>
              <a:rPr lang="es-E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Capacidad para plantear y desarrollar un </a:t>
            </a:r>
            <a:r>
              <a:rPr lang="es-E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plan de acción</a:t>
            </a:r>
            <a:r>
              <a:rPr lang="es-E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para organizar una </a:t>
            </a:r>
            <a:r>
              <a:rPr lang="es-E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secuencia</a:t>
            </a:r>
            <a:r>
              <a:rPr lang="es-E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 eventos con el fin de lograr una </a:t>
            </a:r>
            <a:r>
              <a:rPr lang="es-E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meta</a:t>
            </a:r>
            <a:r>
              <a:rPr lang="es-E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específica.</a:t>
            </a:r>
          </a:p>
          <a:p>
            <a:pPr algn="just"/>
            <a:endParaRPr lang="es-E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E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E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285992"/>
            <a:ext cx="6529428" cy="4080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7772400" cy="571503"/>
          </a:xfrm>
        </p:spPr>
        <p:txBody>
          <a:bodyPr>
            <a:noAutofit/>
          </a:bodyPr>
          <a:lstStyle/>
          <a:p>
            <a:r>
              <a:rPr lang="es-ES" sz="3200" b="1" dirty="0" smtClean="0">
                <a:latin typeface="Times New Roman" pitchFamily="18" charset="0"/>
                <a:cs typeface="Times New Roman" pitchFamily="18" charset="0"/>
              </a:rPr>
              <a:t>FUNCIONES EJECUTIVAS 3</a:t>
            </a:r>
            <a:endParaRPr lang="es-E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28596" y="714356"/>
            <a:ext cx="8501122" cy="5857916"/>
          </a:xfrm>
        </p:spPr>
        <p:txBody>
          <a:bodyPr>
            <a:normAutofit/>
          </a:bodyPr>
          <a:lstStyle/>
          <a:p>
            <a:pPr algn="just"/>
            <a:r>
              <a:rPr lang="es-E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MEMORIA DE TRABAJO:</a:t>
            </a:r>
          </a:p>
          <a:p>
            <a:pPr algn="just"/>
            <a:r>
              <a:rPr lang="es-E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Capacidad para mantener </a:t>
            </a:r>
            <a:r>
              <a:rPr lang="es-E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información en la mente</a:t>
            </a:r>
            <a:r>
              <a:rPr lang="es-E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 el objeto de completar una tarea.</a:t>
            </a:r>
          </a:p>
          <a:p>
            <a:pPr algn="just"/>
            <a:endParaRPr lang="es-E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E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285992"/>
            <a:ext cx="7673508" cy="399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7772400" cy="571503"/>
          </a:xfrm>
        </p:spPr>
        <p:txBody>
          <a:bodyPr>
            <a:noAutofit/>
          </a:bodyPr>
          <a:lstStyle/>
          <a:p>
            <a:r>
              <a:rPr lang="es-ES" sz="3200" b="1" dirty="0" smtClean="0">
                <a:latin typeface="Times New Roman" pitchFamily="18" charset="0"/>
                <a:cs typeface="Times New Roman" pitchFamily="18" charset="0"/>
              </a:rPr>
              <a:t>FUNCIONES EJECUTIVAS 4</a:t>
            </a:r>
            <a:endParaRPr lang="es-E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28596" y="714356"/>
            <a:ext cx="8501122" cy="5857916"/>
          </a:xfrm>
        </p:spPr>
        <p:txBody>
          <a:bodyPr>
            <a:normAutofit/>
          </a:bodyPr>
          <a:lstStyle/>
          <a:p>
            <a:pPr algn="just"/>
            <a:r>
              <a:rPr lang="es-E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EJECUCIÓN:</a:t>
            </a:r>
          </a:p>
          <a:p>
            <a:pPr algn="just"/>
            <a:r>
              <a:rPr lang="es-E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Desarrollo y elaboración de </a:t>
            </a:r>
            <a:r>
              <a:rPr lang="es-E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respuestas</a:t>
            </a:r>
            <a:r>
              <a:rPr lang="es-E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adecuadas a las </a:t>
            </a:r>
            <a:r>
              <a:rPr lang="es-E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exigencias</a:t>
            </a:r>
            <a:r>
              <a:rPr lang="es-E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del ambiente.</a:t>
            </a:r>
          </a:p>
          <a:p>
            <a:pPr algn="just"/>
            <a:endParaRPr lang="es-E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E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E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643050"/>
            <a:ext cx="5905508" cy="4688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7772400" cy="571503"/>
          </a:xfrm>
        </p:spPr>
        <p:txBody>
          <a:bodyPr>
            <a:noAutofit/>
          </a:bodyPr>
          <a:lstStyle/>
          <a:p>
            <a:r>
              <a:rPr lang="es-ES" sz="3200" b="1" dirty="0" smtClean="0">
                <a:latin typeface="Times New Roman" pitchFamily="18" charset="0"/>
                <a:cs typeface="Times New Roman" pitchFamily="18" charset="0"/>
              </a:rPr>
              <a:t>FUNCIONES EJECUTIVAS 5</a:t>
            </a:r>
            <a:endParaRPr lang="es-E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28596" y="714356"/>
            <a:ext cx="8501122" cy="5857916"/>
          </a:xfrm>
        </p:spPr>
        <p:txBody>
          <a:bodyPr>
            <a:normAutofit/>
          </a:bodyPr>
          <a:lstStyle/>
          <a:p>
            <a:pPr algn="just"/>
            <a:r>
              <a:rPr lang="es-E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INHIBICIÓN:</a:t>
            </a:r>
          </a:p>
          <a:p>
            <a:pPr algn="just"/>
            <a:r>
              <a:rPr lang="es-E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Habilidad para </a:t>
            </a:r>
            <a:r>
              <a:rPr lang="es-E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resistir impulsos</a:t>
            </a:r>
            <a:r>
              <a:rPr lang="es-E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 detener una conducta en el momento apropiado.</a:t>
            </a:r>
          </a:p>
          <a:p>
            <a:pPr algn="just"/>
            <a:endParaRPr lang="es-E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E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E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1857364"/>
            <a:ext cx="4572022" cy="4572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670</Words>
  <Application>Microsoft Office PowerPoint</Application>
  <PresentationFormat>Presentación en pantalla (4:3)</PresentationFormat>
  <Paragraphs>142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6" baseType="lpstr">
      <vt:lpstr>Arial</vt:lpstr>
      <vt:lpstr>Calibri</vt:lpstr>
      <vt:lpstr>Times New Roman</vt:lpstr>
      <vt:lpstr>Wingdings</vt:lpstr>
      <vt:lpstr>Tema de Office</vt:lpstr>
      <vt:lpstr>Presentación de PowerPoint</vt:lpstr>
      <vt:lpstr>FUNCIONES EJECUTIVAS</vt:lpstr>
      <vt:lpstr>FUNCIONES EJECUTIVAS</vt:lpstr>
      <vt:lpstr>FUNCIONES EJECUTIVAS</vt:lpstr>
      <vt:lpstr>FUNCIONES EJECUTIVAS 1</vt:lpstr>
      <vt:lpstr>FUNCIONES EJECUTIVAS 2</vt:lpstr>
      <vt:lpstr>FUNCIONES EJECUTIVAS 3</vt:lpstr>
      <vt:lpstr>FUNCIONES EJECUTIVAS 4</vt:lpstr>
      <vt:lpstr>FUNCIONES EJECUTIVAS 5</vt:lpstr>
      <vt:lpstr>FUNCIONES EJECUTIVAS 6</vt:lpstr>
      <vt:lpstr>FUNCIONES EJECUTIVAS 7</vt:lpstr>
      <vt:lpstr>FUNCIONES EJECUTIVAS</vt:lpstr>
      <vt:lpstr>FUNCIONES EJECUTIVAS: DESTREZAS</vt:lpstr>
      <vt:lpstr>EFECTOS DEL AJEDREZ EN LAS FE</vt:lpstr>
      <vt:lpstr>EFECTOS DEL AJEDREZ EN LAS FE</vt:lpstr>
      <vt:lpstr>EFECTOS DEL AJEDREZ EN LAS FE</vt:lpstr>
      <vt:lpstr>EFECTOS DEL AJEDREZ EN LAS FE</vt:lpstr>
      <vt:lpstr>EFECTOS DEL AJEDREZ EN LAS FE</vt:lpstr>
      <vt:lpstr>EFECTOS DEL AJEDREZ EN LAS FE</vt:lpstr>
      <vt:lpstr>EFECTOS DEL AJEDREZ EN LAS FE</vt:lpstr>
      <vt:lpstr>BIBLIOGRAFÍA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FUNCIONES EJECUTIVAS</dc:title>
  <dc:creator>HP_Propietario</dc:creator>
  <cp:lastModifiedBy>Usuario</cp:lastModifiedBy>
  <cp:revision>55</cp:revision>
  <dcterms:created xsi:type="dcterms:W3CDTF">2020-02-09T10:24:16Z</dcterms:created>
  <dcterms:modified xsi:type="dcterms:W3CDTF">2020-02-20T16:29:54Z</dcterms:modified>
</cp:coreProperties>
</file>