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5840"/>
  </p:normalViewPr>
  <p:slideViewPr>
    <p:cSldViewPr snapToGrid="0" snapToObjects="1">
      <p:cViewPr varScale="1">
        <p:scale>
          <a:sx n="112" d="100"/>
          <a:sy n="112" d="100"/>
        </p:scale>
        <p:origin x="57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E088DCF-9CC5-2D46-BE0E-8C886925FD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E1F05CD-3D05-694F-9C9A-CED38F84BD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ECE6DBB-65EF-074D-AEF1-A121BDBA71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2A2B9-40AE-AC41-8EE2-06E808FCEA1B}" type="datetimeFigureOut">
              <a:rPr lang="es-ES" smtClean="0"/>
              <a:t>26/4/20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A9909DB-DE2A-2E42-8A28-79494DE447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60D4FE4-B1A2-6948-8A33-60CAB890F5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F6227-81BD-8444-844C-63A9B9659E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002698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C9E16A0-A143-0447-A223-6032855D22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16211C8-EE18-8A42-9051-D468EA8D15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7E77689-30DF-F44D-B6A2-359EC53048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2A2B9-40AE-AC41-8EE2-06E808FCEA1B}" type="datetimeFigureOut">
              <a:rPr lang="es-ES" smtClean="0"/>
              <a:t>26/4/20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100F1F5-1127-C645-B2F3-21E338CBE1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5C863F1-223D-AB4A-B51D-9FF6CAD961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F6227-81BD-8444-844C-63A9B9659E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779988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9E22C5A3-D8CE-EE49-9893-8A8B3C3EFFB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BD3B78-3C88-CB47-B6E3-BBF197161C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6FBC386-0E3F-684A-A75B-A88EBCD76D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2A2B9-40AE-AC41-8EE2-06E808FCEA1B}" type="datetimeFigureOut">
              <a:rPr lang="es-ES" smtClean="0"/>
              <a:t>26/4/20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C478C3F-BE66-D042-813C-A148F3FF4A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74CC503-0BC9-0145-A284-21903B900F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F6227-81BD-8444-844C-63A9B9659E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977630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B6F7C5E-5994-624E-8475-FD8A3BE496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468F699-2985-D942-AEC0-BECA76970C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D735A3A-14D7-A846-BCD7-6F7D571D2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2A2B9-40AE-AC41-8EE2-06E808FCEA1B}" type="datetimeFigureOut">
              <a:rPr lang="es-ES" smtClean="0"/>
              <a:t>26/4/20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7874F5D-B81E-7B4C-A79E-A76A51DACC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2052535-1B25-B948-94DD-A7E4163A78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F6227-81BD-8444-844C-63A9B9659E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61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41C87DD-AD97-9147-8A36-828A7B30E8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7E462B0-71B3-CB48-A24A-6CD2482FA7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630C4B5-0F1E-C94E-9651-C09704AB76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2A2B9-40AE-AC41-8EE2-06E808FCEA1B}" type="datetimeFigureOut">
              <a:rPr lang="es-ES" smtClean="0"/>
              <a:t>26/4/20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1AF78C3-57E6-BB4F-95E5-0B28AD4741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82830E7-261C-6C4F-9F4A-369A13A374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F6227-81BD-8444-844C-63A9B9659E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768502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0A1560D-A1FE-6F40-A647-13CF7908EF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27B19C7-E5E4-CB4F-AE43-EEA86B542CA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54741EA-7D14-2C4B-8B57-F4ED1B0BBC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BAE97D9-A2E0-4244-8002-024C8F59C4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2A2B9-40AE-AC41-8EE2-06E808FCEA1B}" type="datetimeFigureOut">
              <a:rPr lang="es-ES" smtClean="0"/>
              <a:t>26/4/20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C517CB5-BB92-4345-8C0E-CC4A090599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672958C-5AD7-0148-82E0-9EDBBAF775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F6227-81BD-8444-844C-63A9B9659E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221538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4DC014-29E7-564F-912F-515718DA4A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686D855-3A39-0A4D-987C-A2FF0F3A45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F1DAF67-62F9-CD47-BCD0-BC43C52C6C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025806FC-4EAC-6542-8E4B-C0BAA44C829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18422E2D-FD0B-7D43-9AC9-B7FB5B245A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8BD48373-E55D-484C-A9ED-59FD3C8653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2A2B9-40AE-AC41-8EE2-06E808FCEA1B}" type="datetimeFigureOut">
              <a:rPr lang="es-ES" smtClean="0"/>
              <a:t>26/4/20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80FE8269-923E-BD4A-B8A8-F268F4FED0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8F66B36-6675-E84D-B07D-F3BF0D7C69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F6227-81BD-8444-844C-63A9B9659E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210120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6E6D81-96ED-2945-93F2-649664872A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AA547034-C9BA-264C-87A4-581BD9FE00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2A2B9-40AE-AC41-8EE2-06E808FCEA1B}" type="datetimeFigureOut">
              <a:rPr lang="es-ES" smtClean="0"/>
              <a:t>26/4/20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605343F-E24C-1C49-89C8-1C747B2764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0C69FF5C-6C5D-1848-84F4-0F1BAE099D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F6227-81BD-8444-844C-63A9B9659E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500733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40BBD46F-75CB-0E4D-958D-F160074B4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2A2B9-40AE-AC41-8EE2-06E808FCEA1B}" type="datetimeFigureOut">
              <a:rPr lang="es-ES" smtClean="0"/>
              <a:t>26/4/20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D4350DEF-A0B6-D947-B9F0-8C112FB0F2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D5D0FC4-5701-5B42-B916-84D3B841A5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F6227-81BD-8444-844C-63A9B9659E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32290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C8FC90E-CC77-9849-BB4F-9033BFFDF1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12E7FFF-8418-7049-86A7-261F4FEF1F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5B7C147-21F3-D443-8620-33603B3C3D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3FC8A8F-457E-BD49-8816-CE5861A110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2A2B9-40AE-AC41-8EE2-06E808FCEA1B}" type="datetimeFigureOut">
              <a:rPr lang="es-ES" smtClean="0"/>
              <a:t>26/4/20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BFE4209-D8EE-954C-8EDF-37927B8278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D0FD52A-7BA1-D742-B85B-5808242758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F6227-81BD-8444-844C-63A9B9659E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256234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AA68566-3765-E448-92F2-4F8C60778E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06FCAD3-C661-E645-B719-70A10D11116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627ACC3-D1A1-214D-B613-EF89F7AA74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DBE67DA-26C9-A64C-AA97-E295C2C229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2A2B9-40AE-AC41-8EE2-06E808FCEA1B}" type="datetimeFigureOut">
              <a:rPr lang="es-ES" smtClean="0"/>
              <a:t>26/4/20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8C6AD6E-352B-7647-A077-62ED69DF45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F955833-F3ED-ED43-BCFA-17D3443E8A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F6227-81BD-8444-844C-63A9B9659E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069946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517C6A1B-05D6-5844-84F8-8E8BBB69EC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935E924-C8D4-BE4D-9814-DBD2F8288E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A1A82F0-1566-454B-B4D6-160674D2468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82A2B9-40AE-AC41-8EE2-06E808FCEA1B}" type="datetimeFigureOut">
              <a:rPr lang="es-ES" smtClean="0"/>
              <a:t>26/4/20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535ECFB-7E06-C240-B82B-CAEEE35F45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61934BF-53C4-5E43-842A-06DA575278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DF6227-81BD-8444-844C-63A9B9659E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509203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4ED8C25-F744-0C48-8C0A-BF7F255556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solidFill>
            <a:schemeClr val="accent2"/>
          </a:solidFill>
        </p:spPr>
        <p:txBody>
          <a:bodyPr>
            <a:normAutofit fontScale="90000"/>
          </a:bodyPr>
          <a:lstStyle/>
          <a:p>
            <a:r>
              <a:rPr lang="es-ES" b="1" dirty="0">
                <a:solidFill>
                  <a:srgbClr val="002060"/>
                </a:solidFill>
              </a:rPr>
              <a:t>RESOLUCIÓN DE ECUACIONES CON PARÉNTESIS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4419F92-2064-DC4A-AF42-897922E0AFC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  <a:p>
            <a:r>
              <a:rPr lang="es-ES" dirty="0"/>
              <a:t>1º ESO</a:t>
            </a:r>
          </a:p>
        </p:txBody>
      </p:sp>
    </p:spTree>
    <p:extLst>
      <p:ext uri="{BB962C8B-B14F-4D97-AF65-F5344CB8AC3E}">
        <p14:creationId xmlns:p14="http://schemas.microsoft.com/office/powerpoint/2010/main" val="39940063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7977B3-9BDD-4549-A3EB-FBD32A796D93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2"/>
          </a:solidFill>
        </p:spPr>
        <p:txBody>
          <a:bodyPr/>
          <a:lstStyle/>
          <a:p>
            <a:pPr algn="ctr"/>
            <a:r>
              <a:rPr lang="es-ES" b="1" dirty="0">
                <a:solidFill>
                  <a:srgbClr val="002060"/>
                </a:solidFill>
              </a:rPr>
              <a:t>Resolución de ecuaciones con paréntesis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3E21ED1-B013-1540-93B7-D6535FF48E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es-ES_tradnl" altLang="es-ES_tradnl" dirty="0"/>
              <a:t>    Para </a:t>
            </a:r>
            <a:r>
              <a:rPr lang="es-ES_tradnl" altLang="es-ES_tradnl" b="1" dirty="0"/>
              <a:t>RESOLVER UNA ECUACIÓN </a:t>
            </a:r>
            <a:r>
              <a:rPr lang="es-ES_tradnl" altLang="es-ES_tradnl" dirty="0"/>
              <a:t>con paréntesis se procede así:</a:t>
            </a:r>
          </a:p>
          <a:p>
            <a:pPr>
              <a:lnSpc>
                <a:spcPct val="80000"/>
              </a:lnSpc>
            </a:pPr>
            <a:endParaRPr lang="es-ES_tradnl" altLang="es-ES_tradnl" dirty="0"/>
          </a:p>
          <a:p>
            <a:pPr marL="0" indent="0" algn="ctr">
              <a:lnSpc>
                <a:spcPct val="80000"/>
              </a:lnSpc>
              <a:buNone/>
            </a:pPr>
            <a:r>
              <a:rPr lang="es-ES_tradnl" altLang="es-ES_tradnl" b="1" i="1" u="sng" dirty="0"/>
              <a:t>1.-SE ELIMINAN LOS PARÉNTESIS</a:t>
            </a:r>
          </a:p>
          <a:p>
            <a:pPr>
              <a:lnSpc>
                <a:spcPct val="80000"/>
              </a:lnSpc>
              <a:buFont typeface="Wingdings" pitchFamily="2" charset="2"/>
              <a:buChar char="Ø"/>
            </a:pPr>
            <a:r>
              <a:rPr lang="es-ES_tradnl" altLang="es-ES_tradnl" dirty="0"/>
              <a:t>Para ello se aplica la propiedad distributiva.</a:t>
            </a:r>
          </a:p>
          <a:p>
            <a:pPr>
              <a:lnSpc>
                <a:spcPct val="80000"/>
              </a:lnSpc>
              <a:buFont typeface="Wingdings" pitchFamily="2" charset="2"/>
              <a:buChar char="Ø"/>
            </a:pPr>
            <a:r>
              <a:rPr lang="es-ES_tradnl" altLang="es-ES_tradnl" dirty="0"/>
              <a:t>Hay que tener en cuenta la regla de los signos.</a:t>
            </a:r>
          </a:p>
          <a:p>
            <a:pPr>
              <a:lnSpc>
                <a:spcPct val="80000"/>
              </a:lnSpc>
              <a:buFont typeface="Wingdings" pitchFamily="2" charset="2"/>
              <a:buChar char="Ø"/>
            </a:pPr>
            <a:r>
              <a:rPr lang="es-ES_tradnl" altLang="es-ES_tradnl" dirty="0"/>
              <a:t>Si hay un menos delante de un paréntesis se cambian todos los signos que hay dentro.</a:t>
            </a:r>
          </a:p>
          <a:p>
            <a:pPr marL="0" indent="0" algn="ctr">
              <a:lnSpc>
                <a:spcPct val="80000"/>
              </a:lnSpc>
              <a:buNone/>
            </a:pPr>
            <a:endParaRPr lang="es-ES_tradnl" altLang="es-ES_tradnl" dirty="0"/>
          </a:p>
          <a:p>
            <a:pPr marL="0" indent="0" algn="ctr">
              <a:lnSpc>
                <a:spcPct val="80000"/>
              </a:lnSpc>
              <a:buNone/>
            </a:pPr>
            <a:r>
              <a:rPr lang="es-ES_tradnl" altLang="es-ES_tradnl" b="1" i="1" dirty="0"/>
              <a:t>  </a:t>
            </a:r>
            <a:r>
              <a:rPr lang="es-ES_tradnl" altLang="es-ES_tradnl" b="1" i="1" u="sng" dirty="0"/>
              <a:t>2.-SE TRANSPONEN LOS TÉRMINOS</a:t>
            </a:r>
          </a:p>
          <a:p>
            <a:pPr>
              <a:lnSpc>
                <a:spcPct val="80000"/>
              </a:lnSpc>
              <a:buFont typeface="Wingdings" pitchFamily="2" charset="2"/>
              <a:buChar char="Ø"/>
            </a:pPr>
            <a:r>
              <a:rPr lang="es-ES_tradnl" altLang="es-ES_tradnl" dirty="0"/>
              <a:t>Para ello se pasan todos los términos literales a un lado de la igualdad.</a:t>
            </a:r>
          </a:p>
          <a:p>
            <a:pPr>
              <a:lnSpc>
                <a:spcPct val="80000"/>
              </a:lnSpc>
              <a:buFont typeface="Wingdings" pitchFamily="2" charset="2"/>
              <a:buChar char="Ø"/>
            </a:pPr>
            <a:r>
              <a:rPr lang="es-ES_tradnl" altLang="es-ES_tradnl" dirty="0"/>
              <a:t>Y los términos independientes se agrupan al otro lado.</a:t>
            </a:r>
          </a:p>
          <a:p>
            <a:pPr marL="0" indent="0">
              <a:lnSpc>
                <a:spcPct val="80000"/>
              </a:lnSpc>
              <a:buNone/>
            </a:pPr>
            <a:endParaRPr lang="es-ES_tradnl" altLang="es-ES_tradnl" dirty="0"/>
          </a:p>
          <a:p>
            <a:pPr marL="0" indent="0" algn="ctr">
              <a:lnSpc>
                <a:spcPct val="80000"/>
              </a:lnSpc>
              <a:buNone/>
            </a:pPr>
            <a:r>
              <a:rPr lang="es-ES_tradnl" altLang="es-ES_tradnl" i="1" dirty="0"/>
              <a:t>                   </a:t>
            </a:r>
            <a:r>
              <a:rPr lang="es-ES_tradnl" altLang="es-ES_tradnl" b="1" i="1" u="sng" dirty="0"/>
              <a:t>3.-SE REDUCEN LOS TÉRMINOS SEMEJANTES</a:t>
            </a:r>
          </a:p>
          <a:p>
            <a:pPr>
              <a:lnSpc>
                <a:spcPct val="80000"/>
              </a:lnSpc>
              <a:buFont typeface="Wingdings" pitchFamily="2" charset="2"/>
              <a:buChar char="Ø"/>
            </a:pPr>
            <a:r>
              <a:rPr lang="es-ES_tradnl" altLang="es-ES_tradnl" dirty="0"/>
              <a:t>Para ello se suman por un lado todos los monomios que son la parte literal. Y por otro lado se suman o restan las constantes.</a:t>
            </a:r>
          </a:p>
          <a:p>
            <a:pPr>
              <a:lnSpc>
                <a:spcPct val="80000"/>
              </a:lnSpc>
              <a:buFont typeface="Wingdings" pitchFamily="2" charset="2"/>
              <a:buChar char="Ø"/>
            </a:pPr>
            <a:endParaRPr lang="es-ES_tradnl" altLang="es-ES_tradnl" b="1" i="1" dirty="0"/>
          </a:p>
          <a:p>
            <a:pPr marL="0" indent="0">
              <a:lnSpc>
                <a:spcPct val="80000"/>
              </a:lnSpc>
              <a:buNone/>
            </a:pPr>
            <a:r>
              <a:rPr lang="es-ES_tradnl" altLang="es-ES_tradnl" b="1" i="1" dirty="0"/>
              <a:t>                                                                                          </a:t>
            </a:r>
            <a:r>
              <a:rPr lang="es-ES_tradnl" altLang="es-ES_tradnl" b="1" i="1" u="sng" dirty="0"/>
              <a:t>4.-SE DESPEJA LA INCÓGNITA</a:t>
            </a:r>
          </a:p>
          <a:p>
            <a:pPr>
              <a:lnSpc>
                <a:spcPct val="80000"/>
              </a:lnSpc>
              <a:buFont typeface="Wingdings" pitchFamily="2" charset="2"/>
              <a:buChar char="Ø"/>
            </a:pPr>
            <a:r>
              <a:rPr lang="es-ES_tradnl" altLang="es-ES_tradnl" dirty="0"/>
              <a:t>Para ello el número que multiplica a la incógnita pasa al otro lado dividiendo, pero sin cambiar de signo.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703488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2274F49-451F-1A4A-9A56-9E8C08ADC1F4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2"/>
          </a:solidFill>
        </p:spPr>
        <p:txBody>
          <a:bodyPr/>
          <a:lstStyle/>
          <a:p>
            <a:pPr algn="ctr"/>
            <a:r>
              <a:rPr lang="es-ES" b="1" dirty="0">
                <a:solidFill>
                  <a:srgbClr val="002060"/>
                </a:solidFill>
              </a:rPr>
              <a:t>Resolución de ecuaciones con paréntesis</a:t>
            </a:r>
            <a:endParaRPr lang="es-E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Marcador de contenido 2">
                <a:extLst>
                  <a:ext uri="{FF2B5EF4-FFF2-40B4-BE49-F238E27FC236}">
                    <a16:creationId xmlns:a16="http://schemas.microsoft.com/office/drawing/2014/main" id="{3BFB8DC2-D10A-324B-A825-6F7DB8DD199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62500" lnSpcReduction="20000"/>
              </a:bodyPr>
              <a:lstStyle/>
              <a:p>
                <a:r>
                  <a:rPr lang="es-ES_tradnl" altLang="es-ES_tradnl" b="1" u="sng" dirty="0">
                    <a:solidFill>
                      <a:schemeClr val="accent2"/>
                    </a:solidFill>
                  </a:rPr>
                  <a:t>EJEMPLO_1</a:t>
                </a:r>
              </a:p>
              <a:p>
                <a:pPr marL="0" indent="0">
                  <a:buNone/>
                </a:pPr>
                <a:r>
                  <a:rPr lang="es-ES" altLang="es-ES_tradnl" dirty="0"/>
                  <a:t>	Resolver la ecuación:        </a:t>
                </a:r>
                <a14:m>
                  <m:oMath xmlns:m="http://schemas.openxmlformats.org/officeDocument/2006/math">
                    <m:r>
                      <a:rPr lang="es-ES" altLang="es-ES_tradnl" b="0" i="0" smtClean="0">
                        <a:latin typeface="Cambria Math" panose="02040503050406030204" pitchFamily="18" charset="0"/>
                      </a:rPr>
                      <m:t>  </m:t>
                    </m:r>
                    <m:r>
                      <a:rPr lang="es-ES" altLang="es-ES_tradnl" b="0" i="1" smtClean="0">
                        <a:latin typeface="Cambria Math" panose="02040503050406030204" pitchFamily="18" charset="0"/>
                      </a:rPr>
                      <m:t>11−</m:t>
                    </m:r>
                    <m:d>
                      <m:dPr>
                        <m:ctrlPr>
                          <a:rPr lang="es-ES" altLang="es-ES_tradnl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s-ES" altLang="es-ES_tradnl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s-ES" altLang="es-ES_tradnl" b="0" i="1" smtClean="0">
                            <a:latin typeface="Cambria Math" panose="02040503050406030204" pitchFamily="18" charset="0"/>
                          </a:rPr>
                          <m:t>+4</m:t>
                        </m:r>
                      </m:e>
                    </m:d>
                    <m:r>
                      <a:rPr lang="es-ES" altLang="es-ES_tradnl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s-ES" altLang="es-ES_tradnl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s-ES" altLang="es-ES_tradnl" b="0" i="1" smtClean="0">
                        <a:latin typeface="Cambria Math" panose="02040503050406030204" pitchFamily="18" charset="0"/>
                      </a:rPr>
                      <m:t>−9</m:t>
                    </m:r>
                  </m:oMath>
                </a14:m>
                <a:endParaRPr lang="es-ES" altLang="es-ES_tradnl" dirty="0"/>
              </a:p>
              <a:p>
                <a:pPr marL="0" indent="0">
                  <a:buNone/>
                </a:pPr>
                <a:r>
                  <a:rPr lang="es-ES" altLang="es-ES_tradnl" b="1" u="sng" dirty="0"/>
                  <a:t>1.-Paréntesis</a:t>
                </a:r>
                <a:r>
                  <a:rPr lang="es-ES" altLang="es-ES_tradnl" dirty="0"/>
                  <a:t>:          </a:t>
                </a:r>
              </a:p>
              <a:p>
                <a:pPr marL="0" indent="0">
                  <a:buNone/>
                </a:pPr>
                <a:r>
                  <a:rPr lang="es-ES" altLang="es-ES_tradnl" dirty="0"/>
                  <a:t> 		                          </a:t>
                </a:r>
                <a:r>
                  <a:rPr lang="es-ES" altLang="es-ES_tradnl" b="0" dirty="0"/>
                  <a:t> </a:t>
                </a:r>
                <a14:m>
                  <m:oMath xmlns:m="http://schemas.openxmlformats.org/officeDocument/2006/math">
                    <m:r>
                      <a:rPr lang="es-ES" altLang="es-ES_tradnl" b="0" i="1" smtClean="0">
                        <a:latin typeface="Cambria Math" panose="02040503050406030204" pitchFamily="18" charset="0"/>
                      </a:rPr>
                      <m:t>11−</m:t>
                    </m:r>
                    <m:r>
                      <a:rPr lang="es-ES" altLang="es-ES_tradnl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s-ES" altLang="es-ES_tradnl" b="0" i="1" smtClean="0">
                        <a:latin typeface="Cambria Math" panose="02040503050406030204" pitchFamily="18" charset="0"/>
                      </a:rPr>
                      <m:t>−4=</m:t>
                    </m:r>
                    <m:r>
                      <a:rPr lang="es-ES" altLang="es-ES_tradnl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s-ES" altLang="es-ES_tradnl" b="0" i="1" smtClean="0">
                        <a:latin typeface="Cambria Math" panose="02040503050406030204" pitchFamily="18" charset="0"/>
                      </a:rPr>
                      <m:t>−9</m:t>
                    </m:r>
                  </m:oMath>
                </a14:m>
                <a:endParaRPr lang="es-ES" altLang="es-ES_tradnl" dirty="0"/>
              </a:p>
              <a:p>
                <a:pPr marL="0" indent="0">
                  <a:buNone/>
                </a:pPr>
                <a:r>
                  <a:rPr lang="es-ES" altLang="es-ES_tradnl" b="1" u="sng" dirty="0"/>
                  <a:t>2.-Trasponer términos</a:t>
                </a:r>
                <a:r>
                  <a:rPr lang="es-ES" altLang="es-ES_tradnl" dirty="0"/>
                  <a:t>:</a:t>
                </a:r>
                <a:r>
                  <a:rPr lang="es-ES" altLang="es-ES_tradnl" b="0" dirty="0"/>
                  <a:t> </a:t>
                </a:r>
                <a14:m>
                  <m:oMath xmlns:m="http://schemas.openxmlformats.org/officeDocument/2006/math">
                    <m:r>
                      <a:rPr lang="es-ES" altLang="es-ES_tradnl" b="0" i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s-ES" altLang="es-ES_tradnl" b="0" i="0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ES" altLang="es-ES_tradnl" b="0" i="0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s-ES" altLang="es-ES_tradnl" b="0" i="0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s-ES" altLang="es-ES_tradnl" b="0" i="0" smtClean="0"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s-ES" altLang="es-ES_tradnl" b="0" i="1" smtClean="0">
                          <a:latin typeface="Cambria Math" panose="02040503050406030204" pitchFamily="18" charset="0"/>
                        </a:rPr>
                        <m:t>                                                                        </m:t>
                      </m:r>
                      <m:r>
                        <a:rPr lang="es-ES" altLang="es-ES_tradnl" b="0" i="1" smtClean="0">
                          <a:latin typeface="Cambria Math" panose="02040503050406030204" pitchFamily="18" charset="0"/>
                        </a:rPr>
                        <m:t>11−4</m:t>
                      </m:r>
                      <m:r>
                        <a:rPr lang="es-ES" altLang="es-ES_tradnl" b="0" i="1" smtClean="0">
                          <a:latin typeface="Cambria Math" panose="02040503050406030204" pitchFamily="18" charset="0"/>
                        </a:rPr>
                        <m:t>+9</m:t>
                      </m:r>
                      <m:r>
                        <a:rPr lang="es-ES" altLang="es-ES_tradnl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s-ES" altLang="es-ES_tradnl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s-ES" altLang="es-ES_tradnl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s-ES" altLang="es-ES_tradnl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s-ES" altLang="es-ES_tradnl" dirty="0"/>
              </a:p>
              <a:p>
                <a:pPr marL="0" indent="0">
                  <a:buNone/>
                </a:pPr>
                <a:r>
                  <a:rPr lang="es-ES" altLang="es-ES_tradnl" b="1" u="sng" dirty="0"/>
                  <a:t>3.-Reducir términos semejantes</a:t>
                </a:r>
                <a:r>
                  <a:rPr lang="es-ES" altLang="es-ES_tradnl" dirty="0"/>
                  <a:t>:  </a:t>
                </a:r>
              </a:p>
              <a:p>
                <a:pPr marL="0" indent="0">
                  <a:buNone/>
                </a:pPr>
                <a:r>
                  <a:rPr lang="es-ES" altLang="es-ES_tradnl" dirty="0"/>
                  <a:t>	                                                   </a:t>
                </a:r>
                <a14:m>
                  <m:oMath xmlns:m="http://schemas.openxmlformats.org/officeDocument/2006/math">
                    <m:r>
                      <a:rPr lang="es-ES" altLang="es-ES_tradnl" b="0" i="1" smtClean="0">
                        <a:latin typeface="Cambria Math" panose="02040503050406030204" pitchFamily="18" charset="0"/>
                      </a:rPr>
                      <m:t>16=2</m:t>
                    </m:r>
                    <m:r>
                      <a:rPr lang="es-ES" altLang="es-ES_tradnl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es-ES" altLang="es-ES_tradnl" dirty="0"/>
              </a:p>
              <a:p>
                <a:pPr marL="0" indent="0">
                  <a:buNone/>
                </a:pPr>
                <a:r>
                  <a:rPr lang="es-ES" altLang="es-ES_tradnl" b="1" u="sng" dirty="0"/>
                  <a:t>4.-Despejar</a:t>
                </a:r>
                <a:r>
                  <a:rPr lang="es-ES" altLang="es-ES_tradnl" dirty="0"/>
                  <a:t>:</a:t>
                </a:r>
              </a:p>
              <a:p>
                <a:pPr marL="0" indent="0">
                  <a:buNone/>
                </a:pPr>
                <a:r>
                  <a:rPr lang="es-ES" altLang="es-ES_tradnl" dirty="0"/>
                  <a:t>			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ES" altLang="es-ES_tradnl" sz="3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ES" altLang="es-ES_tradnl" sz="3600" b="0" i="1" smtClean="0">
                            <a:latin typeface="Cambria Math" panose="02040503050406030204" pitchFamily="18" charset="0"/>
                          </a:rPr>
                          <m:t>16</m:t>
                        </m:r>
                      </m:num>
                      <m:den>
                        <m:r>
                          <a:rPr lang="es-ES" altLang="es-ES_tradnl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s-ES" altLang="es-ES_tradnl" sz="3600" dirty="0"/>
                  <a:t> </a:t>
                </a:r>
                <a14:m>
                  <m:oMath xmlns:m="http://schemas.openxmlformats.org/officeDocument/2006/math">
                    <m:r>
                      <a:rPr lang="es-ES" altLang="es-ES_tradnl" sz="2900" b="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s-ES" altLang="es-ES_tradnl" sz="2900" b="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s-ES" altLang="es-ES_tradnl" sz="2900" b="0" i="1" dirty="0" smtClean="0">
                        <a:latin typeface="Cambria Math" panose="02040503050406030204" pitchFamily="18" charset="0"/>
                      </a:rPr>
                      <m:t>    ⇒    </m:t>
                    </m:r>
                    <m:r>
                      <a:rPr lang="es-ES" altLang="es-ES_tradnl" sz="2900" b="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s-ES" altLang="es-ES_tradnl" sz="2900" b="0" i="1" dirty="0" smtClean="0">
                        <a:latin typeface="Cambria Math" panose="02040503050406030204" pitchFamily="18" charset="0"/>
                      </a:rPr>
                      <m:t>=8</m:t>
                    </m:r>
                  </m:oMath>
                </a14:m>
                <a:endParaRPr lang="es-ES" altLang="es-ES_tradnl" sz="2900" dirty="0"/>
              </a:p>
              <a:p>
                <a:pPr marL="0" indent="0">
                  <a:buNone/>
                </a:pPr>
                <a:r>
                  <a:rPr lang="es-ES" altLang="es-ES_tradnl" dirty="0"/>
                  <a:t> </a:t>
                </a:r>
              </a:p>
              <a:p>
                <a:pPr>
                  <a:buFont typeface="Wingdings" pitchFamily="2" charset="2"/>
                  <a:buChar char="ü"/>
                </a:pPr>
                <a:r>
                  <a:rPr lang="es-ES_tradnl" altLang="es-ES_tradnl" dirty="0"/>
                  <a:t>Comprobamos el resultado:</a:t>
                </a:r>
                <a:r>
                  <a:rPr lang="es-ES" altLang="es-ES_tradnl" dirty="0"/>
                  <a:t>     </a:t>
                </a:r>
                <a14:m>
                  <m:oMath xmlns:m="http://schemas.openxmlformats.org/officeDocument/2006/math">
                    <m:r>
                      <a:rPr lang="es-ES" altLang="es-ES_tradnl" b="0" i="1" smtClean="0">
                        <a:latin typeface="Cambria Math" panose="02040503050406030204" pitchFamily="18" charset="0"/>
                      </a:rPr>
                      <m:t>11−</m:t>
                    </m:r>
                    <m:d>
                      <m:dPr>
                        <m:ctrlPr>
                          <a:rPr lang="es-ES" altLang="es-ES_tradnl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s-ES" altLang="es-ES_tradnl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s-ES" altLang="es-ES_tradnl" b="0" i="1" smtClean="0">
                            <a:latin typeface="Cambria Math" panose="02040503050406030204" pitchFamily="18" charset="0"/>
                          </a:rPr>
                          <m:t>+4</m:t>
                        </m:r>
                      </m:e>
                    </m:d>
                    <m:r>
                      <a:rPr lang="es-ES" altLang="es-ES_tradnl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s-ES" altLang="es-ES_tradnl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s-ES" altLang="es-ES_tradnl" b="0" i="1" smtClean="0">
                        <a:latin typeface="Cambria Math" panose="02040503050406030204" pitchFamily="18" charset="0"/>
                      </a:rPr>
                      <m:t>−9</m:t>
                    </m:r>
                    <m:r>
                      <a:rPr lang="es-ES" altLang="es-ES_tradnl" b="0" i="0" smtClean="0">
                        <a:latin typeface="Cambria Math" panose="02040503050406030204" pitchFamily="18" charset="0"/>
                      </a:rPr>
                      <m:t>−−−→</m:t>
                    </m:r>
                    <m:r>
                      <a:rPr lang="es-ES" altLang="es-ES_tradnl" b="0" i="1" smtClean="0">
                        <a:latin typeface="Cambria Math" panose="02040503050406030204" pitchFamily="18" charset="0"/>
                      </a:rPr>
                      <m:t>11−</m:t>
                    </m:r>
                    <m:d>
                      <m:dPr>
                        <m:ctrlPr>
                          <a:rPr lang="es-ES" altLang="es-ES_tradnl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s-ES" altLang="es-ES_tradnl" b="0" i="1" smtClean="0">
                            <a:latin typeface="Cambria Math" panose="02040503050406030204" pitchFamily="18" charset="0"/>
                          </a:rPr>
                          <m:t>8+4</m:t>
                        </m:r>
                      </m:e>
                    </m:d>
                    <m:r>
                      <a:rPr lang="es-ES" altLang="es-ES_tradnl" b="0" i="1" smtClean="0">
                        <a:latin typeface="Cambria Math" panose="02040503050406030204" pitchFamily="18" charset="0"/>
                      </a:rPr>
                      <m:t>=8−9</m:t>
                    </m:r>
                    <m:r>
                      <a:rPr lang="es-ES" altLang="es-ES_tradnl" b="0" i="1" smtClean="0">
                        <a:latin typeface="Cambria Math" panose="02040503050406030204" pitchFamily="18" charset="0"/>
                      </a:rPr>
                      <m:t>−−−→  −1=−1</m:t>
                    </m:r>
                  </m:oMath>
                </a14:m>
                <a:r>
                  <a:rPr lang="es-ES" altLang="es-ES_tradnl" dirty="0"/>
                  <a:t>  </a:t>
                </a:r>
              </a:p>
              <a:p>
                <a:pPr lvl="7">
                  <a:buFont typeface="Wingdings" pitchFamily="2" charset="2"/>
                  <a:buChar char="v"/>
                </a:pPr>
                <a:endParaRPr lang="es-ES" altLang="es-ES_tradnl" dirty="0"/>
              </a:p>
              <a:p>
                <a:pPr lvl="7">
                  <a:buFont typeface="Wingdings" pitchFamily="2" charset="2"/>
                  <a:buChar char="v"/>
                </a:pPr>
                <a:endParaRPr lang="es-ES" altLang="es-ES_tradnl" dirty="0"/>
              </a:p>
              <a:p>
                <a:pPr>
                  <a:buFont typeface="Wingdings" pitchFamily="2" charset="2"/>
                  <a:buChar char="v"/>
                </a:pPr>
                <a:endParaRPr lang="es-ES_tradnl" altLang="es-ES_tradnl" dirty="0"/>
              </a:p>
            </p:txBody>
          </p:sp>
        </mc:Choice>
        <mc:Fallback>
          <p:sp>
            <p:nvSpPr>
              <p:cNvPr id="3" name="Marcador de contenido 2">
                <a:extLst>
                  <a:ext uri="{FF2B5EF4-FFF2-40B4-BE49-F238E27FC236}">
                    <a16:creationId xmlns:a16="http://schemas.microsoft.com/office/drawing/2014/main" id="{3BFB8DC2-D10A-324B-A825-6F7DB8DD199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483" t="-2632"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577682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B8FA708-DF0B-0143-9A52-24252287F697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2"/>
          </a:solidFill>
        </p:spPr>
        <p:txBody>
          <a:bodyPr/>
          <a:lstStyle/>
          <a:p>
            <a:pPr algn="ctr"/>
            <a:r>
              <a:rPr lang="es-ES" b="1" dirty="0">
                <a:solidFill>
                  <a:srgbClr val="002060"/>
                </a:solidFill>
              </a:rPr>
              <a:t>Resolución de ecuaciones con paréntesis</a:t>
            </a:r>
            <a:endParaRPr lang="es-E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Marcador de contenido 2">
                <a:extLst>
                  <a:ext uri="{FF2B5EF4-FFF2-40B4-BE49-F238E27FC236}">
                    <a16:creationId xmlns:a16="http://schemas.microsoft.com/office/drawing/2014/main" id="{03F143C2-7045-8A4D-9800-CF10F6DA5F7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55000" lnSpcReduction="20000"/>
              </a:bodyPr>
              <a:lstStyle/>
              <a:p>
                <a:r>
                  <a:rPr lang="es-ES_tradnl" altLang="es-ES_tradnl" b="1" u="sng" dirty="0">
                    <a:solidFill>
                      <a:schemeClr val="accent2"/>
                    </a:solidFill>
                  </a:rPr>
                  <a:t>EJEMPLO_2</a:t>
                </a:r>
              </a:p>
              <a:p>
                <a:pPr marL="0" indent="0">
                  <a:buNone/>
                </a:pPr>
                <a:r>
                  <a:rPr lang="es-ES" altLang="es-ES_tradnl" dirty="0"/>
                  <a:t>	Resolver la ecuación:        </a:t>
                </a:r>
                <a14:m>
                  <m:oMath xmlns:m="http://schemas.openxmlformats.org/officeDocument/2006/math">
                    <m:r>
                      <a:rPr lang="es-ES" altLang="es-ES_tradnl" b="0" i="1" smtClean="0">
                        <a:latin typeface="Cambria Math" panose="02040503050406030204" pitchFamily="18" charset="0"/>
                      </a:rPr>
                      <m:t>4−2</m:t>
                    </m:r>
                    <m:d>
                      <m:dPr>
                        <m:ctrlPr>
                          <a:rPr lang="es-ES" altLang="es-ES_tradnl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s-ES" altLang="es-ES_tradnl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s-ES" altLang="es-ES_tradnl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d>
                    <m:r>
                      <a:rPr lang="es-ES" altLang="es-ES_tradnl" b="0" i="1" smtClean="0">
                        <a:latin typeface="Cambria Math" panose="02040503050406030204" pitchFamily="18" charset="0"/>
                      </a:rPr>
                      <m:t>=3</m:t>
                    </m:r>
                    <m:d>
                      <m:dPr>
                        <m:ctrlPr>
                          <a:rPr lang="es-ES" altLang="es-ES_tradnl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s-ES" altLang="es-ES_tradnl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s-ES" altLang="es-ES_tradnl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s-ES" altLang="es-ES_tradnl" b="0" i="1" smtClean="0">
                            <a:latin typeface="Cambria Math" panose="02040503050406030204" pitchFamily="18" charset="0"/>
                          </a:rPr>
                          <m:t>+4</m:t>
                        </m:r>
                      </m:e>
                    </m:d>
                    <m:r>
                      <a:rPr lang="es-ES" altLang="es-ES_tradnl" b="0" i="1" smtClean="0">
                        <a:latin typeface="Cambria Math" panose="02040503050406030204" pitchFamily="18" charset="0"/>
                      </a:rPr>
                      <m:t>+1</m:t>
                    </m:r>
                  </m:oMath>
                </a14:m>
                <a:endParaRPr lang="es-ES" altLang="es-ES_tradnl" dirty="0"/>
              </a:p>
              <a:p>
                <a:endParaRPr lang="es-ES" altLang="es-ES_tradnl" dirty="0"/>
              </a:p>
              <a:p>
                <a:pPr marL="0" indent="0">
                  <a:buNone/>
                </a:pPr>
                <a:r>
                  <a:rPr lang="es-ES" altLang="es-ES_tradnl" b="1" u="sng" dirty="0"/>
                  <a:t>1.-Paréntesis</a:t>
                </a:r>
                <a:r>
                  <a:rPr lang="es-ES" altLang="es-ES_tradnl" dirty="0"/>
                  <a:t>:          </a:t>
                </a:r>
                <a14:m>
                  <m:oMath xmlns:m="http://schemas.openxmlformats.org/officeDocument/2006/math">
                    <m:r>
                      <a:rPr lang="es-ES" altLang="es-ES_tradnl" b="0" i="1" smtClean="0">
                        <a:latin typeface="Cambria Math" panose="02040503050406030204" pitchFamily="18" charset="0"/>
                      </a:rPr>
                      <m:t>4−2</m:t>
                    </m:r>
                    <m:r>
                      <a:rPr lang="es-ES" altLang="es-ES_tradnl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s-ES" altLang="es-ES_tradnl" b="0" i="1" smtClean="0">
                        <a:latin typeface="Cambria Math" panose="02040503050406030204" pitchFamily="18" charset="0"/>
                      </a:rPr>
                      <m:t>+2=6</m:t>
                    </m:r>
                    <m:r>
                      <a:rPr lang="es-ES" altLang="es-ES_tradnl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s-ES" altLang="es-ES_tradnl" b="0" i="1" smtClean="0">
                        <a:latin typeface="Cambria Math" panose="02040503050406030204" pitchFamily="18" charset="0"/>
                      </a:rPr>
                      <m:t>+12+1</m:t>
                    </m:r>
                  </m:oMath>
                </a14:m>
                <a:endParaRPr lang="es-ES" altLang="es-ES_tradnl" dirty="0"/>
              </a:p>
              <a:p>
                <a:pPr marL="0" indent="0">
                  <a:buNone/>
                </a:pPr>
                <a:endParaRPr lang="es-ES" altLang="es-ES_tradnl" dirty="0"/>
              </a:p>
              <a:p>
                <a:pPr marL="0" indent="0">
                  <a:buNone/>
                </a:pPr>
                <a:r>
                  <a:rPr lang="es-ES" altLang="es-ES_tradnl" b="1" u="sng" dirty="0"/>
                  <a:t>2.-Trasponer términos</a:t>
                </a:r>
                <a:r>
                  <a:rPr lang="es-ES" altLang="es-ES_tradnl" dirty="0"/>
                  <a:t>:</a:t>
                </a:r>
                <a:r>
                  <a:rPr lang="es-ES" altLang="es-ES_tradnl" b="0" dirty="0"/>
                  <a:t> </a:t>
                </a:r>
                <a14:m>
                  <m:oMath xmlns:m="http://schemas.openxmlformats.org/officeDocument/2006/math">
                    <m:r>
                      <a:rPr lang="es-ES" altLang="es-ES_tradnl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s-ES" altLang="es-ES_tradnl" b="0" i="1" smtClean="0">
                        <a:latin typeface="Cambria Math" panose="02040503050406030204" pitchFamily="18" charset="0"/>
                      </a:rPr>
                      <m:t>4+2−12−1=6</m:t>
                    </m:r>
                    <m:r>
                      <a:rPr lang="es-ES" altLang="es-ES_tradnl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s-ES" altLang="es-ES_tradnl" b="0" i="1" smtClean="0">
                        <a:latin typeface="Cambria Math" panose="02040503050406030204" pitchFamily="18" charset="0"/>
                      </a:rPr>
                      <m:t>+2</m:t>
                    </m:r>
                    <m:r>
                      <a:rPr lang="es-ES" altLang="es-ES_tradnl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es-ES" altLang="es-ES_tradnl" dirty="0"/>
              </a:p>
              <a:p>
                <a:pPr marL="0" indent="0">
                  <a:buNone/>
                </a:pPr>
                <a:endParaRPr lang="es-ES" altLang="es-ES_tradnl" dirty="0"/>
              </a:p>
              <a:p>
                <a:pPr marL="0" indent="0">
                  <a:buNone/>
                </a:pPr>
                <a:r>
                  <a:rPr lang="es-ES" altLang="es-ES_tradnl" b="1" u="sng" dirty="0"/>
                  <a:t>3.-Reducir términos semejantes</a:t>
                </a:r>
                <a:r>
                  <a:rPr lang="es-ES" altLang="es-ES_tradnl" dirty="0"/>
                  <a:t>:  </a:t>
                </a:r>
                <a14:m>
                  <m:oMath xmlns:m="http://schemas.openxmlformats.org/officeDocument/2006/math">
                    <m:r>
                      <a:rPr lang="es-ES" altLang="es-ES_tradnl" i="1">
                        <a:latin typeface="Cambria Math" panose="02040503050406030204" pitchFamily="18" charset="0"/>
                      </a:rPr>
                      <m:t>-</m:t>
                    </m:r>
                    <m:r>
                      <a:rPr lang="es-ES" altLang="es-ES_tradnl" b="0" i="1" smtClean="0">
                        <a:latin typeface="Cambria Math" panose="02040503050406030204" pitchFamily="18" charset="0"/>
                      </a:rPr>
                      <m:t>7</m:t>
                    </m:r>
                    <m:r>
                      <a:rPr lang="es-ES" altLang="es-ES_tradnl" b="0" i="1" smtClean="0">
                        <a:latin typeface="Cambria Math" panose="02040503050406030204" pitchFamily="18" charset="0"/>
                      </a:rPr>
                      <m:t>=8</m:t>
                    </m:r>
                    <m:r>
                      <a:rPr lang="es-ES" altLang="es-ES_tradnl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es-ES" altLang="es-ES_tradnl" dirty="0"/>
              </a:p>
              <a:p>
                <a:pPr marL="0" indent="0">
                  <a:buNone/>
                </a:pPr>
                <a:endParaRPr lang="es-ES" altLang="es-ES_tradnl" dirty="0"/>
              </a:p>
              <a:p>
                <a:pPr marL="0" indent="0">
                  <a:buNone/>
                </a:pPr>
                <a:r>
                  <a:rPr lang="es-ES" altLang="es-ES_tradnl" b="1" u="sng" dirty="0"/>
                  <a:t>4.-Despejar</a:t>
                </a:r>
                <a:r>
                  <a:rPr lang="es-ES" altLang="es-ES_tradnl" dirty="0"/>
                  <a:t>: </a:t>
                </a:r>
                <a14:m>
                  <m:oMath xmlns:m="http://schemas.openxmlformats.org/officeDocument/2006/math">
                    <m:r>
                      <a:rPr lang="es-ES" altLang="es-ES_tradnl" sz="4200" b="0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s-ES" altLang="es-ES_tradnl" sz="42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ES" altLang="es-ES_tradnl" sz="4200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lang="es-ES" altLang="es-ES_tradnl" sz="4200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es-ES" altLang="es-ES_tradnl" sz="4200" dirty="0"/>
                  <a:t> </a:t>
                </a:r>
                <a14:m>
                  <m:oMath xmlns:m="http://schemas.openxmlformats.org/officeDocument/2006/math">
                    <m:r>
                      <a:rPr lang="es-ES" altLang="es-ES_tradnl" sz="4200" b="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s-ES" altLang="es-ES_tradnl" sz="4200" b="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s-ES" altLang="es-ES_tradnl" sz="4200" b="0" i="1" dirty="0" smtClean="0">
                        <a:latin typeface="Cambria Math" panose="02040503050406030204" pitchFamily="18" charset="0"/>
                      </a:rPr>
                      <m:t> ⇒</m:t>
                    </m:r>
                    <m:r>
                      <a:rPr lang="es-ES" altLang="es-ES_tradnl" sz="4200" b="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s-ES" altLang="es-ES_tradnl" sz="4200" b="0" i="1" dirty="0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s-ES" altLang="es-ES_tradnl" sz="4200" b="0" dirty="0"/>
                  <a:t> </a:t>
                </a:r>
                <a14:m>
                  <m:oMath xmlns:m="http://schemas.openxmlformats.org/officeDocument/2006/math">
                    <m:r>
                      <a:rPr lang="es-ES" altLang="es-ES_tradnl" sz="4200" b="0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s-ES" altLang="es-ES_tradnl" sz="42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ES" altLang="es-ES_tradnl" sz="4200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lang="es-ES" altLang="es-ES_tradnl" sz="4200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</m:oMath>
                </a14:m>
                <a:endParaRPr lang="es-ES" altLang="es-ES_tradnl" sz="4200" dirty="0"/>
              </a:p>
              <a:p>
                <a:pPr marL="0" indent="0">
                  <a:buNone/>
                </a:pPr>
                <a:endParaRPr lang="es-ES" altLang="es-ES_tradnl" dirty="0"/>
              </a:p>
              <a:p>
                <a:pPr>
                  <a:buFont typeface="Wingdings" pitchFamily="2" charset="2"/>
                  <a:buChar char="ü"/>
                </a:pPr>
                <a:r>
                  <a:rPr lang="es-ES_tradnl" altLang="es-ES_tradnl" dirty="0"/>
                  <a:t>Comprobamos el resultado:  </a:t>
                </a:r>
                <a14:m>
                  <m:oMath xmlns:m="http://schemas.openxmlformats.org/officeDocument/2006/math">
                    <m:r>
                      <a:rPr lang="es-ES" altLang="es-ES_tradnl" b="0" i="1" smtClean="0">
                        <a:latin typeface="Cambria Math" panose="02040503050406030204" pitchFamily="18" charset="0"/>
                      </a:rPr>
                      <m:t>4−2</m:t>
                    </m:r>
                    <m:d>
                      <m:dPr>
                        <m:ctrlPr>
                          <a:rPr lang="es-ES" altLang="es-ES_tradnl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s-ES" altLang="es-ES_tradnl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s-ES" altLang="es-ES_tradnl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d>
                    <m:r>
                      <a:rPr lang="es-ES" altLang="es-ES_tradnl" b="0" i="1" smtClean="0">
                        <a:latin typeface="Cambria Math" panose="02040503050406030204" pitchFamily="18" charset="0"/>
                      </a:rPr>
                      <m:t>=3</m:t>
                    </m:r>
                    <m:d>
                      <m:dPr>
                        <m:ctrlPr>
                          <a:rPr lang="es-ES" altLang="es-ES_tradnl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s-ES" altLang="es-ES_tradnl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s-ES" altLang="es-ES_tradnl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s-ES" altLang="es-ES_tradnl" b="0" i="1" smtClean="0">
                            <a:latin typeface="Cambria Math" panose="02040503050406030204" pitchFamily="18" charset="0"/>
                          </a:rPr>
                          <m:t>+4</m:t>
                        </m:r>
                      </m:e>
                    </m:d>
                    <m:r>
                      <a:rPr lang="es-ES" altLang="es-ES_tradnl" b="0" i="1" smtClean="0">
                        <a:latin typeface="Cambria Math" panose="02040503050406030204" pitchFamily="18" charset="0"/>
                      </a:rPr>
                      <m:t>+1</m:t>
                    </m:r>
                  </m:oMath>
                </a14:m>
                <a:r>
                  <a:rPr lang="es-ES" altLang="es-ES_tradnl" dirty="0"/>
                  <a:t> --------</a:t>
                </a:r>
                <a:r>
                  <a:rPr lang="es-ES" altLang="es-ES_tradnl" dirty="0">
                    <a:sym typeface="Wingdings" pitchFamily="2" charset="2"/>
                  </a:rPr>
                  <a:t></a:t>
                </a:r>
                <a:r>
                  <a:rPr lang="es-ES" altLang="es-ES_tradnl" b="0" dirty="0"/>
                  <a:t> </a:t>
                </a:r>
                <a14:m>
                  <m:oMath xmlns:m="http://schemas.openxmlformats.org/officeDocument/2006/math">
                    <m:r>
                      <a:rPr lang="es-ES" altLang="es-ES_tradnl" b="0" i="1" smtClean="0">
                        <a:latin typeface="Cambria Math" panose="02040503050406030204" pitchFamily="18" charset="0"/>
                      </a:rPr>
                      <m:t>4−2</m:t>
                    </m:r>
                    <m:d>
                      <m:dPr>
                        <m:ctrlPr>
                          <a:rPr lang="es-ES" altLang="es-ES_tradnl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s-ES" altLang="es-ES_tradnl" i="1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s-ES" altLang="es-ES_tradnl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s-ES" altLang="es-ES_tradnl" i="1">
                                <a:latin typeface="Cambria Math" panose="02040503050406030204" pitchFamily="18" charset="0"/>
                              </a:rPr>
                              <m:t>7</m:t>
                            </m:r>
                          </m:num>
                          <m:den>
                            <m:r>
                              <a:rPr lang="es-ES" altLang="es-ES_tradnl" i="1">
                                <a:latin typeface="Cambria Math" panose="02040503050406030204" pitchFamily="18" charset="0"/>
                              </a:rPr>
                              <m:t>8</m:t>
                            </m:r>
                          </m:den>
                        </m:f>
                        <m:r>
                          <a:rPr lang="es-ES" altLang="es-ES_tradnl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d>
                    <m:r>
                      <a:rPr lang="es-ES" altLang="es-ES_tradnl" b="0" i="1" smtClean="0">
                        <a:latin typeface="Cambria Math" panose="02040503050406030204" pitchFamily="18" charset="0"/>
                      </a:rPr>
                      <m:t>=3</m:t>
                    </m:r>
                    <m:d>
                      <m:dPr>
                        <m:ctrlPr>
                          <a:rPr lang="es-ES" altLang="es-ES_tradnl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s-ES" altLang="es-ES_tradnl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s-ES" altLang="es-ES_tradnl" b="0" i="1" smtClean="0">
                            <a:latin typeface="Cambria Math" panose="02040503050406030204" pitchFamily="18" charset="0"/>
                          </a:rPr>
                          <m:t>·</m:t>
                        </m:r>
                        <m:d>
                          <m:dPr>
                            <m:ctrlPr>
                              <a:rPr lang="es-ES" altLang="es-ES_tradnl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s-ES" altLang="es-ES_tradnl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es-ES" altLang="es-ES_tradnl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s-ES" altLang="es-ES_tradnl" i="1">
                                    <a:latin typeface="Cambria Math" panose="02040503050406030204" pitchFamily="18" charset="0"/>
                                  </a:rPr>
                                  <m:t>7</m:t>
                                </m:r>
                              </m:num>
                              <m:den>
                                <m:r>
                                  <a:rPr lang="es-ES" altLang="es-ES_tradnl" i="1">
                                    <a:latin typeface="Cambria Math" panose="02040503050406030204" pitchFamily="18" charset="0"/>
                                  </a:rPr>
                                  <m:t>8</m:t>
                                </m:r>
                              </m:den>
                            </m:f>
                          </m:e>
                        </m:d>
                        <m:r>
                          <a:rPr lang="es-ES" altLang="es-ES_tradnl" b="0" i="1" smtClean="0">
                            <a:latin typeface="Cambria Math" panose="02040503050406030204" pitchFamily="18" charset="0"/>
                          </a:rPr>
                          <m:t>+4</m:t>
                        </m:r>
                      </m:e>
                    </m:d>
                    <m:r>
                      <a:rPr lang="es-ES" altLang="es-ES_tradnl" b="0" i="1" smtClean="0">
                        <a:latin typeface="Cambria Math" panose="02040503050406030204" pitchFamily="18" charset="0"/>
                      </a:rPr>
                      <m:t>+1</m:t>
                    </m:r>
                  </m:oMath>
                </a14:m>
                <a:r>
                  <a:rPr lang="es-ES" altLang="es-ES_tradnl" dirty="0"/>
                  <a:t> </a:t>
                </a:r>
              </a:p>
              <a:p>
                <a:pPr marL="0" indent="0">
                  <a:buNone/>
                </a:pPr>
                <a:r>
                  <a:rPr lang="es-ES" altLang="es-ES_tradnl" dirty="0"/>
                  <a:t>			---------------</a:t>
                </a:r>
                <a:r>
                  <a:rPr lang="es-ES" altLang="es-ES_tradnl" dirty="0">
                    <a:sym typeface="Wingdings" pitchFamily="2" charset="2"/>
                  </a:rPr>
                  <a:t>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ES" altLang="es-ES_tradnl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ES" altLang="es-ES_tradnl" b="0" i="1" smtClean="0">
                            <a:latin typeface="Cambria Math" panose="02040503050406030204" pitchFamily="18" charset="0"/>
                          </a:rPr>
                          <m:t>31</m:t>
                        </m:r>
                      </m:num>
                      <m:den>
                        <m:r>
                          <a:rPr lang="es-ES" altLang="es-ES_tradnl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s-ES" altLang="es-ES_tradnl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ES" altLang="es-ES_tradnl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ES" altLang="es-ES_tradnl" b="0" i="1" smtClean="0">
                            <a:latin typeface="Cambria Math" panose="02040503050406030204" pitchFamily="18" charset="0"/>
                          </a:rPr>
                          <m:t>31</m:t>
                        </m:r>
                      </m:num>
                      <m:den>
                        <m:r>
                          <a:rPr lang="es-ES" altLang="es-ES_tradnl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endParaRPr lang="es-ES" altLang="es-ES_tradnl" dirty="0"/>
              </a:p>
              <a:p>
                <a:pPr>
                  <a:buFont typeface="Wingdings" pitchFamily="2" charset="2"/>
                  <a:buChar char="ü"/>
                </a:pPr>
                <a:endParaRPr lang="es-ES_tradnl" altLang="es-ES_tradnl" dirty="0">
                  <a:sym typeface="Wingdings" pitchFamily="2" charset="2"/>
                </a:endParaRPr>
              </a:p>
              <a:p>
                <a:endParaRPr lang="es-ES" dirty="0"/>
              </a:p>
            </p:txBody>
          </p:sp>
        </mc:Choice>
        <mc:Fallback>
          <p:sp>
            <p:nvSpPr>
              <p:cNvPr id="3" name="Marcador de contenido 2">
                <a:extLst>
                  <a:ext uri="{FF2B5EF4-FFF2-40B4-BE49-F238E27FC236}">
                    <a16:creationId xmlns:a16="http://schemas.microsoft.com/office/drawing/2014/main" id="{03F143C2-7045-8A4D-9800-CF10F6DA5F7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241" t="-2047"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77318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5CDB13D-81C4-884E-8948-6E396F1045E9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2"/>
          </a:solidFill>
        </p:spPr>
        <p:txBody>
          <a:bodyPr/>
          <a:lstStyle/>
          <a:p>
            <a:pPr algn="ctr"/>
            <a:r>
              <a:rPr lang="es-ES" b="1" dirty="0">
                <a:solidFill>
                  <a:srgbClr val="002060"/>
                </a:solidFill>
              </a:rPr>
              <a:t>Resolución de ecuaciones con paréntesis</a:t>
            </a:r>
            <a:endParaRPr lang="es-E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Marcador de contenido 2">
                <a:extLst>
                  <a:ext uri="{FF2B5EF4-FFF2-40B4-BE49-F238E27FC236}">
                    <a16:creationId xmlns:a16="http://schemas.microsoft.com/office/drawing/2014/main" id="{201D8DB7-181D-C848-9D14-64576D5D11D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70000" lnSpcReduction="20000"/>
              </a:bodyPr>
              <a:lstStyle/>
              <a:p>
                <a:r>
                  <a:rPr lang="es-ES_tradnl" altLang="es-ES_tradnl" b="1" u="sng" dirty="0">
                    <a:solidFill>
                      <a:schemeClr val="accent2"/>
                    </a:solidFill>
                  </a:rPr>
                  <a:t>EJEMPLO_3</a:t>
                </a:r>
              </a:p>
              <a:p>
                <a:pPr marL="0" indent="0">
                  <a:buNone/>
                </a:pPr>
                <a:r>
                  <a:rPr lang="es-ES" altLang="es-ES_tradnl" dirty="0"/>
                  <a:t>	Resolver la ecuación:         </a:t>
                </a:r>
                <a14:m>
                  <m:oMath xmlns:m="http://schemas.openxmlformats.org/officeDocument/2006/math">
                    <m:r>
                      <a:rPr lang="es-ES" altLang="es-ES_tradnl" b="0" i="1" smtClean="0">
                        <a:latin typeface="Cambria Math" panose="02040503050406030204" pitchFamily="18" charset="0"/>
                      </a:rPr>
                      <m:t>3+4·</m:t>
                    </m:r>
                    <m:d>
                      <m:dPr>
                        <m:ctrlPr>
                          <a:rPr lang="es-ES" altLang="es-ES_tradnl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s-ES" altLang="es-ES_tradnl" b="0" i="1" smtClean="0">
                            <a:latin typeface="Cambria Math" panose="02040503050406030204" pitchFamily="18" charset="0"/>
                          </a:rPr>
                          <m:t>3−2</m:t>
                        </m:r>
                        <m:r>
                          <a:rPr lang="es-ES" altLang="es-ES_tradnl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s-ES" altLang="es-ES_tradnl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s-ES" altLang="es-ES_tradnl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s-ES" altLang="es-ES_tradnl" b="0" i="1" smtClean="0">
                        <a:latin typeface="Cambria Math" panose="02040503050406030204" pitchFamily="18" charset="0"/>
                      </a:rPr>
                      <m:t>+5·(1−3</m:t>
                    </m:r>
                    <m:r>
                      <a:rPr lang="es-ES" altLang="es-ES_tradnl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s-ES" altLang="es-ES_tradnl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s-ES" altLang="es-ES_tradnl" dirty="0"/>
              </a:p>
              <a:p>
                <a:endParaRPr lang="es-ES" altLang="es-ES_tradnl" dirty="0"/>
              </a:p>
              <a:p>
                <a:pPr marL="0" indent="0">
                  <a:buNone/>
                </a:pPr>
                <a:r>
                  <a:rPr lang="es-ES" altLang="es-ES_tradnl" b="1" u="sng" dirty="0"/>
                  <a:t>1.-Paréntesis</a:t>
                </a:r>
                <a:r>
                  <a:rPr lang="es-ES" altLang="es-ES_tradnl" dirty="0"/>
                  <a:t>:  </a:t>
                </a:r>
                <a14:m>
                  <m:oMath xmlns:m="http://schemas.openxmlformats.org/officeDocument/2006/math">
                    <m:r>
                      <a:rPr lang="es-ES" altLang="es-ES_tradnl" b="0" i="1" smtClean="0">
                        <a:latin typeface="Cambria Math" panose="02040503050406030204" pitchFamily="18" charset="0"/>
                      </a:rPr>
                      <m:t>3+</m:t>
                    </m:r>
                    <m:r>
                      <a:rPr lang="es-ES" altLang="es-ES_tradnl" b="0" i="1" smtClean="0">
                        <a:latin typeface="Cambria Math" panose="02040503050406030204" pitchFamily="18" charset="0"/>
                      </a:rPr>
                      <m:t>12−8</m:t>
                    </m:r>
                    <m:r>
                      <a:rPr lang="es-ES" altLang="es-ES_tradnl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s-ES" altLang="es-ES_tradnl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s-ES" altLang="es-ES_tradnl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s-ES" altLang="es-ES_tradnl" b="0" i="1" smtClean="0">
                        <a:latin typeface="Cambria Math" panose="02040503050406030204" pitchFamily="18" charset="0"/>
                      </a:rPr>
                      <m:t>+5−15</m:t>
                    </m:r>
                    <m:r>
                      <a:rPr lang="es-ES" altLang="es-ES_tradnl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es-ES" altLang="es-ES_tradnl" dirty="0"/>
              </a:p>
              <a:p>
                <a:pPr marL="0" indent="0">
                  <a:buNone/>
                </a:pPr>
                <a:endParaRPr lang="es-ES" altLang="es-ES_tradnl" dirty="0"/>
              </a:p>
              <a:p>
                <a:pPr marL="0" indent="0">
                  <a:buNone/>
                </a:pPr>
                <a:r>
                  <a:rPr lang="es-ES" altLang="es-ES_tradnl" b="1" u="sng" dirty="0"/>
                  <a:t>2.-Trasponer términos</a:t>
                </a:r>
                <a:r>
                  <a:rPr lang="es-ES" altLang="es-ES_tradnl" dirty="0"/>
                  <a:t>:  </a:t>
                </a:r>
                <a14:m>
                  <m:oMath xmlns:m="http://schemas.openxmlformats.org/officeDocument/2006/math">
                    <m:r>
                      <a:rPr lang="es-ES" altLang="es-ES_tradnl" b="0" i="1" smtClean="0">
                        <a:latin typeface="Cambria Math" panose="02040503050406030204" pitchFamily="18" charset="0"/>
                      </a:rPr>
                      <m:t>−8</m:t>
                    </m:r>
                    <m:r>
                      <a:rPr lang="es-ES" altLang="es-ES_tradnl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s-ES" altLang="es-ES_tradnl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s-ES" altLang="es-ES_tradnl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s-ES" altLang="es-ES_tradnl" b="0" i="1" smtClean="0">
                        <a:latin typeface="Cambria Math" panose="02040503050406030204" pitchFamily="18" charset="0"/>
                      </a:rPr>
                      <m:t>+15</m:t>
                    </m:r>
                    <m:r>
                      <a:rPr lang="es-ES" altLang="es-ES_tradnl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s-ES" altLang="es-ES_tradnl" b="0" i="1" smtClean="0">
                        <a:latin typeface="Cambria Math" panose="02040503050406030204" pitchFamily="18" charset="0"/>
                      </a:rPr>
                      <m:t>=5−3−12</m:t>
                    </m:r>
                  </m:oMath>
                </a14:m>
                <a:endParaRPr lang="es-ES" altLang="es-ES_tradnl" dirty="0"/>
              </a:p>
              <a:p>
                <a:pPr marL="0" indent="0">
                  <a:buNone/>
                </a:pPr>
                <a:endParaRPr lang="es-ES" altLang="es-ES_tradnl" dirty="0"/>
              </a:p>
              <a:p>
                <a:pPr marL="0" indent="0">
                  <a:buNone/>
                </a:pPr>
                <a:r>
                  <a:rPr lang="es-ES" altLang="es-ES_tradnl" b="1" u="sng" dirty="0"/>
                  <a:t>3.-Reducir términos semejantes</a:t>
                </a:r>
                <a:r>
                  <a:rPr lang="es-ES" altLang="es-ES_tradnl" dirty="0"/>
                  <a:t>:   </a:t>
                </a:r>
                <a14:m>
                  <m:oMath xmlns:m="http://schemas.openxmlformats.org/officeDocument/2006/math">
                    <m:r>
                      <a:rPr lang="es-ES" altLang="es-ES_tradnl" b="0" i="1" smtClean="0">
                        <a:latin typeface="Cambria Math" panose="02040503050406030204" pitchFamily="18" charset="0"/>
                      </a:rPr>
                      <m:t>6</m:t>
                    </m:r>
                    <m:r>
                      <a:rPr lang="es-ES" altLang="es-ES_tradnl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s-ES" altLang="es-ES_tradnl" b="0" i="1" smtClean="0">
                        <a:latin typeface="Cambria Math" panose="02040503050406030204" pitchFamily="18" charset="0"/>
                      </a:rPr>
                      <m:t>=−10</m:t>
                    </m:r>
                  </m:oMath>
                </a14:m>
                <a:endParaRPr lang="es-ES" altLang="es-ES_tradnl" dirty="0"/>
              </a:p>
              <a:p>
                <a:pPr marL="0" indent="0">
                  <a:buNone/>
                </a:pPr>
                <a:endParaRPr lang="es-ES" altLang="es-ES_tradnl" dirty="0"/>
              </a:p>
              <a:p>
                <a:pPr marL="0" indent="0">
                  <a:buNone/>
                </a:pPr>
                <a:r>
                  <a:rPr lang="es-ES" altLang="es-ES_tradnl" dirty="0"/>
                  <a:t> </a:t>
                </a:r>
                <a:r>
                  <a:rPr lang="es-ES" altLang="es-ES_tradnl" b="1" u="sng" dirty="0"/>
                  <a:t>4.-Despejar</a:t>
                </a:r>
                <a:r>
                  <a:rPr lang="es-ES" altLang="es-ES_tradnl" dirty="0"/>
                  <a:t>: </a:t>
                </a:r>
                <a14:m>
                  <m:oMath xmlns:m="http://schemas.openxmlformats.org/officeDocument/2006/math">
                    <m:r>
                      <a:rPr lang="es-ES" altLang="es-ES_tradnl" i="1" dirty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s-ES" altLang="es-ES_tradnl" i="1" dirty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s-ES" altLang="es-ES_tradnl" dirty="0"/>
                  <a:t> </a:t>
                </a:r>
                <a14:m>
                  <m:oMath xmlns:m="http://schemas.openxmlformats.org/officeDocument/2006/math">
                    <m:r>
                      <a:rPr lang="es-ES" altLang="es-ES_tradnl" i="1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s-ES" altLang="es-ES_tradnl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ES" altLang="es-ES_tradnl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num>
                      <m:den>
                        <m:r>
                          <a:rPr lang="es-ES" altLang="es-ES_tradnl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  <m:r>
                      <a:rPr lang="es-ES" altLang="es-ES_tradnl" b="0" i="1" smtClean="0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s-ES" altLang="es-ES_tradnl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ES" altLang="es-ES_tradnl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s-ES" altLang="es-ES_tradnl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endParaRPr lang="es-ES" altLang="es-ES_tradnl" dirty="0"/>
              </a:p>
              <a:p>
                <a:pPr>
                  <a:buFont typeface="Wingdings" pitchFamily="2" charset="2"/>
                  <a:buChar char="ü"/>
                </a:pPr>
                <a:r>
                  <a:rPr lang="es-ES_tradnl" altLang="es-ES_tradnl" dirty="0"/>
                  <a:t>Comprobamos el resultado:</a:t>
                </a:r>
                <a14:m>
                  <m:oMath xmlns:m="http://schemas.openxmlformats.org/officeDocument/2006/math">
                    <m:r>
                      <a:rPr lang="es-ES" altLang="es-ES_tradnl" b="0" i="1" smtClean="0">
                        <a:latin typeface="Cambria Math" panose="02040503050406030204" pitchFamily="18" charset="0"/>
                      </a:rPr>
                      <m:t>3+4·</m:t>
                    </m:r>
                    <m:d>
                      <m:dPr>
                        <m:ctrlPr>
                          <a:rPr lang="es-ES" altLang="es-ES_tradnl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s-ES" altLang="es-ES_tradnl" b="0" i="1" smtClean="0">
                            <a:latin typeface="Cambria Math" panose="02040503050406030204" pitchFamily="18" charset="0"/>
                          </a:rPr>
                          <m:t>3−2</m:t>
                        </m:r>
                        <m:r>
                          <a:rPr lang="es-ES" altLang="es-ES_tradnl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s-ES" altLang="es-ES_tradnl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s-ES" altLang="es-ES_tradnl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s-ES" altLang="es-ES_tradnl" b="0" i="1" smtClean="0">
                        <a:latin typeface="Cambria Math" panose="02040503050406030204" pitchFamily="18" charset="0"/>
                      </a:rPr>
                      <m:t>+5·(1−3</m:t>
                    </m:r>
                    <m:r>
                      <a:rPr lang="es-ES" altLang="es-ES_tradnl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s-ES" altLang="es-ES_tradnl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s-ES" altLang="es-ES_tradnl" dirty="0"/>
                  <a:t> -----------------</a:t>
                </a:r>
                <a:r>
                  <a:rPr lang="es-ES" altLang="es-ES_tradnl" dirty="0">
                    <a:sym typeface="Wingdings" pitchFamily="2" charset="2"/>
                  </a:rPr>
                  <a:t>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s-ES" altLang="es-ES_tradnl" b="0" i="1" smtClean="0">
                        <a:latin typeface="Cambria Math" panose="02040503050406030204" pitchFamily="18" charset="0"/>
                      </a:rPr>
                      <m:t>3+4·</m:t>
                    </m:r>
                    <m:d>
                      <m:dPr>
                        <m:ctrlPr>
                          <a:rPr lang="es-ES" altLang="es-ES_tradnl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s-ES" altLang="es-ES_tradnl" b="0" i="1" smtClean="0">
                            <a:latin typeface="Cambria Math" panose="02040503050406030204" pitchFamily="18" charset="0"/>
                          </a:rPr>
                          <m:t>3−2</m:t>
                        </m:r>
                        <m:r>
                          <a:rPr lang="es-ES" altLang="es-ES_tradnl" b="0" i="1" smtClean="0">
                            <a:latin typeface="Cambria Math" panose="02040503050406030204" pitchFamily="18" charset="0"/>
                          </a:rPr>
                          <m:t>·</m:t>
                        </m:r>
                        <m:d>
                          <m:dPr>
                            <m:ctrlPr>
                              <a:rPr lang="es-ES" altLang="es-ES_tradnl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s-ES" altLang="es-ES_tradnl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es-ES" altLang="es-ES_tradnl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s-ES" altLang="es-ES_tradnl" b="0" i="1" smtClean="0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num>
                              <m:den>
                                <m:r>
                                  <a:rPr lang="es-ES" altLang="es-ES_tradnl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den>
                            </m:f>
                          </m:e>
                        </m:d>
                      </m:e>
                    </m:d>
                    <m:r>
                      <a:rPr lang="es-ES" altLang="es-ES_tradnl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s-ES" altLang="es-ES_tradnl" b="0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s-ES" altLang="es-ES_tradnl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ES" altLang="es-ES_tradnl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s-ES" altLang="es-ES_tradnl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es-ES" altLang="es-ES_tradnl" b="0" i="1" smtClean="0">
                        <a:latin typeface="Cambria Math" panose="02040503050406030204" pitchFamily="18" charset="0"/>
                      </a:rPr>
                      <m:t>+5·(1−3</m:t>
                    </m:r>
                    <m:r>
                      <a:rPr lang="es-ES" altLang="es-ES_tradnl" b="0" i="1" smtClean="0">
                        <a:latin typeface="Cambria Math" panose="02040503050406030204" pitchFamily="18" charset="0"/>
                      </a:rPr>
                      <m:t>·</m:t>
                    </m:r>
                    <m:d>
                      <m:dPr>
                        <m:ctrlPr>
                          <a:rPr lang="es-ES" altLang="es-ES_tradnl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s-ES" altLang="es-ES_tradnl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s-ES" altLang="es-ES_tradnl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s-ES" altLang="es-ES_tradnl" b="0" i="1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</m:num>
                          <m:den>
                            <m:r>
                              <a:rPr lang="es-ES" altLang="es-ES_tradnl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</m:e>
                    </m:d>
                    <m:r>
                      <a:rPr lang="es-ES" altLang="es-ES_tradnl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s-ES" altLang="es-ES_tradnl" dirty="0"/>
                  <a:t>-----------------</a:t>
                </a:r>
                <a:r>
                  <a:rPr lang="es-ES" altLang="es-ES_tradnl" dirty="0">
                    <a:sym typeface="Wingdings" pitchFamily="2" charset="2"/>
                  </a:rPr>
                  <a:t>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ES" altLang="es-ES_tradnl" i="1" smtClean="0">
                            <a:latin typeface="Cambria Math" panose="02040503050406030204" pitchFamily="18" charset="0"/>
                            <a:sym typeface="Wingdings" pitchFamily="2" charset="2"/>
                          </a:rPr>
                        </m:ctrlPr>
                      </m:fPr>
                      <m:num>
                        <m:r>
                          <a:rPr lang="es-ES" altLang="es-ES_tradnl" b="0" i="1" smtClean="0">
                            <a:latin typeface="Cambria Math" panose="02040503050406030204" pitchFamily="18" charset="0"/>
                            <a:sym typeface="Wingdings" pitchFamily="2" charset="2"/>
                          </a:rPr>
                          <m:t>85</m:t>
                        </m:r>
                      </m:num>
                      <m:den>
                        <m:r>
                          <a:rPr lang="es-ES" altLang="es-ES_tradnl" b="0" i="1" smtClean="0">
                            <a:latin typeface="Cambria Math" panose="02040503050406030204" pitchFamily="18" charset="0"/>
                            <a:sym typeface="Wingdings" pitchFamily="2" charset="2"/>
                          </a:rPr>
                          <m:t>3</m:t>
                        </m:r>
                      </m:den>
                    </m:f>
                    <m:r>
                      <a:rPr lang="es-ES" altLang="es-ES_tradnl" b="0" i="0" smtClean="0">
                        <a:latin typeface="Cambria Math" panose="02040503050406030204" pitchFamily="18" charset="0"/>
                        <a:sym typeface="Wingdings" pitchFamily="2" charset="2"/>
                      </a:rPr>
                      <m:t>=</m:t>
                    </m:r>
                    <m:f>
                      <m:fPr>
                        <m:ctrlPr>
                          <a:rPr lang="es-ES" altLang="es-ES_tradnl" b="0" i="1" smtClean="0">
                            <a:latin typeface="Cambria Math" panose="02040503050406030204" pitchFamily="18" charset="0"/>
                            <a:sym typeface="Wingdings" pitchFamily="2" charset="2"/>
                          </a:rPr>
                        </m:ctrlPr>
                      </m:fPr>
                      <m:num>
                        <m:r>
                          <a:rPr lang="es-ES" altLang="es-ES_tradnl" b="0" i="1" smtClean="0">
                            <a:latin typeface="Cambria Math" panose="02040503050406030204" pitchFamily="18" charset="0"/>
                            <a:sym typeface="Wingdings" pitchFamily="2" charset="2"/>
                          </a:rPr>
                          <m:t>85</m:t>
                        </m:r>
                      </m:num>
                      <m:den>
                        <m:r>
                          <a:rPr lang="es-ES" altLang="es-ES_tradnl" b="0" i="1" smtClean="0">
                            <a:latin typeface="Cambria Math" panose="02040503050406030204" pitchFamily="18" charset="0"/>
                            <a:sym typeface="Wingdings" pitchFamily="2" charset="2"/>
                          </a:rPr>
                          <m:t>3</m:t>
                        </m:r>
                      </m:den>
                    </m:f>
                  </m:oMath>
                </a14:m>
                <a:endParaRPr lang="es-ES" altLang="es-ES_tradnl" dirty="0"/>
              </a:p>
              <a:p>
                <a:pPr>
                  <a:buFont typeface="Wingdings" pitchFamily="2" charset="2"/>
                  <a:buChar char="ü"/>
                </a:pPr>
                <a:endParaRPr lang="es-ES" altLang="es-ES_tradnl" dirty="0"/>
              </a:p>
              <a:p>
                <a:pPr marL="0" indent="0">
                  <a:buNone/>
                </a:pPr>
                <a:endParaRPr lang="es-ES" altLang="es-ES_tradnl" dirty="0"/>
              </a:p>
              <a:p>
                <a:pPr>
                  <a:buFont typeface="Wingdings" pitchFamily="2" charset="2"/>
                  <a:buChar char="ü"/>
                </a:pPr>
                <a:endParaRPr lang="es-ES_tradnl" altLang="es-ES_tradnl" dirty="0"/>
              </a:p>
              <a:p>
                <a:pPr marL="0" indent="0">
                  <a:buNone/>
                </a:pPr>
                <a:endParaRPr lang="es-ES_tradnl" altLang="es-ES_tradnl" dirty="0">
                  <a:sym typeface="Wingdings" pitchFamily="2" charset="2"/>
                </a:endParaRPr>
              </a:p>
              <a:p>
                <a:endParaRPr lang="es-ES" dirty="0"/>
              </a:p>
            </p:txBody>
          </p:sp>
        </mc:Choice>
        <mc:Fallback>
          <p:sp>
            <p:nvSpPr>
              <p:cNvPr id="3" name="Marcador de contenido 2">
                <a:extLst>
                  <a:ext uri="{FF2B5EF4-FFF2-40B4-BE49-F238E27FC236}">
                    <a16:creationId xmlns:a16="http://schemas.microsoft.com/office/drawing/2014/main" id="{201D8DB7-181D-C848-9D14-64576D5D11D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03" t="-2924"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0062261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486</Words>
  <Application>Microsoft Macintosh PowerPoint</Application>
  <PresentationFormat>Panorámica</PresentationFormat>
  <Paragraphs>65</Paragraphs>
  <Slides>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Cambria Math</vt:lpstr>
      <vt:lpstr>Wingdings</vt:lpstr>
      <vt:lpstr>Tema de Office</vt:lpstr>
      <vt:lpstr>RESOLUCIÓN DE ECUACIONES CON PARÉNTESIS</vt:lpstr>
      <vt:lpstr>Resolución de ecuaciones con paréntesis</vt:lpstr>
      <vt:lpstr>Resolución de ecuaciones con paréntesis</vt:lpstr>
      <vt:lpstr>Resolución de ecuaciones con paréntesis</vt:lpstr>
      <vt:lpstr>Resolución de ecuaciones con paréntesis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RESOLUCIÓN DE ECUACIONES CON PARÉNTESIS</dc:title>
  <dc:creator>Microsoft Office User</dc:creator>
  <cp:lastModifiedBy>Microsoft Office User</cp:lastModifiedBy>
  <cp:revision>8</cp:revision>
  <dcterms:created xsi:type="dcterms:W3CDTF">2020-04-26T15:54:49Z</dcterms:created>
  <dcterms:modified xsi:type="dcterms:W3CDTF">2020-04-26T16:50:27Z</dcterms:modified>
</cp:coreProperties>
</file>