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40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88DCF-9CC5-2D46-BE0E-8C886925FD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1F05CD-3D05-694F-9C9A-CED38F84BD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CE6DBB-65EF-074D-AEF1-A121BDBA7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9909DB-DE2A-2E42-8A28-79494DE44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0D4FE4-B1A2-6948-8A33-60CAB890F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0269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9E16A0-A143-0447-A223-6032855D2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6211C8-EE18-8A42-9051-D468EA8D1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E77689-30DF-F44D-B6A2-359EC5304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00F1F5-1127-C645-B2F3-21E338CBE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C863F1-223D-AB4A-B51D-9FF6CAD96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7998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E22C5A3-D8CE-EE49-9893-8A8B3C3EFF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CBD3B78-3C88-CB47-B6E3-BBF197161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FBC386-0E3F-684A-A75B-A88EBCD76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478C3F-BE66-D042-813C-A148F3FF4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4CC503-0BC9-0145-A284-21903B900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7763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6F7C5E-5994-624E-8475-FD8A3BE49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68F699-2985-D942-AEC0-BECA76970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735A3A-14D7-A846-BCD7-6F7D571D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874F5D-B81E-7B4C-A79E-A76A51DAC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052535-1B25-B948-94DD-A7E4163A7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1C87DD-AD97-9147-8A36-828A7B30E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E462B0-71B3-CB48-A24A-6CD2482FA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30C4B5-0F1E-C94E-9651-C09704AB7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AF78C3-57E6-BB4F-95E5-0B28AD474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2830E7-261C-6C4F-9F4A-369A13A37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685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1560D-A1FE-6F40-A647-13CF7908E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7B19C7-E5E4-CB4F-AE43-EEA86B542C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4741EA-7D14-2C4B-8B57-F4ED1B0BBC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AE97D9-A2E0-4244-8002-024C8F59C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517CB5-BB92-4345-8C0E-CC4A09059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72958C-5AD7-0148-82E0-9EDBBAF77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21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4DC014-29E7-564F-912F-515718DA4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86D855-3A39-0A4D-987C-A2FF0F3A4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F1DAF67-62F9-CD47-BCD0-BC43C52C6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25806FC-4EAC-6542-8E4B-C0BAA44C82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8422E2D-FD0B-7D43-9AC9-B7FB5B245A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BD48373-E55D-484C-A9ED-59FD3C865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0FE8269-923E-BD4A-B8A8-F268F4FED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F66B36-6675-E84D-B07D-F3BF0D7C6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101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6E6D81-96ED-2945-93F2-649664872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A547034-C9BA-264C-87A4-581BD9FE0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605343F-E24C-1C49-89C8-1C747B276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C69FF5C-6C5D-1848-84F4-0F1BAE09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007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0BBD46F-75CB-0E4D-958D-F160074B4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4350DEF-A0B6-D947-B9F0-8C112FB0F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D5D0FC4-5701-5B42-B916-84D3B841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229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8FC90E-CC77-9849-BB4F-9033BFFDF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2E7FFF-8418-7049-86A7-261F4FEF1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B7C147-21F3-D443-8620-33603B3C3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FC8A8F-457E-BD49-8816-CE5861A11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FE4209-D8EE-954C-8EDF-37927B827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0FD52A-7BA1-D742-B85B-580824275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5623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A68566-3765-E448-92F2-4F8C60778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06FCAD3-C661-E645-B719-70A10D1111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27ACC3-D1A1-214D-B613-EF89F7AA7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BE67DA-26C9-A64C-AA97-E295C2C22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C6AD6E-352B-7647-A077-62ED69DF4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955833-F3ED-ED43-BCFA-17D3443E8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6994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17C6A1B-05D6-5844-84F8-8E8BBB69E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35E924-C8D4-BE4D-9814-DBD2F8288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1A82F0-1566-454B-B4D6-160674D246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2A2B9-40AE-AC41-8EE2-06E808FCEA1B}" type="datetimeFigureOut">
              <a:rPr lang="es-ES" smtClean="0"/>
              <a:t>26/4/20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35ECFB-7E06-C240-B82B-CAEEE35F4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1934BF-53C4-5E43-842A-06DA57527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F6227-81BD-8444-844C-63A9B9659E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092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D8C25-F744-0C48-8C0A-BF7F255556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rgbClr val="002060"/>
                </a:solidFill>
              </a:rPr>
              <a:t>RESOLUCIÓN DE ECUACIONES CON PARÉNTESIS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419F92-2064-DC4A-AF42-897922E0AF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/>
              <a:t>1º ESO</a:t>
            </a:r>
          </a:p>
        </p:txBody>
      </p:sp>
    </p:spTree>
    <p:extLst>
      <p:ext uri="{BB962C8B-B14F-4D97-AF65-F5344CB8AC3E}">
        <p14:creationId xmlns:p14="http://schemas.microsoft.com/office/powerpoint/2010/main" val="3994006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7977B3-9BDD-4549-A3EB-FBD32A796D9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Resolución de ecuaciones con paréntesis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E21ED1-B013-1540-93B7-D6535FF48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Para </a:t>
            </a:r>
            <a:r>
              <a:rPr lang="es-ES_tradnl" altLang="es-ES_tradnl" b="1" dirty="0"/>
              <a:t>RESOLVER UNA ECUACIÓN </a:t>
            </a:r>
            <a:r>
              <a:rPr lang="es-ES_tradnl" altLang="es-ES_tradnl" dirty="0"/>
              <a:t>con paréntesis se procede así: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 algn="ctr">
              <a:lnSpc>
                <a:spcPct val="80000"/>
              </a:lnSpc>
              <a:buNone/>
            </a:pPr>
            <a:r>
              <a:rPr lang="es-ES_tradnl" altLang="es-ES_tradnl" b="1" i="1" u="sng" dirty="0"/>
              <a:t>1.-SE ELIMINAN LOS PARÉNTESIS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_tradnl" altLang="es-ES_tradnl" dirty="0"/>
              <a:t>Para ello se aplica la propiedad distributiva.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_tradnl" altLang="es-ES_tradnl" dirty="0"/>
              <a:t>Hay que tener en cuenta la regla de los signos.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_tradnl" altLang="es-ES_tradnl" dirty="0"/>
              <a:t>Si hay un menos delante de un paréntesis se cambian todos los signos que hay dentro.</a:t>
            </a:r>
          </a:p>
          <a:p>
            <a:pPr marL="0" indent="0" algn="ctr">
              <a:lnSpc>
                <a:spcPct val="80000"/>
              </a:lnSpc>
              <a:buNone/>
            </a:pPr>
            <a:endParaRPr lang="es-ES_tradnl" altLang="es-ES_tradnl" dirty="0"/>
          </a:p>
          <a:p>
            <a:pPr marL="0" indent="0" algn="ctr">
              <a:lnSpc>
                <a:spcPct val="80000"/>
              </a:lnSpc>
              <a:buNone/>
            </a:pPr>
            <a:r>
              <a:rPr lang="es-ES_tradnl" altLang="es-ES_tradnl" b="1" i="1" dirty="0"/>
              <a:t>  </a:t>
            </a:r>
            <a:r>
              <a:rPr lang="es-ES_tradnl" altLang="es-ES_tradnl" b="1" i="1" u="sng" dirty="0"/>
              <a:t>2.-SE TRANSPONEN LOS TÉRMINOS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_tradnl" altLang="es-ES_tradnl" dirty="0"/>
              <a:t>Para ello se pasan todos los términos literales a un lado de la igualdad.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_tradnl" altLang="es-ES_tradnl" dirty="0"/>
              <a:t>Y los términos independientes se agrupan al otro lado.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 marL="0" indent="0" algn="ctr">
              <a:lnSpc>
                <a:spcPct val="80000"/>
              </a:lnSpc>
              <a:buNone/>
            </a:pPr>
            <a:r>
              <a:rPr lang="es-ES_tradnl" altLang="es-ES_tradnl" i="1" dirty="0"/>
              <a:t>                   </a:t>
            </a:r>
            <a:r>
              <a:rPr lang="es-ES_tradnl" altLang="es-ES_tradnl" b="1" i="1" u="sng" dirty="0"/>
              <a:t>3.-SE REDUCEN LOS TÉRMINOS SEMEJANTES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_tradnl" altLang="es-ES_tradnl" dirty="0"/>
              <a:t>Para ello se suman por un lado todos los monomios que son la parte literal. Y por otro lado se suman o restan las constantes.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s-ES_tradnl" altLang="es-ES_tradnl" b="1" i="1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b="1" i="1" dirty="0"/>
              <a:t>                                                                                          </a:t>
            </a:r>
            <a:r>
              <a:rPr lang="es-ES_tradnl" altLang="es-ES_tradnl" b="1" i="1" u="sng" dirty="0"/>
              <a:t>4.-SE DESPEJA LA INCÓGNITA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s-ES_tradnl" altLang="es-ES_tradnl" dirty="0"/>
              <a:t>Para ello el número que multiplica a la incógnita pasa al otro lado dividiendo, pero sin cambiar de signo.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0348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274F49-451F-1A4A-9A56-9E8C08ADC1F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Resolución de ecuaciones con paréntesis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BFB8DC2-D10A-324B-A825-6F7DB8DD19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r>
                  <a:rPr lang="es-ES_tradnl" altLang="es-ES_tradnl" b="1" u="sng" dirty="0">
                    <a:solidFill>
                      <a:schemeClr val="accent2"/>
                    </a:solidFill>
                  </a:rPr>
                  <a:t>EJEMPLO_1</a:t>
                </a:r>
              </a:p>
              <a:p>
                <a:pPr marL="0" indent="0">
                  <a:buNone/>
                </a:pPr>
                <a:r>
                  <a:rPr lang="es-ES" altLang="es-ES_tradnl" dirty="0"/>
                  <a:t>	Resolver la ecuación:        </a:t>
                </a:r>
                <a14:m>
                  <m:oMath xmlns:m="http://schemas.openxmlformats.org/officeDocument/2006/math">
                    <m:r>
                      <a:rPr lang="es-ES" altLang="es-ES_tradnl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11−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−9</m:t>
                    </m:r>
                  </m:oMath>
                </a14:m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u="sng" dirty="0"/>
                  <a:t>1.-Paréntesis</a:t>
                </a:r>
                <a:r>
                  <a:rPr lang="es-ES" altLang="es-ES_tradnl" dirty="0"/>
                  <a:t>:          </a:t>
                </a:r>
              </a:p>
              <a:p>
                <a:pPr marL="0" indent="0">
                  <a:buNone/>
                </a:pPr>
                <a:r>
                  <a:rPr lang="es-ES" altLang="es-ES_tradnl" dirty="0"/>
                  <a:t> 		                          </a:t>
                </a:r>
                <a:r>
                  <a:rPr lang="es-ES" altLang="es-ES_tradnl" b="0" dirty="0"/>
                  <a:t>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11−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−4=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−9</m:t>
                    </m:r>
                  </m:oMath>
                </a14:m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u="sng" dirty="0"/>
                  <a:t>2.-Trasponer términos</a:t>
                </a:r>
                <a:r>
                  <a:rPr lang="es-ES" altLang="es-ES_tradnl" dirty="0"/>
                  <a:t>:</a:t>
                </a:r>
                <a:r>
                  <a:rPr lang="es-ES" altLang="es-ES_tradnl" b="0" dirty="0"/>
                  <a:t> </a:t>
                </a:r>
                <a14:m>
                  <m:oMath xmlns:m="http://schemas.openxmlformats.org/officeDocument/2006/math">
                    <m:r>
                      <a:rPr lang="es-ES" altLang="es-ES_tradnl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ES" altLang="es-ES_tradnl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ES" altLang="es-ES_tradnl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ES" altLang="es-ES_tradnl" b="0" i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                           </m:t>
                      </m:r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11−4</m:t>
                      </m:r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+9</m:t>
                      </m:r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altLang="es-ES_tradnl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u="sng" dirty="0"/>
                  <a:t>3.-Reducir términos semejantes</a:t>
                </a:r>
                <a:r>
                  <a:rPr lang="es-ES" altLang="es-ES_tradnl" dirty="0"/>
                  <a:t>:  </a:t>
                </a:r>
              </a:p>
              <a:p>
                <a:pPr marL="0" indent="0">
                  <a:buNone/>
                </a:pPr>
                <a:r>
                  <a:rPr lang="es-ES" altLang="es-ES_tradnl" dirty="0"/>
                  <a:t>	                                                  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16=2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u="sng" dirty="0"/>
                  <a:t>4.-Despejar</a:t>
                </a:r>
                <a:r>
                  <a:rPr lang="es-ES" altLang="es-ES_tradnl" dirty="0"/>
                  <a:t>:</a:t>
                </a:r>
              </a:p>
              <a:p>
                <a:pPr marL="0" indent="0">
                  <a:buNone/>
                </a:pPr>
                <a:r>
                  <a:rPr lang="es-ES" altLang="es-ES_tradnl" dirty="0"/>
                  <a:t>			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sz="36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s-ES" altLang="es-ES_tradnl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ES" altLang="es-ES_tradnl" sz="3600" dirty="0"/>
                  <a:t> </a:t>
                </a:r>
                <a14:m>
                  <m:oMath xmlns:m="http://schemas.openxmlformats.org/officeDocument/2006/math">
                    <m:r>
                      <a:rPr lang="es-ES" altLang="es-ES_tradnl" sz="29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sz="29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2900" b="0" i="1" dirty="0" smtClean="0">
                        <a:latin typeface="Cambria Math" panose="02040503050406030204" pitchFamily="18" charset="0"/>
                      </a:rPr>
                      <m:t>    ⇒    </m:t>
                    </m:r>
                    <m:r>
                      <a:rPr lang="es-ES" altLang="es-ES_tradnl" sz="29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2900" b="0" i="1" dirty="0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es-ES" altLang="es-ES_tradnl" sz="2900" dirty="0"/>
              </a:p>
              <a:p>
                <a:pPr marL="0" indent="0">
                  <a:buNone/>
                </a:pPr>
                <a:r>
                  <a:rPr lang="es-ES" altLang="es-ES_tradnl" dirty="0"/>
                  <a:t> </a:t>
                </a:r>
              </a:p>
              <a:p>
                <a:pPr>
                  <a:buFont typeface="Wingdings" pitchFamily="2" charset="2"/>
                  <a:buChar char="ü"/>
                </a:pPr>
                <a:r>
                  <a:rPr lang="es-ES_tradnl" altLang="es-ES_tradnl" dirty="0"/>
                  <a:t>Comprobamos el resultado:</a:t>
                </a:r>
                <a:r>
                  <a:rPr lang="es-ES" altLang="es-ES_tradnl" dirty="0"/>
                  <a:t>    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11−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−9</m:t>
                    </m:r>
                    <m:r>
                      <a:rPr lang="es-ES" altLang="es-ES_tradnl" b="0" i="0" smtClean="0">
                        <a:latin typeface="Cambria Math" panose="02040503050406030204" pitchFamily="18" charset="0"/>
                      </a:rPr>
                      <m:t>−−−→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11−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8+4</m:t>
                        </m:r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=8−9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−−−→  −1=−1</m:t>
                    </m:r>
                  </m:oMath>
                </a14:m>
                <a:r>
                  <a:rPr lang="es-ES" altLang="es-ES_tradnl" dirty="0"/>
                  <a:t>  </a:t>
                </a:r>
              </a:p>
              <a:p>
                <a:pPr lvl="7">
                  <a:buFont typeface="Wingdings" pitchFamily="2" charset="2"/>
                  <a:buChar char="v"/>
                </a:pPr>
                <a:endParaRPr lang="es-ES" altLang="es-ES_tradnl" dirty="0"/>
              </a:p>
              <a:p>
                <a:pPr lvl="7">
                  <a:buFont typeface="Wingdings" pitchFamily="2" charset="2"/>
                  <a:buChar char="v"/>
                </a:pPr>
                <a:endParaRPr lang="es-ES" altLang="es-ES_tradnl" dirty="0"/>
              </a:p>
              <a:p>
                <a:pPr>
                  <a:buFont typeface="Wingdings" pitchFamily="2" charset="2"/>
                  <a:buChar char="v"/>
                </a:pPr>
                <a:endParaRPr lang="es-ES_tradnl" altLang="es-ES_tradnl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BFB8DC2-D10A-324B-A825-6F7DB8DD19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83" t="-263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7768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8FA708-DF0B-0143-9A52-24252287F69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Resolución de ecuaciones con paréntesis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03F143C2-7045-8A4D-9800-CF10F6DA5F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r>
                  <a:rPr lang="es-ES_tradnl" altLang="es-ES_tradnl" b="1" u="sng" dirty="0">
                    <a:solidFill>
                      <a:schemeClr val="accent2"/>
                    </a:solidFill>
                  </a:rPr>
                  <a:t>EJEMPLO_2</a:t>
                </a:r>
              </a:p>
              <a:p>
                <a:pPr marL="0" indent="0">
                  <a:buNone/>
                </a:pPr>
                <a:r>
                  <a:rPr lang="es-ES" altLang="es-ES_tradnl" dirty="0"/>
                  <a:t>	Resolver la ecuación:       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4−2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s-ES" altLang="es-ES_tradnl" dirty="0"/>
              </a:p>
              <a:p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u="sng" dirty="0"/>
                  <a:t>1.-Paréntesis</a:t>
                </a:r>
                <a:r>
                  <a:rPr lang="es-ES" altLang="es-ES_tradnl" dirty="0"/>
                  <a:t>:         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4−2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+2=6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+12+1</m:t>
                    </m:r>
                  </m:oMath>
                </a14:m>
                <a:endParaRPr lang="es-ES" altLang="es-ES_tradnl" dirty="0"/>
              </a:p>
              <a:p>
                <a:pPr marL="0" indent="0">
                  <a:buNone/>
                </a:pP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u="sng" dirty="0"/>
                  <a:t>2.-Trasponer términos</a:t>
                </a:r>
                <a:r>
                  <a:rPr lang="es-ES" altLang="es-ES_tradnl" dirty="0"/>
                  <a:t>:</a:t>
                </a:r>
                <a:r>
                  <a:rPr lang="es-ES" altLang="es-ES_tradnl" b="0" dirty="0"/>
                  <a:t> </a:t>
                </a:r>
                <a14:m>
                  <m:oMath xmlns:m="http://schemas.openxmlformats.org/officeDocument/2006/math">
                    <m:r>
                      <a:rPr lang="es-ES" altLang="es-ES_tradn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4+2−12−1=6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s-ES" altLang="es-ES_tradnl" dirty="0"/>
              </a:p>
              <a:p>
                <a:pPr marL="0" indent="0">
                  <a:buNone/>
                </a:pP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u="sng" dirty="0"/>
                  <a:t>3.-Reducir términos semejantes</a:t>
                </a:r>
                <a:r>
                  <a:rPr lang="es-ES" altLang="es-ES_tradnl" dirty="0"/>
                  <a:t>:  </a:t>
                </a:r>
                <a14:m>
                  <m:oMath xmlns:m="http://schemas.openxmlformats.org/officeDocument/2006/math">
                    <m:r>
                      <a:rPr lang="es-ES" altLang="es-ES_tradnl" i="1">
                        <a:latin typeface="Cambria Math" panose="02040503050406030204" pitchFamily="18" charset="0"/>
                      </a:rPr>
                      <m:t>-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=8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s-ES" altLang="es-ES_tradnl" dirty="0"/>
              </a:p>
              <a:p>
                <a:pPr marL="0" indent="0">
                  <a:buNone/>
                </a:pP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u="sng" dirty="0"/>
                  <a:t>4.-Despejar</a:t>
                </a:r>
                <a:r>
                  <a:rPr lang="es-ES" altLang="es-ES_tradnl" dirty="0"/>
                  <a:t>: </a:t>
                </a:r>
                <a14:m>
                  <m:oMath xmlns:m="http://schemas.openxmlformats.org/officeDocument/2006/math">
                    <m:r>
                      <a:rPr lang="es-ES" altLang="es-ES_tradnl" sz="42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ES" altLang="es-ES_tradnl" sz="4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sz="4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s-ES" altLang="es-ES_tradnl" sz="42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s-ES" altLang="es-ES_tradnl" sz="4200" dirty="0"/>
                  <a:t> </a:t>
                </a:r>
                <a14:m>
                  <m:oMath xmlns:m="http://schemas.openxmlformats.org/officeDocument/2006/math">
                    <m:r>
                      <a:rPr lang="es-ES" altLang="es-ES_tradnl" sz="42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sz="42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4200" b="0" i="1" dirty="0" smtClean="0">
                        <a:latin typeface="Cambria Math" panose="02040503050406030204" pitchFamily="18" charset="0"/>
                      </a:rPr>
                      <m:t> ⇒</m:t>
                    </m:r>
                    <m:r>
                      <a:rPr lang="es-ES" altLang="es-ES_tradnl" sz="42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42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altLang="es-ES_tradnl" sz="4200" b="0" dirty="0"/>
                  <a:t> </a:t>
                </a:r>
                <a14:m>
                  <m:oMath xmlns:m="http://schemas.openxmlformats.org/officeDocument/2006/math">
                    <m:r>
                      <a:rPr lang="es-ES" altLang="es-ES_tradnl" sz="42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ES" altLang="es-ES_tradnl" sz="4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sz="4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s-ES" altLang="es-ES_tradnl" sz="42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s-ES" altLang="es-ES_tradnl" sz="4200" dirty="0"/>
              </a:p>
              <a:p>
                <a:pPr marL="0" indent="0">
                  <a:buNone/>
                </a:pPr>
                <a:endParaRPr lang="es-ES" altLang="es-ES_tradnl" dirty="0"/>
              </a:p>
              <a:p>
                <a:pPr>
                  <a:buFont typeface="Wingdings" pitchFamily="2" charset="2"/>
                  <a:buChar char="ü"/>
                </a:pPr>
                <a:r>
                  <a:rPr lang="es-ES_tradnl" altLang="es-ES_tradnl" dirty="0"/>
                  <a:t>Comprobamos el resultado: 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4−2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s-ES" altLang="es-ES_tradnl" dirty="0"/>
                  <a:t> --------</a:t>
                </a:r>
                <a:r>
                  <a:rPr lang="es-ES" altLang="es-ES_tradnl" dirty="0">
                    <a:sym typeface="Wingdings" pitchFamily="2" charset="2"/>
                  </a:rPr>
                  <a:t></a:t>
                </a:r>
                <a:r>
                  <a:rPr lang="es-ES" altLang="es-ES_tradnl" b="0" dirty="0"/>
                  <a:t>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4−2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s-ES" altLang="es-ES_tradnl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i="1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s-ES" altLang="es-ES_tradnl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·</m:t>
                        </m:r>
                        <m:d>
                          <m:dPr>
                            <m:ctrlP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altLang="es-ES_tradnl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s-ES" altLang="es-ES_tradnl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s-ES" altLang="es-ES_tradnl" i="1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s-ES" altLang="es-ES_tradnl" i="1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den>
                            </m:f>
                          </m:e>
                        </m:d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s-ES" altLang="es-ES_tradnl" dirty="0"/>
                  <a:t> </a:t>
                </a:r>
              </a:p>
              <a:p>
                <a:pPr marL="0" indent="0">
                  <a:buNone/>
                </a:pPr>
                <a:r>
                  <a:rPr lang="es-ES" altLang="es-ES_tradnl" dirty="0"/>
                  <a:t>			---------------</a:t>
                </a:r>
                <a:r>
                  <a:rPr lang="es-ES" altLang="es-ES_tradnl" dirty="0">
                    <a:sym typeface="Wingdings" pitchFamily="2" charset="2"/>
                  </a:rPr>
                  <a:t>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31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s-ES" altLang="es-ES_tradnl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31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s-ES" altLang="es-ES_tradnl" dirty="0"/>
              </a:p>
              <a:p>
                <a:pPr>
                  <a:buFont typeface="Wingdings" pitchFamily="2" charset="2"/>
                  <a:buChar char="ü"/>
                </a:pPr>
                <a:endParaRPr lang="es-ES_tradnl" altLang="es-ES_tradnl" dirty="0">
                  <a:sym typeface="Wingdings" pitchFamily="2" charset="2"/>
                </a:endParaRP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03F143C2-7045-8A4D-9800-CF10F6DA5F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41" t="-204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731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CDB13D-81C4-884E-8948-6E396F1045E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Resolución de ecuaciones con paréntesis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01D8DB7-181D-C848-9D14-64576D5D11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es-ES_tradnl" altLang="es-ES_tradnl" b="1" u="sng" dirty="0">
                    <a:solidFill>
                      <a:schemeClr val="accent2"/>
                    </a:solidFill>
                  </a:rPr>
                  <a:t>EJEMPLO_3</a:t>
                </a:r>
              </a:p>
              <a:p>
                <a:pPr marL="0" indent="0">
                  <a:buNone/>
                </a:pPr>
                <a:r>
                  <a:rPr lang="es-ES" altLang="es-ES_tradnl" dirty="0"/>
                  <a:t>	Resolver la ecuación:        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3+4·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3−2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+5·(1−3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s-ES" altLang="es-ES_tradnl" dirty="0"/>
              </a:p>
              <a:p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u="sng" dirty="0"/>
                  <a:t>1.-Paréntesis</a:t>
                </a:r>
                <a:r>
                  <a:rPr lang="es-ES" altLang="es-ES_tradnl" dirty="0"/>
                  <a:t>: 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3+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12−8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+5−15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s-ES" altLang="es-ES_tradnl" dirty="0"/>
              </a:p>
              <a:p>
                <a:pPr marL="0" indent="0">
                  <a:buNone/>
                </a:pP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u="sng" dirty="0"/>
                  <a:t>2.-Trasponer términos</a:t>
                </a:r>
                <a:r>
                  <a:rPr lang="es-ES" altLang="es-ES_tradnl" dirty="0"/>
                  <a:t>: 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−8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+15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=5−3−12</m:t>
                    </m:r>
                  </m:oMath>
                </a14:m>
                <a:endParaRPr lang="es-ES" altLang="es-ES_tradnl" dirty="0"/>
              </a:p>
              <a:p>
                <a:pPr marL="0" indent="0">
                  <a:buNone/>
                </a:pP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b="1" u="sng" dirty="0"/>
                  <a:t>3.-Reducir términos semejantes</a:t>
                </a:r>
                <a:r>
                  <a:rPr lang="es-ES" altLang="es-ES_tradnl" dirty="0"/>
                  <a:t>:  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=−10</m:t>
                    </m:r>
                  </m:oMath>
                </a14:m>
                <a:endParaRPr lang="es-ES" altLang="es-ES_tradnl" dirty="0"/>
              </a:p>
              <a:p>
                <a:pPr marL="0" indent="0">
                  <a:buNone/>
                </a:pPr>
                <a:endParaRPr lang="es-ES" altLang="es-ES_tradnl" dirty="0"/>
              </a:p>
              <a:p>
                <a:pPr marL="0" indent="0">
                  <a:buNone/>
                </a:pPr>
                <a:r>
                  <a:rPr lang="es-ES" altLang="es-ES_tradnl" dirty="0"/>
                  <a:t> </a:t>
                </a:r>
                <a:r>
                  <a:rPr lang="es-ES" altLang="es-ES_tradnl" b="1" u="sng" dirty="0"/>
                  <a:t>4.-Despejar</a:t>
                </a:r>
                <a:r>
                  <a:rPr lang="es-ES" altLang="es-ES_tradnl" dirty="0"/>
                  <a:t>: </a:t>
                </a:r>
                <a14:m>
                  <m:oMath xmlns:m="http://schemas.openxmlformats.org/officeDocument/2006/math">
                    <m:r>
                      <a:rPr lang="es-ES" altLang="es-ES_tradnl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altLang="es-ES_tradnl" dirty="0"/>
                  <a:t> </a:t>
                </a:r>
                <a14:m>
                  <m:oMath xmlns:m="http://schemas.openxmlformats.org/officeDocument/2006/math">
                    <m:r>
                      <a:rPr lang="es-ES" altLang="es-ES_tradnl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ES" altLang="es-ES_trad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s-ES" altLang="es-ES_tradnl" dirty="0"/>
              </a:p>
              <a:p>
                <a:pPr>
                  <a:buFont typeface="Wingdings" pitchFamily="2" charset="2"/>
                  <a:buChar char="ü"/>
                </a:pPr>
                <a:r>
                  <a:rPr lang="es-ES_tradnl" altLang="es-ES_tradnl" dirty="0"/>
                  <a:t>Comprobamos el resultado: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3+4·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3−2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+5·(1−3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ES" altLang="es-ES_tradnl" dirty="0"/>
                  <a:t> -----------------</a:t>
                </a:r>
                <a:r>
                  <a:rPr lang="es-ES" altLang="es-ES_tradnl" dirty="0">
                    <a:sym typeface="Wingdings" pitchFamily="2" charset="2"/>
                  </a:rPr>
                  <a:t>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3+4·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3−2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·</m:t>
                        </m:r>
                        <m:d>
                          <m:dPr>
                            <m:ctrlP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s-ES" altLang="es-ES_tradn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s-ES" altLang="es-ES_tradnl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s-ES" altLang="es-ES_tradnl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+5·(1−3</m:t>
                    </m:r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·</m:t>
                    </m:r>
                    <m:d>
                      <m:d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ES" altLang="es-ES_tradnl" dirty="0"/>
                  <a:t>-----------------</a:t>
                </a:r>
                <a:r>
                  <a:rPr lang="es-ES" altLang="es-ES_tradnl" dirty="0">
                    <a:sym typeface="Wingdings" pitchFamily="2" charset="2"/>
                  </a:rPr>
                  <a:t>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i="1" smtClean="0"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  <a:sym typeface="Wingdings" pitchFamily="2" charset="2"/>
                          </a:rPr>
                          <m:t>85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  <a:sym typeface="Wingdings" pitchFamily="2" charset="2"/>
                          </a:rPr>
                          <m:t>3</m:t>
                        </m:r>
                      </m:den>
                    </m:f>
                    <m:r>
                      <a:rPr lang="es-ES" altLang="es-ES_tradnl" b="0" i="0" smtClean="0">
                        <a:latin typeface="Cambria Math" panose="02040503050406030204" pitchFamily="18" charset="0"/>
                        <a:sym typeface="Wingdings" pitchFamily="2" charset="2"/>
                      </a:rPr>
                      <m:t>=</m:t>
                    </m:r>
                    <m:f>
                      <m:f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  <a:sym typeface="Wingdings" pitchFamily="2" charset="2"/>
                          </a:rPr>
                          <m:t>85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  <a:sym typeface="Wingdings" pitchFamily="2" charset="2"/>
                          </a:rPr>
                          <m:t>3</m:t>
                        </m:r>
                      </m:den>
                    </m:f>
                  </m:oMath>
                </a14:m>
                <a:endParaRPr lang="es-ES" altLang="es-ES_tradnl" dirty="0"/>
              </a:p>
              <a:p>
                <a:pPr>
                  <a:buFont typeface="Wingdings" pitchFamily="2" charset="2"/>
                  <a:buChar char="ü"/>
                </a:pPr>
                <a:endParaRPr lang="es-ES" altLang="es-ES_tradnl" dirty="0"/>
              </a:p>
              <a:p>
                <a:pPr marL="0" indent="0">
                  <a:buNone/>
                </a:pPr>
                <a:endParaRPr lang="es-ES" altLang="es-ES_tradnl" dirty="0"/>
              </a:p>
              <a:p>
                <a:pPr>
                  <a:buFont typeface="Wingdings" pitchFamily="2" charset="2"/>
                  <a:buChar char="ü"/>
                </a:pPr>
                <a:endParaRPr lang="es-ES_tradnl" altLang="es-ES_tradnl" dirty="0"/>
              </a:p>
              <a:p>
                <a:pPr marL="0" indent="0">
                  <a:buNone/>
                </a:pPr>
                <a:endParaRPr lang="es-ES_tradnl" altLang="es-ES_tradnl" dirty="0">
                  <a:sym typeface="Wingdings" pitchFamily="2" charset="2"/>
                </a:endParaRP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01D8DB7-181D-C848-9D14-64576D5D11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3" t="-292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0622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486</Words>
  <Application>Microsoft Macintosh PowerPoint</Application>
  <PresentationFormat>Panorámica</PresentationFormat>
  <Paragraphs>65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Wingdings</vt:lpstr>
      <vt:lpstr>Tema de Office</vt:lpstr>
      <vt:lpstr>RESOLUCIÓN DE ECUACIONES CON PARÉNTESIS</vt:lpstr>
      <vt:lpstr>Resolución de ecuaciones con paréntesis</vt:lpstr>
      <vt:lpstr>Resolución de ecuaciones con paréntesis</vt:lpstr>
      <vt:lpstr>Resolución de ecuaciones con paréntesis</vt:lpstr>
      <vt:lpstr>Resolución de ecuaciones con paréntesis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RESOLUCIÓN DE ECUACIONES CON PARÉNTESIS</dc:title>
  <dc:creator>Microsoft Office User</dc:creator>
  <cp:lastModifiedBy>Microsoft Office User</cp:lastModifiedBy>
  <cp:revision>8</cp:revision>
  <dcterms:created xsi:type="dcterms:W3CDTF">2020-04-26T15:54:49Z</dcterms:created>
  <dcterms:modified xsi:type="dcterms:W3CDTF">2020-04-26T16:50:27Z</dcterms:modified>
</cp:coreProperties>
</file>