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rels" ContentType="application/vnd.openxmlformats-package.relationships+xml"/>
  <Default Extension="gif" ContentType="image/gif"/>
  <Default Extension="m4a" ContentType="audio/mp4"/>
  <Default Extension="png" ContentType="image/png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0" r:id="rId2"/>
    <p:sldId id="256" r:id="rId3"/>
    <p:sldId id="257" r:id="rId4"/>
    <p:sldId id="263" r:id="rId5"/>
    <p:sldId id="258" r:id="rId6"/>
    <p:sldId id="259" r:id="rId7"/>
    <p:sldId id="260" r:id="rId8"/>
    <p:sldId id="261" r:id="rId9"/>
    <p:sldId id="265" r:id="rId10"/>
    <p:sldId id="264" r:id="rId11"/>
    <p:sldId id="262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75" r:id="rId20"/>
    <p:sldId id="276" r:id="rId21"/>
    <p:sldId id="271" r:id="rId22"/>
    <p:sldId id="277" r:id="rId23"/>
    <p:sldId id="278" r:id="rId2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Palomo" initials="IP" lastIdx="1" clrIdx="0">
    <p:extLst/>
  </p:cmAuthor>
  <p:cmAuthor id="2" name="Isabel Palomo" initials="IP [2]" lastIdx="0" clrIdx="1">
    <p:extLst/>
  </p:cmAuthor>
  <p:cmAuthor id="3" name="Isabel Palomo" initials="IP [3]" lastIdx="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/>
    <p:restoredTop sz="94583"/>
  </p:normalViewPr>
  <p:slideViewPr>
    <p:cSldViewPr snapToGrid="0" snapToObjects="1">
      <p:cViewPr>
        <p:scale>
          <a:sx n="120" d="100"/>
          <a:sy n="120" d="100"/>
        </p:scale>
        <p:origin x="-696" y="-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08B89-B77F-1A4E-BA53-09123921E397}" type="doc">
      <dgm:prSet loTypeId="urn:microsoft.com/office/officeart/2009/3/layout/IncreasingArrowsProcess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7C8B03E3-6BEF-9043-830C-6AD29DE3E44E}">
      <dgm:prSet phldrT="[Texto]"/>
      <dgm:spPr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r>
            <a:rPr lang="es-ES_tradnl" dirty="0" smtClean="0"/>
            <a:t>  EXPANDING CIRCLE: SPAIN,POLAND,RUSSIA,CHINA</a:t>
          </a:r>
          <a:r>
            <a:rPr lang="mr-IN" dirty="0" smtClean="0"/>
            <a:t>…</a:t>
          </a:r>
          <a:endParaRPr lang="es-ES_tradnl" dirty="0"/>
        </a:p>
      </dgm:t>
    </dgm:pt>
    <dgm:pt modelId="{355629D7-BF4E-6D41-A8DE-A5EE9D8A5E4F}" type="parTrans" cxnId="{B7F17447-7509-7246-BAF2-38A231043542}">
      <dgm:prSet/>
      <dgm:spPr/>
      <dgm:t>
        <a:bodyPr/>
        <a:lstStyle/>
        <a:p>
          <a:endParaRPr lang="es-ES_tradnl"/>
        </a:p>
      </dgm:t>
    </dgm:pt>
    <dgm:pt modelId="{F4869B86-085D-B342-9766-8912AEBE9B1B}" type="sibTrans" cxnId="{B7F17447-7509-7246-BAF2-38A231043542}">
      <dgm:prSet/>
      <dgm:spPr/>
      <dgm:t>
        <a:bodyPr/>
        <a:lstStyle/>
        <a:p>
          <a:endParaRPr lang="es-ES_tradnl"/>
        </a:p>
      </dgm:t>
    </dgm:pt>
    <dgm:pt modelId="{81F6F8F0-B4D5-EC44-A082-F3B8C6EA7356}">
      <dgm:prSet phldrT="[Texto]"/>
      <dgm:spPr/>
      <dgm:t>
        <a:bodyPr/>
        <a:lstStyle/>
        <a:p>
          <a:r>
            <a:rPr lang="es-ES_tradnl" dirty="0" smtClean="0"/>
            <a:t>  OUTER CIRCLE: INDIA, NIGERIA, SINGAPORE</a:t>
          </a:r>
          <a:r>
            <a:rPr lang="mr-IN" dirty="0" smtClean="0"/>
            <a:t>…</a:t>
          </a:r>
          <a:endParaRPr lang="es-ES_tradnl" dirty="0"/>
        </a:p>
      </dgm:t>
    </dgm:pt>
    <dgm:pt modelId="{77148889-2700-B545-931A-841D8656062A}" type="parTrans" cxnId="{39DE1394-83F2-B845-8F3D-42C976A927B2}">
      <dgm:prSet/>
      <dgm:spPr/>
      <dgm:t>
        <a:bodyPr/>
        <a:lstStyle/>
        <a:p>
          <a:endParaRPr lang="es-ES_tradnl"/>
        </a:p>
      </dgm:t>
    </dgm:pt>
    <dgm:pt modelId="{6EACE488-4042-AD40-9740-6A12B8F908BE}" type="sibTrans" cxnId="{39DE1394-83F2-B845-8F3D-42C976A927B2}">
      <dgm:prSet/>
      <dgm:spPr/>
      <dgm:t>
        <a:bodyPr/>
        <a:lstStyle/>
        <a:p>
          <a:endParaRPr lang="es-ES_tradnl"/>
        </a:p>
      </dgm:t>
    </dgm:pt>
    <dgm:pt modelId="{E0E40230-FB8F-E14B-8721-405B2FE45B75}">
      <dgm:prSet phldrT="[Texto]" custT="1"/>
      <dgm:spPr/>
      <dgm:t>
        <a:bodyPr/>
        <a:lstStyle/>
        <a:p>
          <a:r>
            <a:rPr lang="es-ES_tradnl" sz="2000" dirty="0" smtClean="0"/>
            <a:t>INNER CIRCLE : USA,UK</a:t>
          </a:r>
          <a:r>
            <a:rPr lang="mr-IN" sz="2000" dirty="0" smtClean="0"/>
            <a:t>…</a:t>
          </a:r>
          <a:endParaRPr lang="es-ES_tradnl" sz="2000" dirty="0"/>
        </a:p>
      </dgm:t>
    </dgm:pt>
    <dgm:pt modelId="{5551A6D0-69A0-3F4A-8773-F2184E7D1598}" type="parTrans" cxnId="{E3D69CEE-8F5B-8D43-A9B5-C9CDFF387152}">
      <dgm:prSet/>
      <dgm:spPr/>
      <dgm:t>
        <a:bodyPr/>
        <a:lstStyle/>
        <a:p>
          <a:endParaRPr lang="es-ES_tradnl"/>
        </a:p>
      </dgm:t>
    </dgm:pt>
    <dgm:pt modelId="{88DFB982-F01F-7A40-8973-F7D9E089D580}" type="sibTrans" cxnId="{E3D69CEE-8F5B-8D43-A9B5-C9CDFF387152}">
      <dgm:prSet/>
      <dgm:spPr/>
      <dgm:t>
        <a:bodyPr/>
        <a:lstStyle/>
        <a:p>
          <a:endParaRPr lang="es-ES_tradnl"/>
        </a:p>
      </dgm:t>
    </dgm:pt>
    <dgm:pt modelId="{D1163451-7721-CD46-96EE-71A92FFD64DE}">
      <dgm:prSet phldrT="[Texto]" custT="1"/>
      <dgm:spPr>
        <a:ln>
          <a:noFill/>
        </a:ln>
        <a:effectLst>
          <a:outerShdw dist="19050" dir="5400000" algn="ctr" rotWithShape="0">
            <a:srgbClr val="000000">
              <a:alpha val="0"/>
            </a:srgbClr>
          </a:outerShdw>
        </a:effectLst>
      </dgm:spPr>
      <dgm:t>
        <a:bodyPr/>
        <a:lstStyle/>
        <a:p>
          <a:r>
            <a:rPr lang="es-ES_tradnl" sz="3200" b="1" baseline="0" dirty="0" smtClean="0">
              <a:solidFill>
                <a:schemeClr val="tx1"/>
              </a:solidFill>
            </a:rPr>
            <a:t>320-380 M</a:t>
          </a:r>
          <a:endParaRPr lang="es-ES_tradnl" sz="3200" b="1" baseline="0" dirty="0">
            <a:solidFill>
              <a:schemeClr val="tx1"/>
            </a:solidFill>
          </a:endParaRPr>
        </a:p>
      </dgm:t>
    </dgm:pt>
    <dgm:pt modelId="{57CBA7EA-346A-C74F-B7FB-A9CD04489902}" type="sibTrans" cxnId="{FAC10F58-5435-2B46-899F-FD324189F569}">
      <dgm:prSet/>
      <dgm:spPr/>
      <dgm:t>
        <a:bodyPr/>
        <a:lstStyle/>
        <a:p>
          <a:endParaRPr lang="es-ES_tradnl"/>
        </a:p>
      </dgm:t>
    </dgm:pt>
    <dgm:pt modelId="{246541CC-7273-2C49-A3AC-9F4A7DFDC097}" type="parTrans" cxnId="{FAC10F58-5435-2B46-899F-FD324189F569}">
      <dgm:prSet/>
      <dgm:spPr/>
      <dgm:t>
        <a:bodyPr/>
        <a:lstStyle/>
        <a:p>
          <a:endParaRPr lang="es-ES_tradnl"/>
        </a:p>
      </dgm:t>
    </dgm:pt>
    <dgm:pt modelId="{6A67F5C6-99EC-9546-BCB7-BBAAE58188AF}" type="pres">
      <dgm:prSet presAssocID="{66808B89-B77F-1A4E-BA53-09123921E39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_tradnl"/>
        </a:p>
      </dgm:t>
    </dgm:pt>
    <dgm:pt modelId="{04A4A1E6-160F-794E-A268-EB8EDDD49F5F}" type="pres">
      <dgm:prSet presAssocID="{7C8B03E3-6BEF-9043-830C-6AD29DE3E44E}" presName="parentText1" presStyleLbl="node1" presStyleIdx="0" presStyleCnt="3" custScaleY="108200" custLinFactY="98696" custLinFactNeighborX="-485" custLinFactNeighborY="10000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6724497-114E-7A47-B9EB-D71D8F3A3411}" type="pres">
      <dgm:prSet presAssocID="{81F6F8F0-B4D5-EC44-A082-F3B8C6EA7356}" presName="parentText2" presStyleLbl="node1" presStyleIdx="1" presStyleCnt="3" custScaleX="104441" custScaleY="108200" custLinFactNeighborX="-42779" custLinFactNeighborY="8722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D48CFAA-0905-214C-A650-EBBA666747BE}" type="pres">
      <dgm:prSet presAssocID="{E0E40230-FB8F-E14B-8721-405B2FE45B75}" presName="parentText3" presStyleLbl="node1" presStyleIdx="2" presStyleCnt="3" custScaleX="109267" custScaleY="108280" custLinFactX="-56398" custLinFactNeighborX="-100000" custLinFactNeighborY="-250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EBA3204-9F9D-624B-A967-CEB118D50A1F}" type="pres">
      <dgm:prSet presAssocID="{E0E40230-FB8F-E14B-8721-405B2FE45B75}" presName="childText3" presStyleLbl="solidAlignAcc1" presStyleIdx="0" presStyleCnt="1" custScaleX="118064" custScaleY="28451" custLinFactNeighborX="-51207" custLinFactNeighborY="-787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5271D244-9CE6-6741-921E-FDD92224B413}" type="presOf" srcId="{81F6F8F0-B4D5-EC44-A082-F3B8C6EA7356}" destId="{66724497-114E-7A47-B9EB-D71D8F3A3411}" srcOrd="0" destOrd="0" presId="urn:microsoft.com/office/officeart/2009/3/layout/IncreasingArrowsProcess"/>
    <dgm:cxn modelId="{FAC10F58-5435-2B46-899F-FD324189F569}" srcId="{E0E40230-FB8F-E14B-8721-405B2FE45B75}" destId="{D1163451-7721-CD46-96EE-71A92FFD64DE}" srcOrd="0" destOrd="0" parTransId="{246541CC-7273-2C49-A3AC-9F4A7DFDC097}" sibTransId="{57CBA7EA-346A-C74F-B7FB-A9CD04489902}"/>
    <dgm:cxn modelId="{E3D69CEE-8F5B-8D43-A9B5-C9CDFF387152}" srcId="{66808B89-B77F-1A4E-BA53-09123921E397}" destId="{E0E40230-FB8F-E14B-8721-405B2FE45B75}" srcOrd="2" destOrd="0" parTransId="{5551A6D0-69A0-3F4A-8773-F2184E7D1598}" sibTransId="{88DFB982-F01F-7A40-8973-F7D9E089D580}"/>
    <dgm:cxn modelId="{AA7F440C-363C-4741-9090-E7314F4045C5}" type="presOf" srcId="{7C8B03E3-6BEF-9043-830C-6AD29DE3E44E}" destId="{04A4A1E6-160F-794E-A268-EB8EDDD49F5F}" srcOrd="0" destOrd="0" presId="urn:microsoft.com/office/officeart/2009/3/layout/IncreasingArrowsProcess"/>
    <dgm:cxn modelId="{B7F17447-7509-7246-BAF2-38A231043542}" srcId="{66808B89-B77F-1A4E-BA53-09123921E397}" destId="{7C8B03E3-6BEF-9043-830C-6AD29DE3E44E}" srcOrd="0" destOrd="0" parTransId="{355629D7-BF4E-6D41-A8DE-A5EE9D8A5E4F}" sibTransId="{F4869B86-085D-B342-9766-8912AEBE9B1B}"/>
    <dgm:cxn modelId="{C36C873E-06B8-F345-B913-6364ACB13249}" type="presOf" srcId="{66808B89-B77F-1A4E-BA53-09123921E397}" destId="{6A67F5C6-99EC-9546-BCB7-BBAAE58188AF}" srcOrd="0" destOrd="0" presId="urn:microsoft.com/office/officeart/2009/3/layout/IncreasingArrowsProcess"/>
    <dgm:cxn modelId="{39DE1394-83F2-B845-8F3D-42C976A927B2}" srcId="{66808B89-B77F-1A4E-BA53-09123921E397}" destId="{81F6F8F0-B4D5-EC44-A082-F3B8C6EA7356}" srcOrd="1" destOrd="0" parTransId="{77148889-2700-B545-931A-841D8656062A}" sibTransId="{6EACE488-4042-AD40-9740-6A12B8F908BE}"/>
    <dgm:cxn modelId="{CA7332E1-6C7D-9240-AD12-1B48C54BB344}" type="presOf" srcId="{E0E40230-FB8F-E14B-8721-405B2FE45B75}" destId="{7D48CFAA-0905-214C-A650-EBBA666747BE}" srcOrd="0" destOrd="0" presId="urn:microsoft.com/office/officeart/2009/3/layout/IncreasingArrowsProcess"/>
    <dgm:cxn modelId="{58B05314-7292-4E48-A13A-11D4DF1B2F2E}" type="presOf" srcId="{D1163451-7721-CD46-96EE-71A92FFD64DE}" destId="{EEBA3204-9F9D-624B-A967-CEB118D50A1F}" srcOrd="0" destOrd="0" presId="urn:microsoft.com/office/officeart/2009/3/layout/IncreasingArrowsProcess"/>
    <dgm:cxn modelId="{03F4B344-6E4A-2748-9C05-B7D95F8DF56E}" type="presParOf" srcId="{6A67F5C6-99EC-9546-BCB7-BBAAE58188AF}" destId="{04A4A1E6-160F-794E-A268-EB8EDDD49F5F}" srcOrd="0" destOrd="0" presId="urn:microsoft.com/office/officeart/2009/3/layout/IncreasingArrowsProcess"/>
    <dgm:cxn modelId="{44CD25DD-29E4-AF4F-A5F1-7B17DDA24DD7}" type="presParOf" srcId="{6A67F5C6-99EC-9546-BCB7-BBAAE58188AF}" destId="{66724497-114E-7A47-B9EB-D71D8F3A3411}" srcOrd="1" destOrd="0" presId="urn:microsoft.com/office/officeart/2009/3/layout/IncreasingArrowsProcess"/>
    <dgm:cxn modelId="{BBCC0CE0-FFB2-6342-A7C1-F261BFF18136}" type="presParOf" srcId="{6A67F5C6-99EC-9546-BCB7-BBAAE58188AF}" destId="{7D48CFAA-0905-214C-A650-EBBA666747BE}" srcOrd="2" destOrd="0" presId="urn:microsoft.com/office/officeart/2009/3/layout/IncreasingArrowsProcess"/>
    <dgm:cxn modelId="{B20A786B-B635-374A-8432-7CEFA70323C2}" type="presParOf" srcId="{6A67F5C6-99EC-9546-BCB7-BBAAE58188AF}" destId="{EEBA3204-9F9D-624B-A967-CEB118D50A1F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4A1E6-160F-794E-A268-EB8EDDD49F5F}">
      <dsp:nvSpPr>
        <dsp:cNvPr id="0" name=""/>
        <dsp:cNvSpPr/>
      </dsp:nvSpPr>
      <dsp:spPr>
        <a:xfrm>
          <a:off x="-48606" y="3467205"/>
          <a:ext cx="8105995" cy="1277346"/>
        </a:xfrm>
        <a:prstGeom prst="rightArrow">
          <a:avLst>
            <a:gd name="adj1" fmla="val 50000"/>
            <a:gd name="adj2" fmla="val 50000"/>
          </a:avLst>
        </a:prstGeom>
        <a:gradFill flip="none"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8741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  EXPANDING CIRCLE: SPAIN,POLAND,RUSSIA,CHINA</a:t>
          </a:r>
          <a:r>
            <a:rPr lang="mr-IN" sz="2000" kern="1200" dirty="0" smtClean="0"/>
            <a:t>…</a:t>
          </a:r>
          <a:endParaRPr lang="es-ES_tradnl" sz="2000" kern="1200" dirty="0"/>
        </a:p>
      </dsp:txBody>
      <dsp:txXfrm>
        <a:off x="-48606" y="3786542"/>
        <a:ext cx="7786659" cy="638673"/>
      </dsp:txXfrm>
    </dsp:sp>
    <dsp:sp modelId="{66724497-114E-7A47-B9EB-D71D8F3A3411}">
      <dsp:nvSpPr>
        <dsp:cNvPr id="0" name=""/>
        <dsp:cNvSpPr/>
      </dsp:nvSpPr>
      <dsp:spPr>
        <a:xfrm>
          <a:off x="0" y="2544804"/>
          <a:ext cx="5858459" cy="127734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8741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  OUTER CIRCLE: INDIA, NIGERIA, SINGAPORE</a:t>
          </a:r>
          <a:r>
            <a:rPr lang="mr-IN" sz="2000" kern="1200" dirty="0" smtClean="0"/>
            <a:t>…</a:t>
          </a:r>
          <a:endParaRPr lang="es-ES_tradnl" sz="2000" kern="1200" dirty="0"/>
        </a:p>
      </dsp:txBody>
      <dsp:txXfrm>
        <a:off x="0" y="2864141"/>
        <a:ext cx="5539123" cy="638673"/>
      </dsp:txXfrm>
    </dsp:sp>
    <dsp:sp modelId="{7D48CFAA-0905-214C-A650-EBBA666747BE}">
      <dsp:nvSpPr>
        <dsp:cNvPr id="0" name=""/>
        <dsp:cNvSpPr/>
      </dsp:nvSpPr>
      <dsp:spPr>
        <a:xfrm>
          <a:off x="0" y="1612806"/>
          <a:ext cx="3401156" cy="127829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8741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INNER CIRCLE : USA,UK</a:t>
          </a:r>
          <a:r>
            <a:rPr lang="mr-IN" sz="2000" kern="1200" dirty="0" smtClean="0"/>
            <a:t>…</a:t>
          </a:r>
          <a:endParaRPr lang="es-ES_tradnl" sz="2000" kern="1200" dirty="0"/>
        </a:p>
      </dsp:txBody>
      <dsp:txXfrm>
        <a:off x="0" y="1932379"/>
        <a:ext cx="3081584" cy="639145"/>
      </dsp:txXfrm>
    </dsp:sp>
    <dsp:sp modelId="{EEBA3204-9F9D-624B-A967-CEB118D50A1F}">
      <dsp:nvSpPr>
        <dsp:cNvPr id="0" name=""/>
        <dsp:cNvSpPr/>
      </dsp:nvSpPr>
      <dsp:spPr>
        <a:xfrm>
          <a:off x="3440732" y="1905295"/>
          <a:ext cx="2947640" cy="6375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dist="19050" dir="5400000" algn="ctr" rotWithShape="0">
            <a:srgbClr val="000000">
              <a:alpha val="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200" b="1" kern="1200" baseline="0" dirty="0" smtClean="0">
              <a:solidFill>
                <a:schemeClr val="tx1"/>
              </a:solidFill>
            </a:rPr>
            <a:t>320-380 M</a:t>
          </a:r>
          <a:endParaRPr lang="es-ES_tradnl" sz="3200" b="1" kern="1200" baseline="0" dirty="0">
            <a:solidFill>
              <a:schemeClr val="tx1"/>
            </a:solidFill>
          </a:endParaRPr>
        </a:p>
      </dsp:txBody>
      <dsp:txXfrm>
        <a:off x="3440732" y="1905295"/>
        <a:ext cx="2947640" cy="637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4D7B8-6D3A-0F4D-AFFC-F68805F3B006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B7A3-3C15-964C-838F-9B699C25A0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309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4B7A3-3C15-964C-838F-9B699C25A0E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02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4B7A3-3C15-964C-838F-9B699C25A0E4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411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736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729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660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459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438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783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414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754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71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76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05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63A9-AA7A-7246-BC34-665F6C43CDCF}" type="datetimeFigureOut">
              <a:rPr lang="es-ES_tradnl" smtClean="0"/>
              <a:t>23/7/17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6D83E-E8B4-4E44-B6C6-755504C0D32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hyperlink" Target="../Downloads/audiounit6.m4a" TargetMode="External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hyperlink" Target="cid:20EE97C3-E772-4341-9767-41EB5AF0CB12/FBE102A3-A593-43FD-8FE0-28C90AD7D9AA@telefonica.net" TargetMode="Externa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globalcom.com/" TargetMode="External"/><Relationship Id="rId4" Type="http://schemas.openxmlformats.org/officeDocument/2006/relationships/hyperlink" Target="https://www.ted.com/talks/chimamanda_adichie_the_danger_of_a_single_story/up-next?language=es" TargetMode="External"/><Relationship Id="rId5" Type="http://schemas.openxmlformats.org/officeDocument/2006/relationships/hyperlink" Target="https://www.youtube.com/watch?v=ftvZBC_b5U8" TargetMode="External"/><Relationship Id="rId6" Type="http://schemas.openxmlformats.org/officeDocument/2006/relationships/hyperlink" Target="cid:E2C45369-549E-429E-BFCE-0C56F2F8F84A/F092EFFD-D269-4DB1-B03F-CA9E95BF9860@telefonica.net" TargetMode="External"/><Relationship Id="rId7" Type="http://schemas.openxmlformats.org/officeDocument/2006/relationships/hyperlink" Target="cid:20EE97C3-E772-4341-9767-41EB5AF0CB12/FBE102A3-A593-43FD-8FE0-28C90AD7D9AA@telefonica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achingenglish.org.uk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hyperlink" Target="cid:E2C45369-549E-429E-BFCE-0C56F2F8F84A/F092EFFD-D269-4DB1-B03F-CA9E95BF9860@telefonica.net" TargetMode="External"/><Relationship Id="rId12" Type="http://schemas.openxmlformats.org/officeDocument/2006/relationships/hyperlink" Target="https://www.youtube.com/watch?v=ftvZBC_b5U8" TargetMode="External"/><Relationship Id="rId13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4a"/><Relationship Id="rId6" Type="http://schemas.openxmlformats.org/officeDocument/2006/relationships/audio" Target="../media/media3.m4a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777" y="127591"/>
            <a:ext cx="9636642" cy="1105786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ES_tradnl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MUCH ADO ABOUT ENGLISH</a:t>
            </a:r>
            <a:r>
              <a:rPr lang="mr-IN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s-ES_tradnl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es-ES_tradnl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mr-IN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s-ES_tradnl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TALE ABOUT ENGLISH AS ELF AND THE MANY WAYS OF LISTENING</a:t>
            </a:r>
            <a:r>
              <a:rPr lang="es-ES" sz="18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TO IT </a:t>
            </a:r>
            <a:r>
              <a:rPr lang="mr-IN" sz="18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s-ES_tradnl" sz="1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16" y="1053324"/>
            <a:ext cx="5273749" cy="52943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980968" y="6347637"/>
            <a:ext cx="321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Pilar Merino Carbonell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7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 smtClean="0"/>
              <a:t>Now</a:t>
            </a:r>
            <a:r>
              <a:rPr lang="es-ES_tradnl" dirty="0" smtClean="0"/>
              <a:t>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goal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: BE INTELLIGIBLE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3" y="1494263"/>
            <a:ext cx="8218449" cy="4215161"/>
          </a:xfrm>
        </p:spPr>
      </p:pic>
    </p:spTree>
    <p:extLst>
      <p:ext uri="{BB962C8B-B14F-4D97-AF65-F5344CB8AC3E}">
        <p14:creationId xmlns:p14="http://schemas.microsoft.com/office/powerpoint/2010/main" val="12673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5537" y="253613"/>
            <a:ext cx="10515600" cy="2043538"/>
          </a:xfrm>
        </p:spPr>
        <p:txBody>
          <a:bodyPr>
            <a:normAutofit fontScale="90000"/>
          </a:bodyPr>
          <a:lstStyle/>
          <a:p>
            <a:pPr algn="just"/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awareness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existence</a:t>
            </a:r>
            <a:r>
              <a:rPr lang="es-ES_tradnl" dirty="0" smtClean="0"/>
              <a:t> of English </a:t>
            </a:r>
            <a:r>
              <a:rPr lang="es-ES_tradnl" dirty="0" err="1" smtClean="0"/>
              <a:t>having</a:t>
            </a:r>
            <a:r>
              <a:rPr lang="es-ES_tradnl" dirty="0" smtClean="0"/>
              <a:t> </a:t>
            </a:r>
            <a:r>
              <a:rPr lang="es-ES_tradnl" dirty="0" err="1" smtClean="0"/>
              <a:t>evolved</a:t>
            </a:r>
            <a:r>
              <a:rPr lang="es-ES_tradnl" dirty="0" smtClean="0"/>
              <a:t> to a </a:t>
            </a:r>
            <a:r>
              <a:rPr lang="es-ES_tradnl" dirty="0" err="1" smtClean="0"/>
              <a:t>Lingua</a:t>
            </a:r>
            <a:r>
              <a:rPr lang="es-ES_tradnl" dirty="0" smtClean="0"/>
              <a:t> Franca  </a:t>
            </a:r>
            <a:r>
              <a:rPr lang="es-ES_tradnl" dirty="0" err="1" smtClean="0"/>
              <a:t>should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up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us</a:t>
            </a:r>
            <a:r>
              <a:rPr lang="es-ES_tradnl" dirty="0" smtClean="0"/>
              <a:t> </a:t>
            </a:r>
            <a:r>
              <a:rPr lang="es-ES_tradnl" dirty="0" err="1" smtClean="0"/>
              <a:t>teachers</a:t>
            </a:r>
            <a:r>
              <a:rPr lang="es-ES_tradnl" dirty="0" smtClean="0"/>
              <a:t> </a:t>
            </a:r>
            <a:r>
              <a:rPr lang="es-ES_tradnl" dirty="0" err="1" smtClean="0"/>
              <a:t>revising</a:t>
            </a:r>
            <a:r>
              <a:rPr lang="es-ES_tradnl" dirty="0" smtClean="0"/>
              <a:t>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goals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behalf</a:t>
            </a:r>
            <a:r>
              <a:rPr lang="es-ES_tradnl" dirty="0" smtClean="0"/>
              <a:t> of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/>
              <a:t> </a:t>
            </a:r>
            <a:r>
              <a:rPr lang="es-ES_tradnl" dirty="0" err="1" smtClean="0"/>
              <a:t>aiming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excellence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2" y="2509024"/>
            <a:ext cx="4282068" cy="3490332"/>
          </a:xfrm>
        </p:spPr>
      </p:pic>
      <p:sp>
        <p:nvSpPr>
          <p:cNvPr id="5" name="CuadroTexto 4"/>
          <p:cNvSpPr txBox="1"/>
          <p:nvPr/>
        </p:nvSpPr>
        <p:spPr>
          <a:xfrm>
            <a:off x="5921298" y="2459926"/>
            <a:ext cx="47615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err="1" smtClean="0">
                <a:solidFill>
                  <a:srgbClr val="FF0000"/>
                </a:solidFill>
              </a:rPr>
              <a:t>We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should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encourage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learners</a:t>
            </a:r>
            <a:r>
              <a:rPr lang="es-ES_tradnl" sz="2800" dirty="0" smtClean="0">
                <a:solidFill>
                  <a:srgbClr val="FF0000"/>
                </a:solidFill>
              </a:rPr>
              <a:t> to produce </a:t>
            </a:r>
            <a:r>
              <a:rPr lang="es-ES_tradnl" sz="2800" dirty="0" err="1" smtClean="0">
                <a:solidFill>
                  <a:srgbClr val="FF0000"/>
                </a:solidFill>
              </a:rPr>
              <a:t>good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quality</a:t>
            </a:r>
            <a:r>
              <a:rPr lang="es-ES_tradnl" sz="2800" dirty="0" smtClean="0">
                <a:solidFill>
                  <a:srgbClr val="FF0000"/>
                </a:solidFill>
              </a:rPr>
              <a:t> and </a:t>
            </a:r>
            <a:r>
              <a:rPr lang="es-ES_tradnl" sz="2800" dirty="0" err="1" smtClean="0">
                <a:solidFill>
                  <a:srgbClr val="FF0000"/>
                </a:solidFill>
              </a:rPr>
              <a:t>accurate</a:t>
            </a:r>
            <a:r>
              <a:rPr lang="es-ES_tradnl" sz="2800" dirty="0" smtClean="0">
                <a:solidFill>
                  <a:srgbClr val="FF0000"/>
                </a:solidFill>
              </a:rPr>
              <a:t> English </a:t>
            </a:r>
            <a:r>
              <a:rPr lang="es-ES_tradnl" sz="2800" dirty="0" err="1" smtClean="0">
                <a:solidFill>
                  <a:srgbClr val="FF0000"/>
                </a:solidFill>
              </a:rPr>
              <a:t>but</a:t>
            </a:r>
            <a:r>
              <a:rPr lang="es-ES_tradnl" sz="2800" dirty="0" smtClean="0">
                <a:solidFill>
                  <a:srgbClr val="FF0000"/>
                </a:solidFill>
              </a:rPr>
              <a:t> at </a:t>
            </a:r>
            <a:r>
              <a:rPr lang="es-ES_tradnl" sz="2800" dirty="0" err="1" smtClean="0">
                <a:solidFill>
                  <a:srgbClr val="FF0000"/>
                </a:solidFill>
              </a:rPr>
              <a:t>the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same</a:t>
            </a:r>
            <a:r>
              <a:rPr lang="es-ES_tradnl" sz="2800" dirty="0" smtClean="0">
                <a:solidFill>
                  <a:srgbClr val="FF0000"/>
                </a:solidFill>
              </a:rPr>
              <a:t> time </a:t>
            </a:r>
            <a:r>
              <a:rPr lang="es-ES_tradnl" sz="2800" dirty="0" err="1" smtClean="0">
                <a:solidFill>
                  <a:srgbClr val="FF0000"/>
                </a:solidFill>
              </a:rPr>
              <a:t>we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should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support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their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efforts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on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communicating</a:t>
            </a:r>
            <a:r>
              <a:rPr lang="es-ES_tradnl" sz="2800" dirty="0" smtClean="0">
                <a:solidFill>
                  <a:srgbClr val="FF0000"/>
                </a:solidFill>
              </a:rPr>
              <a:t> and </a:t>
            </a:r>
            <a:r>
              <a:rPr lang="es-ES_tradnl" sz="2800" dirty="0" err="1" smtClean="0">
                <a:solidFill>
                  <a:srgbClr val="FF0000"/>
                </a:solidFill>
              </a:rPr>
              <a:t>praise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them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whenever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they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reach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their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goals</a:t>
            </a:r>
            <a:r>
              <a:rPr lang="es-ES_tradnl" sz="2800" dirty="0" smtClean="0">
                <a:solidFill>
                  <a:srgbClr val="FF0000"/>
                </a:solidFill>
              </a:rPr>
              <a:t> of </a:t>
            </a:r>
            <a:r>
              <a:rPr lang="es-ES_tradnl" sz="2800" dirty="0" err="1" smtClean="0">
                <a:solidFill>
                  <a:srgbClr val="FF0000"/>
                </a:solidFill>
              </a:rPr>
              <a:t>effective</a:t>
            </a:r>
            <a:r>
              <a:rPr lang="es-ES_tradnl" sz="2800" dirty="0" smtClean="0">
                <a:solidFill>
                  <a:srgbClr val="FF0000"/>
                </a:solidFill>
              </a:rPr>
              <a:t> </a:t>
            </a:r>
            <a:r>
              <a:rPr lang="es-ES_tradnl" sz="2800" dirty="0" err="1" smtClean="0">
                <a:solidFill>
                  <a:srgbClr val="FF0000"/>
                </a:solidFill>
              </a:rPr>
              <a:t>interchange</a:t>
            </a:r>
            <a:r>
              <a:rPr lang="es-ES_tradnl" sz="2800" dirty="0" smtClean="0">
                <a:solidFill>
                  <a:srgbClr val="FF0000"/>
                </a:solidFill>
              </a:rPr>
              <a:t>.</a:t>
            </a:r>
            <a:endParaRPr lang="es-ES_tradn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45" y="1282389"/>
            <a:ext cx="6458544" cy="48116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9571"/>
            <a:ext cx="10515600" cy="546409"/>
          </a:xfrm>
        </p:spPr>
        <p:txBody>
          <a:bodyPr>
            <a:normAutofit fontScale="90000"/>
          </a:bodyPr>
          <a:lstStyle/>
          <a:p>
            <a:r>
              <a:rPr lang="es-ES_tradnl" sz="2800" b="1" dirty="0" smtClean="0">
                <a:solidFill>
                  <a:srgbClr val="FF0000"/>
                </a:solidFill>
              </a:rPr>
              <a:t>A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practical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example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on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how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we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should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conduct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our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listening</a:t>
            </a:r>
            <a:r>
              <a:rPr lang="es-ES_tradnl" sz="2800" b="1" dirty="0" smtClean="0">
                <a:solidFill>
                  <a:srgbClr val="FF0000"/>
                </a:solidFill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</a:rPr>
              <a:t>activities</a:t>
            </a:r>
            <a:r>
              <a:rPr lang="es-ES_tradnl" sz="2800" b="1" dirty="0" smtClean="0">
                <a:solidFill>
                  <a:srgbClr val="FF0000"/>
                </a:solidFill>
              </a:rPr>
              <a:t> (1)</a:t>
            </a:r>
            <a:endParaRPr lang="es-ES_tradnl" sz="28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35980"/>
            <a:ext cx="10515600" cy="5910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b="1" dirty="0" err="1" smtClean="0"/>
              <a:t>What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happens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when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we</a:t>
            </a:r>
            <a:r>
              <a:rPr lang="es-ES_tradnl" sz="2400" b="1" dirty="0" smtClean="0"/>
              <a:t> listen?</a:t>
            </a:r>
          </a:p>
          <a:p>
            <a:pPr marL="0" indent="0">
              <a:buNone/>
            </a:pPr>
            <a:r>
              <a:rPr lang="es-ES_tradnl" sz="2000" dirty="0" smtClean="0"/>
              <a:t>A </a:t>
            </a:r>
            <a:r>
              <a:rPr lang="es-ES_tradnl" sz="2000" dirty="0" err="1" smtClean="0"/>
              <a:t>lot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processes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trigger</a:t>
            </a:r>
            <a:r>
              <a:rPr lang="es-ES_tradnl" sz="2000" dirty="0" smtClean="0"/>
              <a:t> off: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Bottom</a:t>
            </a:r>
            <a:r>
              <a:rPr lang="es-ES_tradnl" sz="20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-up</a:t>
            </a:r>
            <a:r>
              <a:rPr lang="es-ES_tradnl" sz="2000" dirty="0" smtClean="0"/>
              <a:t>: </a:t>
            </a:r>
            <a:r>
              <a:rPr lang="es-ES_tradnl" sz="2000" dirty="0" err="1" smtClean="0"/>
              <a:t>Dividing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decoding</a:t>
            </a:r>
            <a:r>
              <a:rPr lang="es-ES_tradnl" sz="2000" dirty="0" smtClean="0"/>
              <a:t> bit </a:t>
            </a:r>
            <a:r>
              <a:rPr lang="es-ES_tradnl" sz="2000" dirty="0" err="1" smtClean="0"/>
              <a:t>by</a:t>
            </a:r>
            <a:r>
              <a:rPr lang="es-ES_tradnl" sz="2000" dirty="0" smtClean="0"/>
              <a:t> bit, </a:t>
            </a:r>
            <a:r>
              <a:rPr lang="es-ES_tradnl" sz="2000" dirty="0" err="1" smtClean="0"/>
              <a:t>e.g</a:t>
            </a:r>
            <a:r>
              <a:rPr lang="es-ES_tradnl" sz="2000" dirty="0" smtClean="0"/>
              <a:t>. </a:t>
            </a:r>
            <a:r>
              <a:rPr lang="es-ES_tradnl" sz="2000" dirty="0" err="1" smtClean="0"/>
              <a:t>listening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directions</a:t>
            </a:r>
            <a:r>
              <a:rPr lang="es-ES_tradnl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Segmentation</a:t>
            </a:r>
            <a:r>
              <a:rPr lang="es-ES_tradnl" sz="2000" dirty="0"/>
              <a:t>: </a:t>
            </a:r>
            <a:r>
              <a:rPr lang="es-ES_tradnl" sz="2000" dirty="0" err="1"/>
              <a:t>Decomposing</a:t>
            </a:r>
            <a:r>
              <a:rPr lang="es-ES_tradnl" sz="2000" dirty="0"/>
              <a:t> </a:t>
            </a:r>
            <a:r>
              <a:rPr lang="es-ES_tradnl" sz="2000" dirty="0" err="1"/>
              <a:t>into</a:t>
            </a:r>
            <a:r>
              <a:rPr lang="es-ES_tradnl" sz="2000" dirty="0"/>
              <a:t> </a:t>
            </a:r>
            <a:r>
              <a:rPr lang="es-ES_tradnl" sz="2000" dirty="0" err="1"/>
              <a:t>smaller</a:t>
            </a:r>
            <a:r>
              <a:rPr lang="es-ES_tradnl" sz="2000" dirty="0"/>
              <a:t> lexical </a:t>
            </a:r>
            <a:r>
              <a:rPr lang="es-ES_tradnl" sz="2000" dirty="0" err="1"/>
              <a:t>elements</a:t>
            </a:r>
            <a:r>
              <a:rPr lang="es-ES_tradnl" sz="2000" dirty="0"/>
              <a:t>. </a:t>
            </a:r>
            <a:r>
              <a:rPr lang="es-ES_tradnl" sz="2000" dirty="0" err="1"/>
              <a:t>Identifying</a:t>
            </a:r>
            <a:r>
              <a:rPr lang="es-ES_tradnl" sz="2000" dirty="0"/>
              <a:t> </a:t>
            </a:r>
            <a:r>
              <a:rPr lang="es-ES_tradnl" sz="2000" dirty="0" err="1"/>
              <a:t>words</a:t>
            </a:r>
            <a:r>
              <a:rPr lang="es-ES_tradnl" sz="2000" dirty="0"/>
              <a:t> and </a:t>
            </a:r>
            <a:r>
              <a:rPr lang="es-ES_tradnl" sz="2000" dirty="0" err="1"/>
              <a:t>phonemes</a:t>
            </a:r>
            <a:r>
              <a:rPr lang="es-ES_tradnl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Recognition</a:t>
            </a:r>
            <a:r>
              <a:rPr lang="es-ES_tradnl" sz="2000" dirty="0" smtClean="0"/>
              <a:t>: </a:t>
            </a:r>
            <a:r>
              <a:rPr lang="es-ES_tradnl" sz="2000" dirty="0" err="1"/>
              <a:t>Identifying</a:t>
            </a:r>
            <a:r>
              <a:rPr lang="es-ES_tradnl" sz="2000" dirty="0"/>
              <a:t> lexical </a:t>
            </a:r>
            <a:r>
              <a:rPr lang="es-ES_tradnl" sz="2000" dirty="0" err="1"/>
              <a:t>elements</a:t>
            </a:r>
            <a:r>
              <a:rPr lang="es-ES_tradnl" sz="2000" dirty="0"/>
              <a:t> in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segments</a:t>
            </a:r>
            <a:r>
              <a:rPr lang="es-ES_tradnl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Contextual 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Clues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Anticipation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Top-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down</a:t>
            </a:r>
            <a:r>
              <a:rPr lang="es-ES_tradnl" sz="2000" dirty="0" smtClean="0"/>
              <a:t>: </a:t>
            </a:r>
            <a:r>
              <a:rPr lang="es-ES_tradnl" sz="2000" dirty="0" err="1"/>
              <a:t>Using</a:t>
            </a:r>
            <a:r>
              <a:rPr lang="es-ES_tradnl" sz="2000" dirty="0"/>
              <a:t> </a:t>
            </a:r>
            <a:r>
              <a:rPr lang="es-ES_tradnl" sz="2000" dirty="0" err="1"/>
              <a:t>our</a:t>
            </a:r>
            <a:r>
              <a:rPr lang="es-ES_tradnl" sz="2000" dirty="0"/>
              <a:t> </a:t>
            </a:r>
            <a:r>
              <a:rPr lang="es-ES_tradnl" sz="2000" dirty="0" err="1"/>
              <a:t>background</a:t>
            </a:r>
            <a:r>
              <a:rPr lang="es-ES_tradnl" sz="2000" dirty="0"/>
              <a:t> </a:t>
            </a:r>
            <a:r>
              <a:rPr lang="es-ES_tradnl" sz="2000" dirty="0" err="1"/>
              <a:t>knowledge</a:t>
            </a:r>
            <a:r>
              <a:rPr lang="es-ES_tradnl" sz="2000" dirty="0"/>
              <a:t> to </a:t>
            </a:r>
            <a:r>
              <a:rPr lang="es-ES_tradnl" sz="2000" dirty="0" err="1"/>
              <a:t>understand</a:t>
            </a:r>
            <a:r>
              <a:rPr lang="es-ES_tradnl" sz="2000" dirty="0"/>
              <a:t>, </a:t>
            </a:r>
            <a:r>
              <a:rPr lang="es-ES_tradnl" sz="2000" dirty="0" err="1"/>
              <a:t>e.g</a:t>
            </a:r>
            <a:r>
              <a:rPr lang="es-ES_tradnl" sz="2000" dirty="0"/>
              <a:t>. a </a:t>
            </a:r>
            <a:r>
              <a:rPr lang="es-ES_tradnl" sz="2000" dirty="0" err="1"/>
              <a:t>friend</a:t>
            </a:r>
            <a:r>
              <a:rPr lang="es-ES_tradnl" sz="2000" dirty="0"/>
              <a:t> </a:t>
            </a:r>
            <a:r>
              <a:rPr lang="es-ES_tradnl" sz="2000" dirty="0" err="1"/>
              <a:t>tells</a:t>
            </a:r>
            <a:r>
              <a:rPr lang="es-ES_tradnl" sz="2000" dirty="0"/>
              <a:t> </a:t>
            </a:r>
            <a:r>
              <a:rPr lang="es-ES_tradnl" sz="2000" dirty="0" err="1"/>
              <a:t>us</a:t>
            </a:r>
            <a:r>
              <a:rPr lang="es-ES_tradnl" sz="2000" dirty="0"/>
              <a:t> </a:t>
            </a:r>
            <a:r>
              <a:rPr lang="es-ES_tradnl" sz="2000" dirty="0" err="1"/>
              <a:t>about</a:t>
            </a:r>
            <a:r>
              <a:rPr lang="es-ES_tradnl" sz="2000" dirty="0"/>
              <a:t> </a:t>
            </a:r>
            <a:r>
              <a:rPr lang="es-ES_tradnl" sz="2000" dirty="0" err="1"/>
              <a:t>an</a:t>
            </a:r>
            <a:r>
              <a:rPr lang="es-ES_tradnl" sz="2000" dirty="0"/>
              <a:t> </a:t>
            </a:r>
            <a:r>
              <a:rPr lang="es-ES_tradnl" sz="2000" dirty="0" err="1"/>
              <a:t>anecdote</a:t>
            </a:r>
            <a:r>
              <a:rPr lang="es-ES_tradnl" sz="2000" dirty="0"/>
              <a:t> </a:t>
            </a:r>
            <a:r>
              <a:rPr lang="es-ES_tradnl" sz="2000" dirty="0" err="1"/>
              <a:t>when</a:t>
            </a:r>
            <a:r>
              <a:rPr lang="es-ES_tradnl" sz="2000" dirty="0"/>
              <a:t> </a:t>
            </a:r>
            <a:r>
              <a:rPr lang="es-ES_tradnl" sz="2000" dirty="0" err="1"/>
              <a:t>on</a:t>
            </a:r>
            <a:r>
              <a:rPr lang="es-ES_tradnl" sz="2000" dirty="0"/>
              <a:t> </a:t>
            </a:r>
            <a:r>
              <a:rPr lang="es-ES_tradnl" sz="2000" dirty="0" err="1"/>
              <a:t>holidays</a:t>
            </a:r>
            <a:r>
              <a:rPr lang="es-ES_tradnl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Prior 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knowledge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Negotiation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es-ES_tradnl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meaning</a:t>
            </a:r>
            <a:r>
              <a:rPr lang="es-ES_tradnl" sz="2000" dirty="0"/>
              <a:t>:</a:t>
            </a:r>
            <a:r>
              <a:rPr lang="es-ES_tradnl" sz="2000" dirty="0" smtClean="0"/>
              <a:t> </a:t>
            </a:r>
            <a:r>
              <a:rPr lang="es-ES_tradnl" sz="2000" dirty="0" err="1"/>
              <a:t>Asking</a:t>
            </a:r>
            <a:r>
              <a:rPr lang="es-ES_tradnl" sz="2000" dirty="0"/>
              <a:t> </a:t>
            </a:r>
            <a:r>
              <a:rPr lang="es-ES_tradnl" sz="2000" dirty="0" err="1"/>
              <a:t>for</a:t>
            </a:r>
            <a:r>
              <a:rPr lang="es-ES_tradnl" sz="2000" dirty="0"/>
              <a:t> </a:t>
            </a:r>
            <a:r>
              <a:rPr lang="es-ES_tradnl" sz="2000" dirty="0" err="1"/>
              <a:t>clarification</a:t>
            </a:r>
            <a:r>
              <a:rPr lang="es-ES_tradnl" sz="2000" dirty="0"/>
              <a:t>, </a:t>
            </a:r>
            <a:r>
              <a:rPr lang="es-ES_tradnl" sz="2000" dirty="0" err="1"/>
              <a:t>rephrasing</a:t>
            </a:r>
            <a:r>
              <a:rPr lang="es-ES_tradnl" sz="2000" dirty="0"/>
              <a:t>, and </a:t>
            </a:r>
            <a:r>
              <a:rPr lang="es-ES_tradnl" sz="2000" dirty="0" err="1"/>
              <a:t>confirming</a:t>
            </a:r>
            <a:r>
              <a:rPr lang="es-ES_tradnl" sz="2000" dirty="0"/>
              <a:t> </a:t>
            </a:r>
            <a:r>
              <a:rPr lang="es-ES_tradnl" sz="2000" dirty="0" err="1"/>
              <a:t>what</a:t>
            </a:r>
            <a:r>
              <a:rPr lang="es-ES_tradnl" sz="2000" dirty="0"/>
              <a:t> </a:t>
            </a:r>
            <a:r>
              <a:rPr lang="es-ES_tradnl" sz="2000" dirty="0" err="1"/>
              <a:t>you</a:t>
            </a:r>
            <a:r>
              <a:rPr lang="es-ES_tradnl" sz="2000" dirty="0"/>
              <a:t> </a:t>
            </a:r>
            <a:r>
              <a:rPr lang="es-ES_tradnl" sz="2000" dirty="0" err="1"/>
              <a:t>think</a:t>
            </a:r>
            <a:r>
              <a:rPr lang="es-ES_tradnl" sz="2000" dirty="0"/>
              <a:t> </a:t>
            </a:r>
            <a:r>
              <a:rPr lang="es-ES_tradnl" sz="2000" dirty="0" err="1"/>
              <a:t>you</a:t>
            </a:r>
            <a:r>
              <a:rPr lang="es-ES_tradnl" sz="2000" dirty="0"/>
              <a:t> </a:t>
            </a:r>
            <a:r>
              <a:rPr lang="es-ES_tradnl" sz="2000" dirty="0" err="1"/>
              <a:t>have</a:t>
            </a:r>
            <a:r>
              <a:rPr lang="es-ES_tradnl" sz="2000" dirty="0"/>
              <a:t> </a:t>
            </a:r>
            <a:r>
              <a:rPr lang="es-ES_tradnl" sz="2000" dirty="0" err="1"/>
              <a:t>understood</a:t>
            </a:r>
            <a:r>
              <a:rPr lang="es-ES_tradnl" sz="2000" dirty="0"/>
              <a:t> are </a:t>
            </a:r>
            <a:r>
              <a:rPr lang="es-ES_tradnl" sz="2000" dirty="0" err="1"/>
              <a:t>all</a:t>
            </a:r>
            <a:r>
              <a:rPr lang="es-ES_tradnl" sz="2000" dirty="0"/>
              <a:t> </a:t>
            </a:r>
            <a:r>
              <a:rPr lang="es-ES_tradnl" sz="2000" dirty="0" err="1"/>
              <a:t>strategies</a:t>
            </a:r>
            <a:r>
              <a:rPr lang="es-ES_tradnl" sz="2000" dirty="0"/>
              <a:t> </a:t>
            </a:r>
            <a:r>
              <a:rPr lang="es-ES_tradnl" sz="2000" dirty="0" err="1"/>
              <a:t>for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negotiation</a:t>
            </a:r>
            <a:r>
              <a:rPr lang="es-ES_tradnl" sz="2000" dirty="0"/>
              <a:t> of </a:t>
            </a:r>
            <a:r>
              <a:rPr lang="es-ES_tradnl" sz="2000" dirty="0" err="1"/>
              <a:t>meaning</a:t>
            </a:r>
            <a:r>
              <a:rPr lang="es-ES_tradnl" sz="2000" dirty="0"/>
              <a:t>.</a:t>
            </a:r>
            <a:endParaRPr lang="es-ES_tradnl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Extensive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20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listening</a:t>
            </a:r>
            <a:r>
              <a:rPr lang="es-ES_tradnl" sz="2000" dirty="0"/>
              <a:t>:</a:t>
            </a:r>
            <a:r>
              <a:rPr lang="es-ES_tradnl" sz="2000" dirty="0" smtClean="0"/>
              <a:t> </a:t>
            </a:r>
            <a:r>
              <a:rPr lang="es-ES_tradnl" sz="2000" dirty="0" err="1"/>
              <a:t>L</a:t>
            </a:r>
            <a:r>
              <a:rPr lang="es-ES_tradnl" sz="2000" dirty="0" err="1" smtClean="0"/>
              <a:t>istening</a:t>
            </a:r>
            <a:r>
              <a:rPr lang="es-ES_tradnl" sz="2000" dirty="0" smtClean="0"/>
              <a:t> to </a:t>
            </a:r>
            <a:r>
              <a:rPr lang="es-ES_tradnl" sz="2000" dirty="0" err="1" smtClean="0"/>
              <a:t>massive</a:t>
            </a:r>
            <a:r>
              <a:rPr lang="es-ES_tradnl" sz="2000" dirty="0" smtClean="0"/>
              <a:t> </a:t>
            </a:r>
            <a:r>
              <a:rPr lang="es-ES_tradnl" sz="2000" dirty="0" err="1"/>
              <a:t>amounts</a:t>
            </a:r>
            <a:r>
              <a:rPr lang="es-ES_tradnl" sz="2000" dirty="0"/>
              <a:t> of </a:t>
            </a:r>
            <a:r>
              <a:rPr lang="es-ES_tradnl" sz="2000" dirty="0" err="1" smtClean="0"/>
              <a:t>text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/>
              <a:t>learners</a:t>
            </a:r>
            <a:r>
              <a:rPr lang="es-ES_tradnl" sz="2000" dirty="0"/>
              <a:t> can </a:t>
            </a:r>
            <a:r>
              <a:rPr lang="es-ES_tradnl" sz="2000" dirty="0" err="1"/>
              <a:t>understand</a:t>
            </a:r>
            <a:r>
              <a:rPr lang="es-ES_tradnl" sz="2000" dirty="0"/>
              <a:t> </a:t>
            </a:r>
            <a:r>
              <a:rPr lang="es-ES_tradnl" sz="2000" dirty="0" err="1"/>
              <a:t>reasonably</a:t>
            </a:r>
            <a:r>
              <a:rPr lang="es-ES_tradnl" sz="2000" dirty="0"/>
              <a:t> </a:t>
            </a:r>
            <a:r>
              <a:rPr lang="es-ES_tradnl" sz="2000" dirty="0" err="1" smtClean="0"/>
              <a:t>smoothly</a:t>
            </a:r>
            <a:r>
              <a:rPr lang="es-ES_tradnl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Listening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for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specific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information</a:t>
            </a:r>
            <a:r>
              <a:rPr lang="es-ES_tradnl" sz="2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s-ES_tradnl" sz="2000" dirty="0"/>
          </a:p>
          <a:p>
            <a:pPr marL="514350" indent="-514350">
              <a:buFont typeface="+mj-lt"/>
              <a:buAutoNum type="arabicPeriod"/>
            </a:pPr>
            <a:endParaRPr lang="es-ES_tradnl" sz="2000" dirty="0"/>
          </a:p>
          <a:p>
            <a:pPr marL="0" indent="0">
              <a:buNone/>
            </a:pPr>
            <a:endParaRPr lang="es-ES_tradnl" sz="2000" dirty="0"/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  <a:p>
            <a:pPr marL="514350" indent="-514350">
              <a:buFont typeface="+mj-lt"/>
              <a:buAutoNum type="arabicPeriod"/>
            </a:pPr>
            <a:endParaRPr lang="es-ES_tradnl" dirty="0" smtClean="0"/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545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4375"/>
          </a:xfrm>
        </p:spPr>
        <p:txBody>
          <a:bodyPr>
            <a:normAutofit/>
          </a:bodyPr>
          <a:lstStyle/>
          <a:p>
            <a:r>
              <a:rPr lang="es-ES_tradnl" sz="2400" b="1" dirty="0">
                <a:solidFill>
                  <a:srgbClr val="FF0000"/>
                </a:solidFill>
              </a:rPr>
              <a:t>A </a:t>
            </a:r>
            <a:r>
              <a:rPr lang="es-ES_tradnl" sz="2400" b="1" dirty="0" err="1">
                <a:solidFill>
                  <a:srgbClr val="FF0000"/>
                </a:solidFill>
              </a:rPr>
              <a:t>practical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example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on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how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we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should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conduct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our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</a:rPr>
              <a:t>listening</a:t>
            </a:r>
            <a:r>
              <a:rPr lang="es-ES_tradnl" sz="2400" b="1" dirty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activities</a:t>
            </a:r>
            <a:r>
              <a:rPr lang="es-ES_tradnl" sz="2400" b="1" dirty="0" smtClean="0">
                <a:solidFill>
                  <a:srgbClr val="FF0000"/>
                </a:solidFill>
              </a:rPr>
              <a:t> (2)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r>
              <a:rPr lang="es-ES_tradnl" sz="2000" dirty="0" err="1" smtClean="0"/>
              <a:t>Now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let´s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have</a:t>
            </a:r>
            <a:r>
              <a:rPr lang="es-ES_tradnl" sz="2000" dirty="0" smtClean="0"/>
              <a:t> a look to a </a:t>
            </a:r>
            <a:r>
              <a:rPr lang="es-ES_tradnl" sz="2000" dirty="0" err="1" smtClean="0"/>
              <a:t>listening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activity</a:t>
            </a:r>
            <a:r>
              <a:rPr lang="es-ES_tradnl" sz="2000" dirty="0" smtClean="0"/>
              <a:t> in a </a:t>
            </a:r>
            <a:r>
              <a:rPr lang="es-ES_tradnl" sz="2000" dirty="0" err="1" smtClean="0"/>
              <a:t>textbook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level</a:t>
            </a:r>
            <a:r>
              <a:rPr lang="es-ES_tradnl" sz="2000" dirty="0" smtClean="0"/>
              <a:t> B1 </a:t>
            </a:r>
            <a:r>
              <a:rPr lang="es-ES_tradnl" sz="2000" dirty="0" err="1" smtClean="0"/>
              <a:t>students</a:t>
            </a:r>
            <a:r>
              <a:rPr lang="es-ES_tradnl" sz="2000" dirty="0" smtClean="0"/>
              <a:t> :</a:t>
            </a:r>
            <a:endParaRPr lang="es-ES_tradnl" sz="2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t="-217" r="9643" b="12352"/>
          <a:stretch/>
        </p:blipFill>
        <p:spPr>
          <a:xfrm>
            <a:off x="710610" y="909042"/>
            <a:ext cx="9656957" cy="4241029"/>
          </a:xfrm>
          <a:ln w="28575">
            <a:solidFill>
              <a:schemeClr val="tx1"/>
            </a:solidFill>
          </a:ln>
        </p:spPr>
      </p:pic>
      <p:pic>
        <p:nvPicPr>
          <p:cNvPr id="5" name="audiounit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9088" y="5150071"/>
            <a:ext cx="812800" cy="7960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08897" y="6300388"/>
            <a:ext cx="248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3511655" y="5293066"/>
            <a:ext cx="190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Click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here</a:t>
            </a:r>
            <a:r>
              <a:rPr lang="es-ES_tradnl" dirty="0" smtClean="0">
                <a:solidFill>
                  <a:srgbClr val="FF0000"/>
                </a:solidFill>
              </a:rPr>
              <a:t> to listen</a:t>
            </a:r>
            <a:endParaRPr lang="es-ES_tradnl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7268900" y="1181075"/>
            <a:ext cx="162046" cy="194882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965791" y="6133624"/>
            <a:ext cx="309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s-ES_tradnl" dirty="0" smtClean="0">
                <a:hlinkClick r:id="rId7" action="ppaction://hlinkfile"/>
              </a:rPr>
              <a:t>../Downloads/audiounit6.m4a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89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263" y="365126"/>
            <a:ext cx="10925537" cy="939568"/>
          </a:xfrm>
        </p:spPr>
        <p:txBody>
          <a:bodyPr>
            <a:normAutofit fontScale="90000"/>
          </a:bodyPr>
          <a:lstStyle/>
          <a:p>
            <a:r>
              <a:rPr lang="es-ES_tradnl" sz="3200" b="1" dirty="0" smtClean="0">
                <a:solidFill>
                  <a:srgbClr val="FF0000"/>
                </a:solidFill>
              </a:rPr>
              <a:t>A </a:t>
            </a:r>
            <a:r>
              <a:rPr lang="es-ES_tradnl" sz="3200" b="1" dirty="0" err="1">
                <a:solidFill>
                  <a:srgbClr val="FF0000"/>
                </a:solidFill>
              </a:rPr>
              <a:t>practical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example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how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we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should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conduct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our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listening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activities</a:t>
            </a:r>
            <a:r>
              <a:rPr lang="es-ES_tradnl" sz="3200" b="1" dirty="0">
                <a:solidFill>
                  <a:srgbClr val="FF0000"/>
                </a:solidFill>
              </a:rPr>
              <a:t> (</a:t>
            </a:r>
            <a:r>
              <a:rPr lang="es-ES_tradnl" sz="3200" b="1" dirty="0" smtClean="0">
                <a:solidFill>
                  <a:srgbClr val="FF0000"/>
                </a:solidFill>
              </a:rPr>
              <a:t>3)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endParaRPr lang="es-ES_tradn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215481"/>
            <a:ext cx="10515600" cy="551985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_tradnl" dirty="0" err="1"/>
              <a:t>W</a:t>
            </a:r>
            <a:r>
              <a:rPr lang="es-ES_tradnl" dirty="0" err="1" smtClean="0"/>
              <a:t>e</a:t>
            </a:r>
            <a:r>
              <a:rPr lang="es-ES_tradnl" dirty="0" smtClean="0"/>
              <a:t> </a:t>
            </a:r>
            <a:r>
              <a:rPr lang="es-ES_tradnl" dirty="0" err="1" smtClean="0"/>
              <a:t>would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inferred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now</a:t>
            </a:r>
            <a:r>
              <a:rPr lang="es-ES_tradnl" dirty="0" smtClean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there</a:t>
            </a:r>
            <a:r>
              <a:rPr lang="es-ES_tradnl" dirty="0"/>
              <a:t> are </a:t>
            </a:r>
            <a:r>
              <a:rPr lang="es-ES_tradnl" dirty="0" err="1"/>
              <a:t>some</a:t>
            </a:r>
            <a:r>
              <a:rPr lang="es-ES_tradnl" dirty="0"/>
              <a:t> </a:t>
            </a:r>
            <a:r>
              <a:rPr lang="es-ES_tradnl" dirty="0" err="1"/>
              <a:t>basic</a:t>
            </a:r>
            <a:r>
              <a:rPr lang="es-ES_tradnl" dirty="0"/>
              <a:t> </a:t>
            </a:r>
            <a:r>
              <a:rPr lang="es-ES_tradnl" dirty="0" err="1"/>
              <a:t>elements</a:t>
            </a:r>
            <a:r>
              <a:rPr lang="es-ES_tradnl" dirty="0"/>
              <a:t> </a:t>
            </a:r>
            <a:r>
              <a:rPr lang="es-ES_tradnl" dirty="0" err="1"/>
              <a:t>which</a:t>
            </a:r>
            <a:r>
              <a:rPr lang="es-ES_tradnl" dirty="0"/>
              <a:t> are </a:t>
            </a:r>
            <a:r>
              <a:rPr lang="es-ES_tradnl" dirty="0" err="1"/>
              <a:t>essential</a:t>
            </a:r>
            <a:r>
              <a:rPr lang="es-ES_tradnl" dirty="0"/>
              <a:t>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want</a:t>
            </a:r>
            <a:r>
              <a:rPr lang="es-ES_tradnl" dirty="0"/>
              <a:t> to </a:t>
            </a:r>
            <a:r>
              <a:rPr lang="es-ES_tradnl" dirty="0" err="1"/>
              <a:t>succeed</a:t>
            </a:r>
            <a:r>
              <a:rPr lang="es-ES_tradnl" dirty="0"/>
              <a:t> in </a:t>
            </a:r>
            <a:r>
              <a:rPr lang="es-ES_tradnl" dirty="0" err="1"/>
              <a:t>making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students</a:t>
            </a:r>
            <a:r>
              <a:rPr lang="es-ES_tradnl" dirty="0"/>
              <a:t> </a:t>
            </a:r>
            <a:r>
              <a:rPr lang="es-ES_tradnl" dirty="0" err="1"/>
              <a:t>improve</a:t>
            </a:r>
            <a:r>
              <a:rPr lang="es-ES_tradnl" dirty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listening</a:t>
            </a:r>
            <a:r>
              <a:rPr lang="es-ES_tradnl" dirty="0" smtClean="0"/>
              <a:t> </a:t>
            </a:r>
            <a:r>
              <a:rPr lang="es-ES_tradnl" dirty="0" err="1" smtClean="0"/>
              <a:t>abilities</a:t>
            </a:r>
            <a:r>
              <a:rPr lang="es-ES_tradnl" dirty="0" smtClean="0"/>
              <a:t> </a:t>
            </a:r>
            <a:r>
              <a:rPr lang="es-ES_tradnl" dirty="0" err="1" smtClean="0"/>
              <a:t>such</a:t>
            </a:r>
            <a:r>
              <a:rPr lang="es-ES_tradnl" dirty="0" smtClean="0"/>
              <a:t> </a:t>
            </a:r>
            <a:r>
              <a:rPr lang="es-ES_tradnl" dirty="0"/>
              <a:t>as :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_tradnl" dirty="0">
                <a:solidFill>
                  <a:srgbClr val="FF0000"/>
                </a:solidFill>
              </a:rPr>
              <a:t>P</a:t>
            </a:r>
            <a:r>
              <a:rPr lang="es-ES_tradnl" dirty="0" smtClean="0">
                <a:solidFill>
                  <a:srgbClr val="FF0000"/>
                </a:solidFill>
              </a:rPr>
              <a:t>re-</a:t>
            </a:r>
            <a:r>
              <a:rPr lang="es-ES_tradnl" dirty="0" err="1" smtClean="0">
                <a:solidFill>
                  <a:srgbClr val="FF0000"/>
                </a:solidFill>
              </a:rPr>
              <a:t>teaching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the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basic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vocabulary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/>
              <a:t>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listening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pronouncing</a:t>
            </a:r>
            <a:r>
              <a:rPr lang="es-ES_tradnl" dirty="0" smtClean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key</a:t>
            </a:r>
            <a:r>
              <a:rPr lang="es-ES_tradnl" dirty="0"/>
              <a:t> </a:t>
            </a:r>
            <a:r>
              <a:rPr lang="es-ES_tradnl" dirty="0" err="1" smtClean="0"/>
              <a:t>words</a:t>
            </a:r>
            <a:r>
              <a:rPr lang="es-ES_tradnl" dirty="0" smtClean="0"/>
              <a:t>. </a:t>
            </a:r>
            <a:r>
              <a:rPr lang="es-ES_tradnl" dirty="0" err="1" smtClean="0"/>
              <a:t>Thus</a:t>
            </a:r>
            <a:r>
              <a:rPr lang="es-ES_tradnl" dirty="0" smtClean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make</a:t>
            </a:r>
            <a:r>
              <a:rPr lang="es-ES_tradnl" dirty="0" smtClean="0"/>
              <a:t>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 smtClean="0"/>
              <a:t> </a:t>
            </a:r>
            <a:r>
              <a:rPr lang="es-ES_tradnl" dirty="0" err="1" smtClean="0"/>
              <a:t>recognize</a:t>
            </a:r>
            <a:r>
              <a:rPr lang="es-ES_tradnl" dirty="0" smtClean="0"/>
              <a:t> </a:t>
            </a:r>
            <a:r>
              <a:rPr lang="es-ES_tradnl" dirty="0" err="1" smtClean="0"/>
              <a:t>those</a:t>
            </a:r>
            <a:r>
              <a:rPr lang="es-ES_tradnl" dirty="0" smtClean="0"/>
              <a:t> </a:t>
            </a:r>
            <a:r>
              <a:rPr lang="es-ES_tradnl" dirty="0" err="1" smtClean="0"/>
              <a:t>words</a:t>
            </a:r>
            <a:r>
              <a:rPr lang="es-ES_tradnl" dirty="0" smtClean="0"/>
              <a:t> in </a:t>
            </a:r>
            <a:r>
              <a:rPr lang="es-ES_tradnl" dirty="0" err="1" smtClean="0"/>
              <a:t>longer</a:t>
            </a:r>
            <a:r>
              <a:rPr lang="es-ES_tradnl" dirty="0" smtClean="0"/>
              <a:t> </a:t>
            </a:r>
            <a:r>
              <a:rPr lang="es-ES_tradnl" dirty="0" err="1" smtClean="0"/>
              <a:t>sound</a:t>
            </a:r>
            <a:r>
              <a:rPr lang="es-ES_tradnl" dirty="0" smtClean="0"/>
              <a:t> </a:t>
            </a:r>
            <a:r>
              <a:rPr lang="es-ES_tradnl" dirty="0" err="1" smtClean="0"/>
              <a:t>segments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enabling</a:t>
            </a:r>
            <a:r>
              <a:rPr lang="es-ES_tradnl" dirty="0" smtClean="0"/>
              <a:t> </a:t>
            </a:r>
            <a:r>
              <a:rPr lang="es-ES_tradnl" dirty="0" err="1" smtClean="0"/>
              <a:t>them</a:t>
            </a:r>
            <a:r>
              <a:rPr lang="es-ES_tradnl" dirty="0" smtClean="0"/>
              <a:t> </a:t>
            </a:r>
            <a:r>
              <a:rPr lang="es-ES_tradnl" dirty="0" err="1" smtClean="0"/>
              <a:t>encoding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data </a:t>
            </a:r>
            <a:r>
              <a:rPr lang="es-ES_tradnl" dirty="0" err="1" smtClean="0"/>
              <a:t>they</a:t>
            </a:r>
            <a:r>
              <a:rPr lang="es-ES_tradnl" dirty="0" smtClean="0"/>
              <a:t> are </a:t>
            </a:r>
            <a:r>
              <a:rPr lang="es-ES_tradnl" dirty="0" err="1" smtClean="0"/>
              <a:t>about</a:t>
            </a:r>
            <a:r>
              <a:rPr lang="es-ES_tradnl" dirty="0" smtClean="0"/>
              <a:t> to listen to. In </a:t>
            </a:r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words</a:t>
            </a:r>
            <a:r>
              <a:rPr lang="es-ES_tradnl" dirty="0" smtClean="0"/>
              <a:t>, </a:t>
            </a:r>
            <a:r>
              <a:rPr lang="es-ES_tradnl" dirty="0" err="1" smtClean="0"/>
              <a:t>they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work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short-</a:t>
            </a:r>
            <a:r>
              <a:rPr lang="es-ES_tradnl" dirty="0" err="1" smtClean="0"/>
              <a:t>term</a:t>
            </a:r>
            <a:r>
              <a:rPr lang="es-ES_tradnl" dirty="0" smtClean="0"/>
              <a:t> </a:t>
            </a:r>
            <a:r>
              <a:rPr lang="es-ES_tradnl" dirty="0" err="1" smtClean="0"/>
              <a:t>working</a:t>
            </a:r>
            <a:r>
              <a:rPr lang="es-ES_tradnl" dirty="0" smtClean="0"/>
              <a:t> </a:t>
            </a:r>
            <a:r>
              <a:rPr lang="es-ES_tradnl" dirty="0" err="1" smtClean="0"/>
              <a:t>memory</a:t>
            </a:r>
            <a:r>
              <a:rPr lang="es-ES_tradnl" dirty="0" smtClean="0"/>
              <a:t>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having</a:t>
            </a:r>
            <a:r>
              <a:rPr lang="es-ES_tradnl" dirty="0" smtClean="0"/>
              <a:t> </a:t>
            </a:r>
            <a:r>
              <a:rPr lang="es-ES_tradnl" dirty="0" err="1" smtClean="0"/>
              <a:t>used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sensory</a:t>
            </a:r>
            <a:r>
              <a:rPr lang="es-ES_tradnl" dirty="0" smtClean="0"/>
              <a:t> </a:t>
            </a:r>
            <a:r>
              <a:rPr lang="es-ES_tradnl" dirty="0" err="1" smtClean="0"/>
              <a:t>memory</a:t>
            </a:r>
            <a:r>
              <a:rPr lang="es-ES_tradnl" dirty="0" smtClean="0"/>
              <a:t>. </a:t>
            </a:r>
            <a:r>
              <a:rPr lang="es-ES_tradnl" u="sng" dirty="0" err="1" smtClean="0"/>
              <a:t>It</a:t>
            </a:r>
            <a:r>
              <a:rPr lang="es-ES_tradnl" u="sng" dirty="0" smtClean="0"/>
              <a:t> has </a:t>
            </a:r>
            <a:r>
              <a:rPr lang="es-ES_tradnl" u="sng" dirty="0" err="1" smtClean="0"/>
              <a:t>been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proved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that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the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words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we</a:t>
            </a:r>
            <a:r>
              <a:rPr lang="es-ES_tradnl" u="sng" dirty="0" smtClean="0"/>
              <a:t> do </a:t>
            </a:r>
            <a:r>
              <a:rPr lang="es-ES_tradnl" u="sng" dirty="0" err="1" smtClean="0"/>
              <a:t>not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pronounce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will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not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remain</a:t>
            </a:r>
            <a:r>
              <a:rPr lang="es-ES_tradnl" u="sng" dirty="0" smtClean="0"/>
              <a:t> in </a:t>
            </a:r>
            <a:r>
              <a:rPr lang="es-ES_tradnl" u="sng" dirty="0" err="1" smtClean="0"/>
              <a:t>our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memory</a:t>
            </a:r>
            <a:r>
              <a:rPr lang="es-ES_tradnl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_tradnl" dirty="0" err="1">
                <a:solidFill>
                  <a:srgbClr val="FF0000"/>
                </a:solidFill>
              </a:rPr>
              <a:t>W</a:t>
            </a:r>
            <a:r>
              <a:rPr lang="es-ES_tradnl" dirty="0" err="1" smtClean="0">
                <a:solidFill>
                  <a:srgbClr val="FF0000"/>
                </a:solidFill>
              </a:rPr>
              <a:t>orking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with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exercises</a:t>
            </a:r>
            <a:r>
              <a:rPr lang="es-ES_tradnl" dirty="0">
                <a:solidFill>
                  <a:srgbClr val="FF0000"/>
                </a:solidFill>
              </a:rPr>
              <a:t> to </a:t>
            </a:r>
            <a:r>
              <a:rPr lang="es-ES_tradnl" dirty="0" err="1">
                <a:solidFill>
                  <a:srgbClr val="FF0000"/>
                </a:solidFill>
              </a:rPr>
              <a:t>retrieve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what</a:t>
            </a:r>
            <a:r>
              <a:rPr lang="es-ES_tradnl" dirty="0">
                <a:solidFill>
                  <a:srgbClr val="FF0000"/>
                </a:solidFill>
              </a:rPr>
              <a:t> prior </a:t>
            </a:r>
            <a:r>
              <a:rPr lang="es-ES_tradnl" dirty="0" err="1">
                <a:solidFill>
                  <a:srgbClr val="FF0000"/>
                </a:solidFill>
              </a:rPr>
              <a:t>knowledge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the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students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may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have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on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the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topic</a:t>
            </a:r>
            <a:r>
              <a:rPr lang="es-ES_tradnl" dirty="0" smtClean="0"/>
              <a:t>. In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way</a:t>
            </a:r>
            <a:r>
              <a:rPr lang="es-ES_tradnl" dirty="0" smtClean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will</a:t>
            </a:r>
            <a:r>
              <a:rPr lang="es-ES_tradnl" dirty="0" smtClean="0"/>
              <a:t> </a:t>
            </a:r>
            <a:r>
              <a:rPr lang="es-ES_tradnl" dirty="0" err="1" smtClean="0"/>
              <a:t>stimulate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long</a:t>
            </a:r>
            <a:r>
              <a:rPr lang="es-ES_tradnl" dirty="0" smtClean="0"/>
              <a:t> </a:t>
            </a:r>
            <a:r>
              <a:rPr lang="es-ES_tradnl" dirty="0" err="1" smtClean="0"/>
              <a:t>term</a:t>
            </a:r>
            <a:r>
              <a:rPr lang="es-ES_tradnl" dirty="0" smtClean="0"/>
              <a:t> </a:t>
            </a:r>
            <a:r>
              <a:rPr lang="es-ES_tradnl" dirty="0" err="1" smtClean="0"/>
              <a:t>memory</a:t>
            </a:r>
            <a:r>
              <a:rPr lang="es-ES_tradnl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_tradnl" dirty="0" smtClean="0"/>
              <a:t>Do </a:t>
            </a:r>
            <a:r>
              <a:rPr lang="es-ES_tradnl" dirty="0" err="1" smtClean="0"/>
              <a:t>some</a:t>
            </a:r>
            <a:r>
              <a:rPr lang="es-ES_tradnl" dirty="0" smtClean="0"/>
              <a:t> </a:t>
            </a:r>
            <a:r>
              <a:rPr lang="es-ES_tradnl" dirty="0" err="1" smtClean="0"/>
              <a:t>exercises</a:t>
            </a:r>
            <a:r>
              <a:rPr lang="es-ES_tradnl" dirty="0" smtClean="0"/>
              <a:t> </a:t>
            </a:r>
            <a:r>
              <a:rPr lang="es-ES_tradnl" dirty="0" err="1" smtClean="0"/>
              <a:t>afterwards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new </a:t>
            </a:r>
            <a:r>
              <a:rPr lang="es-ES_tradnl" dirty="0" err="1" smtClean="0"/>
              <a:t>vocabulary</a:t>
            </a:r>
            <a:r>
              <a:rPr lang="es-ES_tradnl" dirty="0"/>
              <a:t> </a:t>
            </a:r>
            <a:r>
              <a:rPr lang="es-ES_tradnl" dirty="0" err="1" smtClean="0"/>
              <a:t>such</a:t>
            </a:r>
            <a:r>
              <a:rPr lang="es-ES_tradnl" dirty="0" smtClean="0"/>
              <a:t> as gap-</a:t>
            </a:r>
            <a:r>
              <a:rPr lang="es-ES_tradnl" dirty="0" err="1" smtClean="0"/>
              <a:t>filling</a:t>
            </a:r>
            <a:r>
              <a:rPr lang="es-ES_tradnl" dirty="0" smtClean="0"/>
              <a:t> </a:t>
            </a:r>
            <a:r>
              <a:rPr lang="es-ES_tradnl" dirty="0" err="1" smtClean="0"/>
              <a:t>exercises</a:t>
            </a:r>
            <a:r>
              <a:rPr lang="es-ES_tradnl" dirty="0" smtClean="0"/>
              <a:t>, and more free </a:t>
            </a:r>
            <a:r>
              <a:rPr lang="es-ES_tradnl" dirty="0" err="1" smtClean="0"/>
              <a:t>exercises</a:t>
            </a:r>
            <a:r>
              <a:rPr lang="es-ES_tradnl" dirty="0" smtClean="0"/>
              <a:t> </a:t>
            </a:r>
            <a:r>
              <a:rPr lang="es-ES_tradnl" dirty="0" err="1" smtClean="0"/>
              <a:t>reproducing</a:t>
            </a:r>
            <a:r>
              <a:rPr lang="es-ES_tradnl" dirty="0" smtClean="0"/>
              <a:t> a similar </a:t>
            </a:r>
            <a:r>
              <a:rPr lang="es-ES_tradnl" dirty="0" err="1" smtClean="0"/>
              <a:t>structure</a:t>
            </a:r>
            <a:r>
              <a:rPr lang="es-ES_tradnl" dirty="0" smtClean="0"/>
              <a:t>, in </a:t>
            </a:r>
            <a:r>
              <a:rPr lang="es-ES_tradnl" dirty="0" err="1" smtClean="0"/>
              <a:t>this</a:t>
            </a:r>
            <a:r>
              <a:rPr lang="es-ES_tradnl" dirty="0" smtClean="0"/>
              <a:t> case </a:t>
            </a:r>
            <a:r>
              <a:rPr lang="es-ES_tradnl" dirty="0" err="1" smtClean="0"/>
              <a:t>writing</a:t>
            </a:r>
            <a:r>
              <a:rPr lang="es-ES_tradnl" dirty="0" smtClean="0"/>
              <a:t> a new script </a:t>
            </a:r>
            <a:r>
              <a:rPr lang="es-ES_tradnl" dirty="0" err="1" smtClean="0"/>
              <a:t>with</a:t>
            </a:r>
            <a:r>
              <a:rPr lang="es-ES_tradnl" dirty="0" smtClean="0"/>
              <a:t> similar </a:t>
            </a:r>
            <a:r>
              <a:rPr lang="es-ES_tradnl" dirty="0" err="1" smtClean="0"/>
              <a:t>characteristics</a:t>
            </a:r>
            <a:r>
              <a:rPr lang="es-ES_tradnl" dirty="0" smtClean="0"/>
              <a:t>,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acting</a:t>
            </a:r>
            <a:r>
              <a:rPr lang="es-ES_tradnl" dirty="0" smtClean="0"/>
              <a:t> up </a:t>
            </a:r>
            <a:r>
              <a:rPr lang="es-ES_tradnl" dirty="0" err="1" smtClean="0"/>
              <a:t>through</a:t>
            </a:r>
            <a:r>
              <a:rPr lang="es-ES_tradnl" dirty="0" smtClean="0"/>
              <a:t> a role-</a:t>
            </a:r>
            <a:r>
              <a:rPr lang="es-ES_tradnl" dirty="0" err="1" smtClean="0"/>
              <a:t>play</a:t>
            </a:r>
            <a:r>
              <a:rPr lang="es-ES_tradnl" dirty="0" smtClean="0"/>
              <a:t> </a:t>
            </a:r>
            <a:r>
              <a:rPr lang="es-ES_tradnl" dirty="0" err="1" smtClean="0"/>
              <a:t>exercise</a:t>
            </a:r>
            <a:r>
              <a:rPr lang="es-ES_tradnl" dirty="0" smtClean="0"/>
              <a:t>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427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815" y="196115"/>
            <a:ext cx="10961226" cy="671937"/>
          </a:xfrm>
        </p:spPr>
        <p:txBody>
          <a:bodyPr>
            <a:normAutofit fontScale="90000"/>
          </a:bodyPr>
          <a:lstStyle/>
          <a:p>
            <a:r>
              <a:rPr lang="es-ES_tradnl" sz="3200" b="1" dirty="0">
                <a:solidFill>
                  <a:srgbClr val="FF0000"/>
                </a:solidFill>
              </a:rPr>
              <a:t>A </a:t>
            </a:r>
            <a:r>
              <a:rPr lang="es-ES_tradnl" sz="3200" b="1" dirty="0" err="1">
                <a:solidFill>
                  <a:srgbClr val="FF0000"/>
                </a:solidFill>
              </a:rPr>
              <a:t>practical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example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how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we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should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conduct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our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listening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activities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</a:rPr>
              <a:t>(4)</a:t>
            </a:r>
            <a:endParaRPr lang="es-ES_tradnl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66678" y="868052"/>
            <a:ext cx="4993888" cy="5476992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 smtClean="0"/>
              <a:t>In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case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activity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we</a:t>
            </a:r>
            <a:r>
              <a:rPr lang="es-ES_tradnl" sz="2000" dirty="0" smtClean="0"/>
              <a:t> are </a:t>
            </a:r>
            <a:r>
              <a:rPr lang="es-ES_tradnl" sz="2000" dirty="0" err="1" smtClean="0"/>
              <a:t>analysing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we</a:t>
            </a:r>
            <a:r>
              <a:rPr lang="es-ES_tradnl" sz="2000" dirty="0" smtClean="0"/>
              <a:t> observe </a:t>
            </a:r>
            <a:r>
              <a:rPr lang="es-ES_tradnl" sz="2000" dirty="0" err="1" smtClean="0"/>
              <a:t>that</a:t>
            </a:r>
            <a:r>
              <a:rPr lang="es-ES_tradnl" sz="2000" dirty="0" smtClean="0"/>
              <a:t> </a:t>
            </a:r>
            <a:r>
              <a:rPr lang="es-ES_tradnl" sz="2000" u="sng" dirty="0" err="1" smtClean="0"/>
              <a:t>there</a:t>
            </a:r>
            <a:r>
              <a:rPr lang="es-ES_tradnl" sz="2000" u="sng" dirty="0" smtClean="0"/>
              <a:t> are no </a:t>
            </a:r>
            <a:r>
              <a:rPr lang="es-ES_tradnl" sz="2000" u="sng" dirty="0" err="1" smtClean="0"/>
              <a:t>activities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proposed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for</a:t>
            </a:r>
            <a:r>
              <a:rPr lang="es-ES_tradnl" sz="2000" u="sng" dirty="0" smtClean="0"/>
              <a:t> pre-</a:t>
            </a:r>
            <a:r>
              <a:rPr lang="es-ES_tradnl" sz="2000" u="sng" dirty="0" err="1" smtClean="0"/>
              <a:t>teaching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the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vocabulary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not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presented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least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pronounced</a:t>
            </a:r>
            <a:r>
              <a:rPr lang="es-ES_tradnl" sz="2000" dirty="0"/>
              <a:t> </a:t>
            </a:r>
            <a:r>
              <a:rPr lang="es-ES_tradnl" sz="2000" dirty="0" smtClean="0"/>
              <a:t>and </a:t>
            </a:r>
            <a:r>
              <a:rPr lang="es-ES_tradnl" sz="2000" u="sng" dirty="0" err="1" smtClean="0"/>
              <a:t>there</a:t>
            </a:r>
            <a:r>
              <a:rPr lang="es-ES_tradnl" sz="2000" u="sng" dirty="0" smtClean="0"/>
              <a:t> are </a:t>
            </a:r>
            <a:r>
              <a:rPr lang="es-ES_tradnl" sz="2000" u="sng" dirty="0" err="1" smtClean="0"/>
              <a:t>only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two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activities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after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the</a:t>
            </a:r>
            <a:r>
              <a:rPr lang="es-ES_tradnl" sz="2000" u="sng" dirty="0" smtClean="0"/>
              <a:t> </a:t>
            </a:r>
            <a:r>
              <a:rPr lang="es-ES_tradnl" sz="2000" u="sng" dirty="0" err="1" smtClean="0"/>
              <a:t>listening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consist</a:t>
            </a:r>
            <a:r>
              <a:rPr lang="es-ES_tradnl" sz="2000" dirty="0" smtClean="0"/>
              <a:t> of a set of </a:t>
            </a:r>
            <a:r>
              <a:rPr lang="es-ES_tradnl" sz="2000" dirty="0" err="1" smtClean="0"/>
              <a:t>comprehension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questions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opinion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question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does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not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exploit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creative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side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our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students</a:t>
            </a:r>
            <a:r>
              <a:rPr lang="es-ES_tradnl" sz="2000" dirty="0" smtClean="0"/>
              <a:t>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000" dirty="0" smtClean="0"/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 smtClean="0"/>
              <a:t>In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previous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slide</a:t>
            </a:r>
            <a:r>
              <a:rPr lang="es-ES_tradnl" sz="2000" dirty="0" smtClean="0"/>
              <a:t> I </a:t>
            </a:r>
            <a:r>
              <a:rPr lang="es-ES_tradnl" sz="2000" dirty="0" err="1" smtClean="0"/>
              <a:t>have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included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two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pages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book</a:t>
            </a:r>
            <a:r>
              <a:rPr lang="es-ES_tradnl" sz="2000" dirty="0" smtClean="0"/>
              <a:t> to show </a:t>
            </a:r>
            <a:r>
              <a:rPr lang="es-ES_tradnl" sz="2000" dirty="0" err="1" smtClean="0"/>
              <a:t>that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there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is</a:t>
            </a:r>
            <a:r>
              <a:rPr lang="es-ES_tradnl" sz="2000" dirty="0" smtClean="0"/>
              <a:t> no </a:t>
            </a:r>
            <a:r>
              <a:rPr lang="es-ES_tradnl" sz="2000" dirty="0" err="1" smtClean="0"/>
              <a:t>mention</a:t>
            </a:r>
            <a:r>
              <a:rPr lang="es-ES_tradnl" sz="2000" dirty="0" smtClean="0"/>
              <a:t> to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vocabulary</a:t>
            </a:r>
            <a:r>
              <a:rPr lang="es-ES_tradnl" sz="2000" dirty="0" smtClean="0"/>
              <a:t> in </a:t>
            </a:r>
            <a:r>
              <a:rPr lang="es-ES_tradnl" sz="2000" dirty="0" err="1" smtClean="0"/>
              <a:t>any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previous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exercises</a:t>
            </a:r>
            <a:r>
              <a:rPr lang="es-ES_tradnl" sz="2000" dirty="0" smtClean="0"/>
              <a:t> and no </a:t>
            </a:r>
            <a:r>
              <a:rPr lang="es-ES_tradnl" sz="2000" dirty="0" err="1" smtClean="0"/>
              <a:t>alusion</a:t>
            </a:r>
            <a:r>
              <a:rPr lang="es-ES_tradnl" sz="2000" dirty="0" smtClean="0"/>
              <a:t> to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more </a:t>
            </a:r>
            <a:r>
              <a:rPr lang="es-ES_tradnl" sz="2000" dirty="0" err="1" smtClean="0"/>
              <a:t>basic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elements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mentioned</a:t>
            </a:r>
            <a:r>
              <a:rPr lang="es-ES_tradnl" sz="2000" dirty="0" smtClean="0"/>
              <a:t> in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listening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e.g.fruits</a:t>
            </a:r>
            <a:r>
              <a:rPr lang="es-ES_tradnl" sz="2000" dirty="0" smtClean="0"/>
              <a:t>. I </a:t>
            </a:r>
            <a:r>
              <a:rPr lang="es-ES_tradnl" sz="2000" dirty="0" err="1" smtClean="0"/>
              <a:t>also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consider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that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there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should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have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been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some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exercises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taking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photo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consideration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since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includes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slogan `</a:t>
            </a:r>
            <a:r>
              <a:rPr lang="es-ES_tradnl" sz="2000" dirty="0" err="1" smtClean="0"/>
              <a:t>Incredible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Edible</a:t>
            </a:r>
            <a:r>
              <a:rPr lang="es-ES_tradnl" sz="2000" dirty="0" smtClean="0"/>
              <a:t>’ </a:t>
            </a:r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could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have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been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used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vocabulary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extension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014762" y="1527717"/>
            <a:ext cx="38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2" t="10205" r="7937" b="12532"/>
          <a:stretch/>
        </p:blipFill>
        <p:spPr>
          <a:xfrm>
            <a:off x="446050" y="724829"/>
            <a:ext cx="5220628" cy="57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549" y="365125"/>
            <a:ext cx="11018112" cy="607147"/>
          </a:xfrm>
        </p:spPr>
        <p:txBody>
          <a:bodyPr>
            <a:normAutofit fontScale="90000"/>
          </a:bodyPr>
          <a:lstStyle/>
          <a:p>
            <a:r>
              <a:rPr lang="es-ES_tradnl" sz="3200" b="1" dirty="0" smtClean="0">
                <a:solidFill>
                  <a:srgbClr val="FF0000"/>
                </a:solidFill>
              </a:rPr>
              <a:t>A </a:t>
            </a:r>
            <a:r>
              <a:rPr lang="es-ES_tradnl" sz="3200" b="1" dirty="0" err="1">
                <a:solidFill>
                  <a:srgbClr val="FF0000"/>
                </a:solidFill>
              </a:rPr>
              <a:t>practical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example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how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we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should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conduct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our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listening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activities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</a:rPr>
              <a:t>(5)</a:t>
            </a:r>
            <a:endParaRPr lang="es-ES_tradnl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1"/>
          <a:stretch/>
        </p:blipFill>
        <p:spPr>
          <a:xfrm rot="5400000">
            <a:off x="877333" y="570488"/>
            <a:ext cx="4015360" cy="4818929"/>
          </a:xfrm>
        </p:spPr>
      </p:pic>
      <p:sp>
        <p:nvSpPr>
          <p:cNvPr id="9" name="CuadroTexto 8"/>
          <p:cNvSpPr txBox="1"/>
          <p:nvPr/>
        </p:nvSpPr>
        <p:spPr>
          <a:xfrm>
            <a:off x="6819418" y="1460339"/>
            <a:ext cx="290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10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6"/>
          <a:stretch/>
        </p:blipFill>
        <p:spPr>
          <a:xfrm rot="5400000">
            <a:off x="6125417" y="604296"/>
            <a:ext cx="4224763" cy="496071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890287" y="5301206"/>
            <a:ext cx="9734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contrary</a:t>
            </a:r>
            <a:r>
              <a:rPr lang="es-ES_tradnl" smtClean="0"/>
              <a:t>, </a:t>
            </a:r>
            <a:r>
              <a:rPr lang="es-ES_tradnl" dirty="0" smtClean="0"/>
              <a:t>in </a:t>
            </a:r>
            <a:r>
              <a:rPr lang="es-ES_tradnl" dirty="0" err="1" smtClean="0"/>
              <a:t>these</a:t>
            </a:r>
            <a:r>
              <a:rPr lang="es-ES_tradnl" dirty="0" smtClean="0"/>
              <a:t> </a:t>
            </a:r>
            <a:r>
              <a:rPr lang="es-ES_tradnl" dirty="0" err="1" smtClean="0"/>
              <a:t>examples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another</a:t>
            </a:r>
            <a:r>
              <a:rPr lang="es-ES_tradnl" dirty="0" smtClean="0"/>
              <a:t> </a:t>
            </a:r>
            <a:r>
              <a:rPr lang="es-ES_tradnl" dirty="0" err="1" smtClean="0"/>
              <a:t>textbook</a:t>
            </a:r>
            <a:r>
              <a:rPr lang="es-ES_tradnl" dirty="0" smtClean="0"/>
              <a:t>, </a:t>
            </a:r>
            <a:r>
              <a:rPr lang="es-ES_tradnl" dirty="0" err="1" smtClean="0"/>
              <a:t>we</a:t>
            </a:r>
            <a:r>
              <a:rPr lang="es-ES_tradnl" dirty="0" smtClean="0"/>
              <a:t> do </a:t>
            </a:r>
            <a:r>
              <a:rPr lang="es-ES_tradnl" dirty="0" err="1" smtClean="0"/>
              <a:t>have</a:t>
            </a:r>
            <a:r>
              <a:rPr lang="es-ES_tradnl" dirty="0" smtClean="0"/>
              <a:t> a </a:t>
            </a:r>
            <a:r>
              <a:rPr lang="es-ES_tradnl" dirty="0" err="1" smtClean="0"/>
              <a:t>previous</a:t>
            </a:r>
            <a:r>
              <a:rPr lang="es-ES_tradnl" dirty="0" smtClean="0"/>
              <a:t> </a:t>
            </a:r>
            <a:r>
              <a:rPr lang="es-ES_tradnl" dirty="0" err="1" smtClean="0"/>
              <a:t>retrieval</a:t>
            </a:r>
            <a:r>
              <a:rPr lang="es-ES_tradnl" dirty="0" smtClean="0"/>
              <a:t> </a:t>
            </a:r>
            <a:r>
              <a:rPr lang="es-ES_tradnl" dirty="0" err="1" smtClean="0"/>
              <a:t>activity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vocabulary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learners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know</a:t>
            </a:r>
            <a:r>
              <a:rPr lang="es-ES_tradnl" dirty="0" smtClean="0"/>
              <a:t> </a:t>
            </a:r>
            <a:r>
              <a:rPr lang="es-ES_tradnl" dirty="0" err="1" smtClean="0"/>
              <a:t>already</a:t>
            </a:r>
            <a:r>
              <a:rPr lang="es-ES_tradnl" dirty="0" smtClean="0"/>
              <a:t> </a:t>
            </a:r>
            <a:r>
              <a:rPr lang="es-ES_tradnl" dirty="0" err="1" smtClean="0"/>
              <a:t>along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pronounciations</a:t>
            </a:r>
            <a:r>
              <a:rPr lang="es-ES_tradnl" dirty="0" smtClean="0"/>
              <a:t> </a:t>
            </a:r>
            <a:r>
              <a:rPr lang="es-ES_tradnl" dirty="0" err="1" smtClean="0"/>
              <a:t>activities</a:t>
            </a:r>
            <a:r>
              <a:rPr lang="es-ES_tradnl" dirty="0" smtClean="0"/>
              <a:t>, </a:t>
            </a:r>
            <a:r>
              <a:rPr lang="es-ES_tradnl" dirty="0" err="1" smtClean="0"/>
              <a:t>also</a:t>
            </a:r>
            <a:r>
              <a:rPr lang="es-ES_tradnl" dirty="0" smtClean="0"/>
              <a:t> </a:t>
            </a:r>
            <a:r>
              <a:rPr lang="es-ES_tradnl" dirty="0" err="1" smtClean="0"/>
              <a:t>there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activity</a:t>
            </a:r>
            <a:r>
              <a:rPr lang="es-ES_tradnl" dirty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students</a:t>
            </a:r>
            <a:r>
              <a:rPr lang="es-ES_tradnl" dirty="0" smtClean="0"/>
              <a:t> </a:t>
            </a:r>
            <a:r>
              <a:rPr lang="es-ES_tradnl" dirty="0" err="1" smtClean="0"/>
              <a:t>expressing</a:t>
            </a:r>
            <a:r>
              <a:rPr lang="es-ES_tradnl" dirty="0" smtClean="0"/>
              <a:t> </a:t>
            </a:r>
            <a:r>
              <a:rPr lang="es-ES_tradnl" dirty="0" err="1" smtClean="0"/>
              <a:t>their</a:t>
            </a:r>
            <a:r>
              <a:rPr lang="es-ES_tradnl" dirty="0" smtClean="0"/>
              <a:t> </a:t>
            </a:r>
            <a:r>
              <a:rPr lang="es-ES_tradnl" dirty="0" err="1" smtClean="0"/>
              <a:t>likes</a:t>
            </a:r>
            <a:r>
              <a:rPr lang="es-ES_tradnl" dirty="0" smtClean="0"/>
              <a:t>/</a:t>
            </a:r>
            <a:r>
              <a:rPr lang="es-ES_tradnl" dirty="0" err="1" smtClean="0"/>
              <a:t>dislikes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can be </a:t>
            </a:r>
            <a:r>
              <a:rPr lang="es-ES_tradnl" dirty="0" err="1" smtClean="0"/>
              <a:t>conducted</a:t>
            </a:r>
            <a:r>
              <a:rPr lang="es-ES_tradnl" dirty="0" smtClean="0"/>
              <a:t> </a:t>
            </a:r>
            <a:r>
              <a:rPr lang="es-ES_tradnl" dirty="0" err="1" smtClean="0"/>
              <a:t>either</a:t>
            </a:r>
            <a:r>
              <a:rPr lang="es-ES_tradnl" dirty="0" smtClean="0"/>
              <a:t> in </a:t>
            </a:r>
            <a:r>
              <a:rPr lang="es-ES_tradnl" dirty="0" err="1" smtClean="0"/>
              <a:t>pairs</a:t>
            </a:r>
            <a:r>
              <a:rPr lang="es-ES_tradnl" dirty="0" smtClean="0"/>
              <a:t> </a:t>
            </a:r>
            <a:r>
              <a:rPr lang="es-ES_tradnl" dirty="0" err="1" smtClean="0"/>
              <a:t>or</a:t>
            </a:r>
            <a:r>
              <a:rPr lang="es-ES_tradnl" dirty="0" smtClean="0"/>
              <a:t> in </a:t>
            </a:r>
            <a:r>
              <a:rPr lang="es-ES_tradnl" dirty="0" err="1" smtClean="0"/>
              <a:t>groups</a:t>
            </a:r>
            <a:r>
              <a:rPr lang="es-ES_tradnl" dirty="0" smtClean="0"/>
              <a:t>. </a:t>
            </a:r>
            <a:r>
              <a:rPr lang="es-ES_tradnl" dirty="0" err="1" smtClean="0"/>
              <a:t>After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listening</a:t>
            </a:r>
            <a:r>
              <a:rPr lang="es-ES_tradnl" dirty="0" smtClean="0"/>
              <a:t>  </a:t>
            </a:r>
            <a:r>
              <a:rPr lang="es-ES_tradnl" dirty="0" err="1" smtClean="0"/>
              <a:t>there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another</a:t>
            </a:r>
            <a:r>
              <a:rPr lang="es-ES_tradnl" dirty="0" smtClean="0"/>
              <a:t> peer </a:t>
            </a:r>
            <a:r>
              <a:rPr lang="es-ES_tradnl" dirty="0" err="1" smtClean="0"/>
              <a:t>communicative</a:t>
            </a:r>
            <a:r>
              <a:rPr lang="es-ES_tradnl" dirty="0" smtClean="0"/>
              <a:t> </a:t>
            </a:r>
            <a:r>
              <a:rPr lang="es-ES_tradnl" dirty="0" err="1" smtClean="0"/>
              <a:t>activity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12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49051"/>
          <a:stretch/>
        </p:blipFill>
        <p:spPr>
          <a:xfrm rot="5400000">
            <a:off x="766844" y="773574"/>
            <a:ext cx="4236336" cy="4818929"/>
          </a:xfrm>
          <a:prstGeom prst="rect">
            <a:avLst/>
          </a:prstGeom>
          <a:ln>
            <a:solidFill>
              <a:schemeClr val="bg1">
                <a:alpha val="69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424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549" y="365125"/>
            <a:ext cx="11018112" cy="607147"/>
          </a:xfrm>
        </p:spPr>
        <p:txBody>
          <a:bodyPr>
            <a:normAutofit fontScale="90000"/>
          </a:bodyPr>
          <a:lstStyle/>
          <a:p>
            <a:r>
              <a:rPr lang="es-ES_tradnl" sz="3200" b="1" dirty="0" smtClean="0">
                <a:solidFill>
                  <a:srgbClr val="FF0000"/>
                </a:solidFill>
              </a:rPr>
              <a:t>A </a:t>
            </a:r>
            <a:r>
              <a:rPr lang="es-ES_tradnl" sz="3200" b="1" dirty="0" err="1">
                <a:solidFill>
                  <a:srgbClr val="FF0000"/>
                </a:solidFill>
              </a:rPr>
              <a:t>practical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example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on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how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we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should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conduct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our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listening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FF0000"/>
                </a:solidFill>
              </a:rPr>
              <a:t>activities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</a:rPr>
              <a:t>(6)</a:t>
            </a:r>
            <a:endParaRPr lang="es-ES_tradnl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898" y="1236320"/>
            <a:ext cx="5671596" cy="5143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7342" y="1053296"/>
            <a:ext cx="5566458" cy="5123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400" dirty="0" err="1" smtClean="0"/>
              <a:t>Then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there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aditional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listening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related</a:t>
            </a:r>
            <a:r>
              <a:rPr lang="es-ES_tradnl" sz="2400" dirty="0" smtClean="0"/>
              <a:t> to </a:t>
            </a:r>
            <a:r>
              <a:rPr lang="es-ES_tradnl" sz="2400" dirty="0" err="1" smtClean="0"/>
              <a:t>food</a:t>
            </a:r>
            <a:r>
              <a:rPr lang="es-ES_tradnl" sz="2400" dirty="0" smtClean="0"/>
              <a:t>, in </a:t>
            </a:r>
            <a:r>
              <a:rPr lang="es-ES_tradnl" sz="2400" dirty="0" err="1" smtClean="0"/>
              <a:t>this</a:t>
            </a:r>
            <a:r>
              <a:rPr lang="es-ES_tradnl" sz="2400" dirty="0" smtClean="0"/>
              <a:t> case </a:t>
            </a:r>
            <a:r>
              <a:rPr lang="es-ES_tradnl" sz="2400" dirty="0" err="1" smtClean="0"/>
              <a:t>an</a:t>
            </a:r>
            <a:r>
              <a:rPr lang="es-ES_tradnl" sz="2400" dirty="0" smtClean="0"/>
              <a:t> interview </a:t>
            </a:r>
            <a:r>
              <a:rPr lang="es-ES_tradnl" sz="2400" dirty="0" err="1" smtClean="0"/>
              <a:t>with</a:t>
            </a:r>
            <a:r>
              <a:rPr lang="es-ES_tradnl" sz="2400" dirty="0" smtClean="0"/>
              <a:t> a chef. </a:t>
            </a:r>
            <a:r>
              <a:rPr lang="es-ES_tradnl" sz="2400" dirty="0" err="1" smtClean="0"/>
              <a:t>It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quite </a:t>
            </a:r>
            <a:r>
              <a:rPr lang="es-ES_tradnl" sz="2400" dirty="0" err="1" smtClean="0"/>
              <a:t>likely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that</a:t>
            </a:r>
            <a:r>
              <a:rPr lang="es-ES_tradnl" sz="2400" dirty="0" smtClean="0"/>
              <a:t> in </a:t>
            </a:r>
            <a:r>
              <a:rPr lang="es-ES_tradnl" sz="2400" dirty="0" err="1" smtClean="0"/>
              <a:t>this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way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students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will</a:t>
            </a:r>
            <a:r>
              <a:rPr lang="es-ES_tradnl" sz="2400" dirty="0" smtClean="0"/>
              <a:t> be </a:t>
            </a:r>
            <a:r>
              <a:rPr lang="es-ES_tradnl" sz="2400" dirty="0" err="1" smtClean="0"/>
              <a:t>able</a:t>
            </a:r>
            <a:r>
              <a:rPr lang="es-ES_tradnl" sz="2400" dirty="0" smtClean="0"/>
              <a:t> to </a:t>
            </a:r>
            <a:r>
              <a:rPr lang="es-ES_tradnl" sz="2400" dirty="0" err="1" smtClean="0"/>
              <a:t>remember</a:t>
            </a:r>
            <a:r>
              <a:rPr lang="es-ES_tradnl" sz="2400" dirty="0" smtClean="0"/>
              <a:t> more </a:t>
            </a:r>
            <a:r>
              <a:rPr lang="es-ES_tradnl" sz="2400" dirty="0" err="1" smtClean="0"/>
              <a:t>vocabulary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structures</a:t>
            </a:r>
            <a:r>
              <a:rPr lang="es-ES_tradnl" sz="2400" dirty="0" smtClean="0"/>
              <a:t>. </a:t>
            </a:r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just">
              <a:buNone/>
            </a:pPr>
            <a:r>
              <a:rPr lang="es-ES_tradnl" sz="2400" dirty="0" smtClean="0"/>
              <a:t>In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case of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first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listening</a:t>
            </a:r>
            <a:r>
              <a:rPr lang="es-ES_tradnl" sz="2400" dirty="0" smtClean="0"/>
              <a:t>  </a:t>
            </a:r>
            <a:r>
              <a:rPr lang="es-ES_tradnl" sz="2400" dirty="0" err="1" smtClean="0"/>
              <a:t>we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have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presented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it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seems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that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unless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provide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our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students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some</a:t>
            </a:r>
            <a:r>
              <a:rPr lang="es-ES_tradnl" sz="2400" dirty="0" smtClean="0"/>
              <a:t> more </a:t>
            </a:r>
            <a:r>
              <a:rPr lang="es-ES_tradnl" sz="2400" dirty="0" err="1" smtClean="0"/>
              <a:t>feedback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preparing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some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aditional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activities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they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will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not</a:t>
            </a:r>
            <a:r>
              <a:rPr lang="es-ES_tradnl" sz="2400" dirty="0" smtClean="0"/>
              <a:t> be </a:t>
            </a:r>
            <a:r>
              <a:rPr lang="es-ES_tradnl" sz="2400" dirty="0" err="1" smtClean="0"/>
              <a:t>able</a:t>
            </a:r>
            <a:r>
              <a:rPr lang="es-ES_tradnl" sz="2400" dirty="0" smtClean="0"/>
              <a:t> to </a:t>
            </a:r>
            <a:r>
              <a:rPr lang="es-ES_tradnl" sz="2400" dirty="0" err="1" smtClean="0"/>
              <a:t>remember</a:t>
            </a:r>
            <a:r>
              <a:rPr lang="es-ES_tradnl" sz="2400" dirty="0" smtClean="0"/>
              <a:t> as </a:t>
            </a:r>
            <a:r>
              <a:rPr lang="es-ES_tradnl" sz="2400" dirty="0" err="1" smtClean="0"/>
              <a:t>much</a:t>
            </a:r>
            <a:r>
              <a:rPr lang="es-ES_tradnl" sz="2400" dirty="0" smtClean="0"/>
              <a:t> as </a:t>
            </a:r>
            <a:r>
              <a:rPr lang="es-ES_tradnl" sz="2400" dirty="0" err="1" smtClean="0"/>
              <a:t>with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second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example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698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b="1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PAUSE OR NOT TO PAUSE?</a:t>
            </a:r>
            <a:endParaRPr lang="es-ES_tradnl" sz="4800" b="1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86" y="2509043"/>
            <a:ext cx="3064257" cy="3359321"/>
          </a:xfrm>
        </p:spPr>
      </p:pic>
      <p:sp>
        <p:nvSpPr>
          <p:cNvPr id="5" name="CuadroTexto 4"/>
          <p:cNvSpPr txBox="1"/>
          <p:nvPr/>
        </p:nvSpPr>
        <p:spPr>
          <a:xfrm>
            <a:off x="5717894" y="1690688"/>
            <a:ext cx="33682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err="1" smtClean="0"/>
              <a:t>Whenever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feel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our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students</a:t>
            </a:r>
            <a:r>
              <a:rPr lang="es-ES_tradnl" sz="2400" dirty="0" smtClean="0"/>
              <a:t>  are </a:t>
            </a:r>
            <a:r>
              <a:rPr lang="es-ES_tradnl" sz="2400" dirty="0" err="1" smtClean="0"/>
              <a:t>not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getting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gist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what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they</a:t>
            </a:r>
            <a:r>
              <a:rPr lang="es-ES_tradnl" sz="2400" dirty="0" smtClean="0"/>
              <a:t> are </a:t>
            </a:r>
            <a:r>
              <a:rPr lang="es-ES_tradnl" sz="2400" dirty="0" err="1" smtClean="0"/>
              <a:t>listening</a:t>
            </a:r>
            <a:r>
              <a:rPr lang="es-ES_tradnl" sz="2400" dirty="0" smtClean="0"/>
              <a:t> to, </a:t>
            </a:r>
            <a:r>
              <a:rPr lang="es-ES_tradnl" sz="2400" dirty="0" err="1" smtClean="0"/>
              <a:t>we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should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always</a:t>
            </a:r>
            <a:r>
              <a:rPr lang="es-ES_tradnl" sz="2400" dirty="0" smtClean="0"/>
              <a:t> pause and replay </a:t>
            </a:r>
            <a:r>
              <a:rPr lang="es-ES_tradnl" sz="2400" dirty="0" err="1" smtClean="0"/>
              <a:t>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ask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group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students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that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have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grasped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meaning</a:t>
            </a:r>
            <a:r>
              <a:rPr lang="es-ES_tradnl" sz="2400" dirty="0" smtClean="0"/>
              <a:t> to </a:t>
            </a:r>
            <a:r>
              <a:rPr lang="es-ES_tradnl" sz="2400" dirty="0" err="1" smtClean="0"/>
              <a:t>help</a:t>
            </a:r>
            <a:r>
              <a:rPr lang="es-ES_tradnl" sz="2400" dirty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others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understand</a:t>
            </a:r>
            <a:r>
              <a:rPr lang="es-ES_tradnl" sz="2400" dirty="0" smtClean="0"/>
              <a:t>. </a:t>
            </a:r>
            <a:r>
              <a:rPr lang="es-ES_tradnl" sz="2400" dirty="0" err="1" smtClean="0"/>
              <a:t>Frustation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our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students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will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not</a:t>
            </a:r>
            <a:r>
              <a:rPr lang="es-ES_tradnl" sz="2400" dirty="0" smtClean="0"/>
              <a:t> lead </a:t>
            </a:r>
            <a:r>
              <a:rPr lang="es-ES_tradnl" sz="2400" dirty="0" err="1" smtClean="0"/>
              <a:t>us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anywhere</a:t>
            </a:r>
            <a:r>
              <a:rPr lang="es-ES_tradnl" sz="2400" dirty="0" smtClean="0"/>
              <a:t>.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14468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829081" cy="491402"/>
          </a:xfrm>
        </p:spPr>
        <p:txBody>
          <a:bodyPr>
            <a:noAutofit/>
          </a:bodyPr>
          <a:lstStyle/>
          <a:p>
            <a:r>
              <a:rPr lang="es-ES_tradnl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AND NOW</a:t>
            </a:r>
            <a:r>
              <a:rPr lang="mr-IN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r>
              <a:rPr lang="es-ES_tradnl" sz="32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WHAT HAPPENS?</a:t>
            </a:r>
            <a:endParaRPr lang="es-ES_tradnl" sz="32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1" y="856528"/>
            <a:ext cx="5529191" cy="4757195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96" y="856527"/>
            <a:ext cx="5080000" cy="4757195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CuadroTexto 4"/>
          <p:cNvSpPr txBox="1"/>
          <p:nvPr/>
        </p:nvSpPr>
        <p:spPr>
          <a:xfrm>
            <a:off x="6456597" y="2257350"/>
            <a:ext cx="5256983" cy="428400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671329" y="5613722"/>
            <a:ext cx="10865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 smtClean="0"/>
              <a:t>FIRST IT WAS LATIN AND THEN </a:t>
            </a:r>
            <a:r>
              <a:rPr lang="mr-IN" sz="1600" dirty="0" smtClean="0"/>
              <a:t>…</a:t>
            </a:r>
            <a:r>
              <a:rPr lang="es-ES" sz="1600" dirty="0" smtClean="0"/>
              <a:t> ALONG CAME </a:t>
            </a:r>
            <a:r>
              <a:rPr lang="es-ES_tradnl" sz="1600" dirty="0" smtClean="0"/>
              <a:t>ENGLISH</a:t>
            </a:r>
            <a:r>
              <a:rPr lang="mr-IN" sz="1600" dirty="0" smtClean="0"/>
              <a:t>…</a:t>
            </a:r>
            <a:endParaRPr lang="es-ES_tradnl" sz="1600" dirty="0" smtClean="0"/>
          </a:p>
          <a:p>
            <a:pPr algn="just"/>
            <a:r>
              <a:rPr lang="es-ES_tradnl" sz="1600" dirty="0" err="1" smtClean="0"/>
              <a:t>If</a:t>
            </a:r>
            <a:r>
              <a:rPr lang="es-ES_tradnl" sz="1600" dirty="0" smtClean="0"/>
              <a:t> Shakespeare </a:t>
            </a:r>
            <a:r>
              <a:rPr lang="es-ES_tradnl" sz="1600" dirty="0" err="1" smtClean="0"/>
              <a:t>had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not</a:t>
            </a:r>
            <a:r>
              <a:rPr lang="es-ES_tradnl" sz="1600" dirty="0" smtClean="0"/>
              <a:t> ‘</a:t>
            </a:r>
            <a:r>
              <a:rPr lang="es-ES_tradnl" sz="1600" dirty="0" err="1" smtClean="0"/>
              <a:t>kicked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bucket</a:t>
            </a:r>
            <a:r>
              <a:rPr lang="es-ES_tradnl" sz="1600" dirty="0" smtClean="0"/>
              <a:t>’ he </a:t>
            </a:r>
            <a:r>
              <a:rPr lang="es-ES_tradnl" sz="1600" dirty="0" err="1" smtClean="0"/>
              <a:t>would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have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probably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described</a:t>
            </a:r>
            <a:r>
              <a:rPr lang="es-ES_tradnl" sz="1600" dirty="0" smtClean="0"/>
              <a:t> ELF and English as ‘</a:t>
            </a:r>
            <a:r>
              <a:rPr lang="es-ES_tradnl" sz="1600" dirty="0" err="1" smtClean="0"/>
              <a:t>strange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bedfellows</a:t>
            </a:r>
            <a:r>
              <a:rPr lang="es-ES_tradnl" sz="1600" dirty="0" smtClean="0"/>
              <a:t>’ - in </a:t>
            </a:r>
            <a:r>
              <a:rPr lang="es-ES_tradnl" sz="1600" dirty="0" err="1" smtClean="0"/>
              <a:t>his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own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words</a:t>
            </a:r>
            <a:r>
              <a:rPr lang="es-ES_tradnl" sz="1600" dirty="0" smtClean="0"/>
              <a:t> </a:t>
            </a:r>
            <a:r>
              <a:rPr lang="mr-IN" sz="1600" dirty="0" smtClean="0"/>
              <a:t>–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but</a:t>
            </a:r>
            <a:r>
              <a:rPr lang="es-ES_tradnl" sz="1600" dirty="0" smtClean="0"/>
              <a:t>  he </a:t>
            </a:r>
            <a:r>
              <a:rPr lang="es-ES_tradnl" sz="1600" dirty="0" err="1" smtClean="0"/>
              <a:t>would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have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made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haste</a:t>
            </a:r>
            <a:r>
              <a:rPr lang="es-ES_tradnl" sz="1600" dirty="0" smtClean="0"/>
              <a:t> to </a:t>
            </a:r>
            <a:r>
              <a:rPr lang="es-ES_tradnl" sz="1600" dirty="0" err="1" smtClean="0"/>
              <a:t>make</a:t>
            </a:r>
            <a:r>
              <a:rPr lang="es-ES_tradnl" sz="1600" dirty="0" smtClean="0"/>
              <a:t> new and </a:t>
            </a:r>
            <a:r>
              <a:rPr lang="es-ES_tradnl" sz="1600" dirty="0" err="1" smtClean="0"/>
              <a:t>long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lasting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contributions</a:t>
            </a:r>
            <a:r>
              <a:rPr lang="es-ES_tradnl" sz="1600" dirty="0" smtClean="0"/>
              <a:t> to </a:t>
            </a:r>
            <a:r>
              <a:rPr lang="es-ES_tradnl" sz="1600" dirty="0" err="1" smtClean="0"/>
              <a:t>this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wonderful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ever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changing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language</a:t>
            </a:r>
            <a:r>
              <a:rPr lang="es-ES_tradnl" sz="1600" dirty="0" smtClean="0"/>
              <a:t>. Long </a:t>
            </a:r>
            <a:r>
              <a:rPr lang="es-ES_tradnl" sz="1600" dirty="0" err="1" smtClean="0"/>
              <a:t>live</a:t>
            </a:r>
            <a:r>
              <a:rPr lang="es-ES_tradnl" sz="1600" dirty="0" smtClean="0"/>
              <a:t> ELF !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4446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89427" y="0"/>
            <a:ext cx="9144000" cy="844062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ENGLISH AS A LINGUA FRANCA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41827" y="1277815"/>
            <a:ext cx="442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t="15416" r="25725" b="447"/>
          <a:stretch/>
        </p:blipFill>
        <p:spPr>
          <a:xfrm>
            <a:off x="1014045" y="1038664"/>
            <a:ext cx="4684542" cy="529570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063175" y="1277815"/>
            <a:ext cx="50925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dirty="0" smtClean="0">
                <a:latin typeface="Arial" charset="0"/>
                <a:ea typeface="Arial" charset="0"/>
                <a:cs typeface="Arial" charset="0"/>
              </a:rPr>
              <a:t>ENGLISH HAS EMERGED AS A GLOBAL TOOL FOR COMMUNICATING WORLWIDE</a:t>
            </a:r>
            <a:endParaRPr lang="es-ES_tradnl" sz="4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just"/>
            <a:r>
              <a:rPr lang="es-ES_tradnl" dirty="0" smtClean="0"/>
              <a:t>Shakespeare </a:t>
            </a:r>
            <a:r>
              <a:rPr lang="es-ES_tradnl" dirty="0" err="1" smtClean="0"/>
              <a:t>would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really</a:t>
            </a:r>
            <a:r>
              <a:rPr lang="es-ES_tradnl" dirty="0" smtClean="0"/>
              <a:t> </a:t>
            </a:r>
            <a:r>
              <a:rPr lang="es-ES_tradnl" dirty="0" err="1" smtClean="0"/>
              <a:t>laughed</a:t>
            </a:r>
            <a:r>
              <a:rPr lang="es-ES_tradnl" dirty="0" smtClean="0"/>
              <a:t> at </a:t>
            </a:r>
            <a:r>
              <a:rPr lang="es-ES_tradnl" dirty="0" err="1" smtClean="0"/>
              <a:t>situations</a:t>
            </a:r>
            <a:r>
              <a:rPr lang="es-ES_tradnl" dirty="0" smtClean="0"/>
              <a:t> </a:t>
            </a:r>
            <a:r>
              <a:rPr lang="es-ES_tradnl" dirty="0" err="1" smtClean="0"/>
              <a:t>like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and of </a:t>
            </a:r>
            <a:r>
              <a:rPr lang="es-ES_tradnl" dirty="0" err="1" smtClean="0"/>
              <a:t>course</a:t>
            </a:r>
            <a:r>
              <a:rPr lang="es-ES_tradnl" dirty="0" smtClean="0"/>
              <a:t> he </a:t>
            </a:r>
            <a:r>
              <a:rPr lang="es-ES_tradnl" dirty="0" err="1" smtClean="0"/>
              <a:t>would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got</a:t>
            </a:r>
            <a:r>
              <a:rPr lang="es-ES_tradnl" dirty="0" smtClean="0"/>
              <a:t> </a:t>
            </a:r>
            <a:r>
              <a:rPr lang="es-ES_tradnl" dirty="0" err="1" smtClean="0"/>
              <a:t>some</a:t>
            </a:r>
            <a:r>
              <a:rPr lang="es-ES_tradnl" dirty="0" smtClean="0"/>
              <a:t> </a:t>
            </a:r>
            <a:r>
              <a:rPr lang="es-ES_tradnl" dirty="0" err="1" smtClean="0"/>
              <a:t>inspiration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a new </a:t>
            </a:r>
            <a:r>
              <a:rPr lang="es-ES_tradnl" dirty="0" err="1" smtClean="0"/>
              <a:t>play</a:t>
            </a:r>
            <a:r>
              <a:rPr lang="mr-IN" dirty="0" smtClean="0"/>
              <a:t>…</a:t>
            </a:r>
            <a:endParaRPr lang="es-ES_tradnl" dirty="0"/>
          </a:p>
        </p:txBody>
      </p:sp>
      <p:pic>
        <p:nvPicPr>
          <p:cNvPr id="5" name="VID-20170722-WA000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3479" y="1801193"/>
            <a:ext cx="7731125" cy="4243991"/>
          </a:xfrm>
        </p:spPr>
      </p:pic>
      <p:pic>
        <p:nvPicPr>
          <p:cNvPr id="4" name="audiounit6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1041" y="5488235"/>
            <a:ext cx="812800" cy="79607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1333" y="5621561"/>
            <a:ext cx="190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solidFill>
                  <a:srgbClr val="FF0000"/>
                </a:solidFill>
              </a:rPr>
              <a:t>Click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here</a:t>
            </a:r>
            <a:r>
              <a:rPr lang="es-ES_tradnl" dirty="0" smtClean="0">
                <a:solidFill>
                  <a:srgbClr val="FF0000"/>
                </a:solidFill>
              </a:rPr>
              <a:t> to listen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1333" y="6211669"/>
            <a:ext cx="10444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mr-IN" dirty="0">
                <a:hlinkClick r:id="rId8"/>
              </a:rPr>
              <a:t>cid:20EE97C3-E772-4341-9767-41EB5AF0CB12/FBE102A3-A593-43FD-8FE0-28C90AD7D9AA@telefonica.net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6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30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827"/>
          </a:xfrm>
        </p:spPr>
        <p:txBody>
          <a:bodyPr>
            <a:normAutofit fontScale="90000"/>
          </a:bodyPr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8"/>
          </a:xfrm>
        </p:spPr>
        <p:txBody>
          <a:bodyPr>
            <a:normAutofit fontScale="92500" lnSpcReduction="20000"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ES_tradnl" dirty="0" err="1" smtClean="0"/>
              <a:t>Bibliography</a:t>
            </a:r>
            <a:r>
              <a:rPr lang="es-ES_tradnl" dirty="0" smtClean="0"/>
              <a:t>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_tradnl" dirty="0" smtClean="0"/>
              <a:t>English as a Global </a:t>
            </a:r>
            <a:r>
              <a:rPr lang="es-ES_tradnl" dirty="0" err="1" smtClean="0"/>
              <a:t>Language</a:t>
            </a:r>
            <a:r>
              <a:rPr lang="es-ES_tradnl" dirty="0" smtClean="0"/>
              <a:t>. David </a:t>
            </a:r>
            <a:r>
              <a:rPr lang="es-ES_tradnl" dirty="0" err="1" smtClean="0"/>
              <a:t>Crystal</a:t>
            </a:r>
            <a:r>
              <a:rPr lang="es-ES_tradnl" dirty="0" smtClean="0"/>
              <a:t>. 2003. ISBN 9780521530323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_tradnl" dirty="0" smtClean="0"/>
              <a:t>CITIZEN Z. B1. Herbert </a:t>
            </a:r>
            <a:r>
              <a:rPr lang="es-ES_tradnl" dirty="0" err="1" smtClean="0"/>
              <a:t>Puchta</a:t>
            </a:r>
            <a:r>
              <a:rPr lang="es-ES_tradnl" dirty="0" smtClean="0"/>
              <a:t>, Jeff </a:t>
            </a:r>
            <a:r>
              <a:rPr lang="es-ES_tradnl" dirty="0" err="1" smtClean="0"/>
              <a:t>Stranks</a:t>
            </a:r>
            <a:r>
              <a:rPr lang="es-ES_tradnl" dirty="0" smtClean="0"/>
              <a:t>, </a:t>
            </a:r>
            <a:r>
              <a:rPr lang="es-ES_tradnl" dirty="0" err="1" smtClean="0"/>
              <a:t>Pter</a:t>
            </a:r>
            <a:r>
              <a:rPr lang="es-ES_tradnl" dirty="0" smtClean="0"/>
              <a:t> Lewis-Jones. CUP. ISBN 978849036108-5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_tradnl" dirty="0" smtClean="0"/>
              <a:t>ENGLISH FILE. </a:t>
            </a:r>
            <a:r>
              <a:rPr lang="es-ES_tradnl" dirty="0" err="1" smtClean="0"/>
              <a:t>Intermediate</a:t>
            </a:r>
            <a:r>
              <a:rPr lang="es-ES_tradnl" dirty="0" smtClean="0"/>
              <a:t> </a:t>
            </a:r>
            <a:r>
              <a:rPr lang="es-ES_tradnl" dirty="0" err="1" smtClean="0"/>
              <a:t>Student´s</a:t>
            </a:r>
            <a:r>
              <a:rPr lang="es-ES_tradnl" dirty="0" smtClean="0"/>
              <a:t> </a:t>
            </a:r>
            <a:r>
              <a:rPr lang="es-ES_tradnl" dirty="0" err="1" smtClean="0"/>
              <a:t>book</a:t>
            </a:r>
            <a:r>
              <a:rPr lang="es-ES_tradnl" dirty="0" smtClean="0"/>
              <a:t>. Christina </a:t>
            </a:r>
            <a:r>
              <a:rPr lang="es-ES_tradnl" dirty="0" err="1" smtClean="0"/>
              <a:t>Latham-Koening</a:t>
            </a:r>
            <a:r>
              <a:rPr lang="es-ES_tradnl" dirty="0" smtClean="0"/>
              <a:t> and </a:t>
            </a:r>
            <a:r>
              <a:rPr lang="es-ES_tradnl" dirty="0" err="1" smtClean="0"/>
              <a:t>Clive</a:t>
            </a:r>
            <a:r>
              <a:rPr lang="es-ES_tradnl" dirty="0" smtClean="0"/>
              <a:t> </a:t>
            </a:r>
            <a:r>
              <a:rPr lang="es-ES_tradnl" dirty="0" err="1" smtClean="0"/>
              <a:t>Oxenden</a:t>
            </a:r>
            <a:r>
              <a:rPr lang="es-ES_tradnl" dirty="0" smtClean="0"/>
              <a:t>. OUP. ISBN 9780194519709-3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ES_tradnl" dirty="0" err="1" smtClean="0"/>
              <a:t>Webgraphy</a:t>
            </a:r>
            <a:r>
              <a:rPr lang="es-ES_tradnl" dirty="0" smtClean="0"/>
              <a:t> and videos: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_tradnl" dirty="0" smtClean="0">
                <a:hlinkClick r:id="rId2"/>
              </a:rPr>
              <a:t>www.teachingenglish.org.uk</a:t>
            </a:r>
            <a:endParaRPr lang="es-ES_tradnl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s-ES_tradnl" dirty="0" smtClean="0">
                <a:hlinkClick r:id="rId3"/>
              </a:rPr>
              <a:t>www.englishglobalcom.com</a:t>
            </a:r>
            <a:endParaRPr lang="es-ES_tradnl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s-ES_tradnl" dirty="0">
                <a:hlinkClick r:id="rId4"/>
              </a:rPr>
              <a:t>https://</a:t>
            </a:r>
            <a:r>
              <a:rPr lang="es-ES_tradnl" dirty="0" smtClean="0">
                <a:hlinkClick r:id="rId4"/>
              </a:rPr>
              <a:t>www.ted.com/talks/chimamanda_adichie_the_danger_of_a_single_story/up-next?language=es</a:t>
            </a:r>
            <a:endParaRPr lang="es-ES_tradnl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s-ES_tradnl" dirty="0">
                <a:hlinkClick r:id="rId5"/>
              </a:rPr>
              <a:t>https://</a:t>
            </a:r>
            <a:r>
              <a:rPr lang="es-ES_tradnl" dirty="0" smtClean="0">
                <a:hlinkClick r:id="rId5"/>
              </a:rPr>
              <a:t>www.youtube.com/watch?v=ftvZBC_b5U8</a:t>
            </a:r>
            <a:endParaRPr lang="es-ES_tradnl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mr-IN" dirty="0" smtClean="0">
                <a:hlinkClick r:id="rId6"/>
              </a:rPr>
              <a:t>cid:E2C45369-549E-429E-BFCE-0C56F2F8F84A/F092EFFD-D269-4DB1-B03F-CA9E95BF9860@telefonica.net</a:t>
            </a:r>
            <a:endParaRPr lang="es-ES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mr-IN" dirty="0" smtClean="0">
                <a:hlinkClick r:id="rId7"/>
              </a:rPr>
              <a:t>cid:20EE97C3-E772-4341-9767-41EB5AF0CB12/FBE102A3-A593-43FD-8FE0-28C90AD7D9AA@telefonica.net</a:t>
            </a:r>
            <a:endParaRPr lang="es-ES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s-ES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s-ES_tradnl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135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605"/>
          </a:xfrm>
        </p:spPr>
        <p:txBody>
          <a:bodyPr>
            <a:normAutofit fontScale="90000"/>
          </a:bodyPr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3772" y="656042"/>
            <a:ext cx="10515600" cy="563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err="1" smtClean="0"/>
              <a:t>Index</a:t>
            </a:r>
            <a:r>
              <a:rPr lang="es-ES_tradnl" dirty="0" smtClean="0"/>
              <a:t> of </a:t>
            </a:r>
            <a:r>
              <a:rPr lang="es-ES_tradnl" dirty="0" err="1" smtClean="0"/>
              <a:t>images</a:t>
            </a:r>
            <a:r>
              <a:rPr lang="es-ES_tradnl" dirty="0" smtClean="0"/>
              <a:t> </a:t>
            </a:r>
            <a:r>
              <a:rPr lang="es-ES_tradnl" dirty="0" err="1" smtClean="0"/>
              <a:t>used</a:t>
            </a:r>
            <a:r>
              <a:rPr lang="es-ES_tradnl" dirty="0" smtClean="0"/>
              <a:t>: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Gilbert &amp; Sullivan. </a:t>
            </a:r>
            <a:r>
              <a:rPr lang="es-ES_tradnl" dirty="0" err="1" smtClean="0"/>
              <a:t>Union</a:t>
            </a:r>
            <a:r>
              <a:rPr lang="es-ES_tradnl" dirty="0" smtClean="0"/>
              <a:t> Dance.</a:t>
            </a:r>
          </a:p>
          <a:p>
            <a:pPr>
              <a:buFont typeface="Arial" charset="0"/>
              <a:buChar char="•"/>
            </a:pPr>
            <a:r>
              <a:rPr lang="es-ES_tradnl" dirty="0" err="1" smtClean="0"/>
              <a:t>Hieronimus</a:t>
            </a:r>
            <a:r>
              <a:rPr lang="es-ES_tradnl" dirty="0" smtClean="0"/>
              <a:t> Bosch.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Haywain</a:t>
            </a:r>
            <a:r>
              <a:rPr lang="es-ES_tradnl" dirty="0" smtClean="0"/>
              <a:t> </a:t>
            </a:r>
            <a:r>
              <a:rPr lang="es-ES_tradnl" dirty="0" err="1" smtClean="0"/>
              <a:t>triptych</a:t>
            </a:r>
            <a:r>
              <a:rPr lang="es-ES_tradnl" dirty="0" smtClean="0"/>
              <a:t>. El Prado </a:t>
            </a:r>
            <a:r>
              <a:rPr lang="es-ES_tradnl" dirty="0" err="1" smtClean="0"/>
              <a:t>Museum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Kepler </a:t>
            </a:r>
            <a:r>
              <a:rPr lang="es-ES_tradnl" dirty="0" err="1" smtClean="0"/>
              <a:t>spheres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Velázquez. Breda </a:t>
            </a:r>
            <a:r>
              <a:rPr lang="es-ES_tradnl" dirty="0" err="1"/>
              <a:t>S</a:t>
            </a:r>
            <a:r>
              <a:rPr lang="es-ES_tradnl" dirty="0" err="1" smtClean="0"/>
              <a:t>urrender</a:t>
            </a:r>
            <a:r>
              <a:rPr lang="es-ES_tradnl" dirty="0" smtClean="0"/>
              <a:t>. El Prado </a:t>
            </a:r>
            <a:r>
              <a:rPr lang="es-ES_tradnl" dirty="0" err="1" smtClean="0"/>
              <a:t>Museum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s-ES_tradnl" dirty="0" err="1" smtClean="0"/>
              <a:t>Marinus</a:t>
            </a:r>
            <a:r>
              <a:rPr lang="es-ES_tradnl" dirty="0" smtClean="0"/>
              <a:t> Van </a:t>
            </a:r>
            <a:r>
              <a:rPr lang="es-ES_tradnl" dirty="0" err="1" smtClean="0"/>
              <a:t>Reymerwale</a:t>
            </a:r>
            <a:r>
              <a:rPr lang="es-ES_tradnl" dirty="0" smtClean="0"/>
              <a:t>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/>
              <a:t>M</a:t>
            </a:r>
            <a:r>
              <a:rPr lang="es-ES_tradnl" dirty="0" err="1" smtClean="0"/>
              <a:t>oneychanger</a:t>
            </a:r>
            <a:r>
              <a:rPr lang="es-ES_tradnl" dirty="0" smtClean="0"/>
              <a:t> and </a:t>
            </a:r>
            <a:r>
              <a:rPr lang="es-ES_tradnl" dirty="0" err="1" smtClean="0"/>
              <a:t>his</a:t>
            </a:r>
            <a:r>
              <a:rPr lang="es-ES_tradnl" dirty="0" smtClean="0"/>
              <a:t> </a:t>
            </a:r>
            <a:r>
              <a:rPr lang="es-ES_tradnl" dirty="0" err="1" smtClean="0"/>
              <a:t>wife</a:t>
            </a:r>
            <a:r>
              <a:rPr lang="es-ES_tradnl" dirty="0" smtClean="0"/>
              <a:t>. El Prado </a:t>
            </a:r>
            <a:r>
              <a:rPr lang="es-ES_tradnl" dirty="0" err="1" smtClean="0"/>
              <a:t>Museum</a:t>
            </a:r>
            <a:r>
              <a:rPr lang="es-ES_tradnl" dirty="0" smtClean="0"/>
              <a:t>. 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Rembrandt.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lesson</a:t>
            </a:r>
            <a:r>
              <a:rPr lang="es-ES_tradnl" dirty="0" smtClean="0"/>
              <a:t> of </a:t>
            </a:r>
            <a:r>
              <a:rPr lang="es-ES_tradnl" dirty="0" err="1" smtClean="0"/>
              <a:t>Anatomy</a:t>
            </a:r>
            <a:r>
              <a:rPr lang="es-ES_tradnl" dirty="0" smtClean="0"/>
              <a:t>. </a:t>
            </a:r>
            <a:r>
              <a:rPr lang="es-ES_tradnl" dirty="0" err="1" smtClean="0"/>
              <a:t>Mauritshuis</a:t>
            </a:r>
            <a:r>
              <a:rPr lang="es-ES_tradnl" dirty="0" smtClean="0"/>
              <a:t>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Hague</a:t>
            </a:r>
            <a:r>
              <a:rPr lang="es-ES_tradnl" dirty="0" smtClean="0"/>
              <a:t>. 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Madrid Town Hall.</a:t>
            </a:r>
          </a:p>
          <a:p>
            <a:pPr>
              <a:buFont typeface="Arial" charset="0"/>
              <a:buChar char="•"/>
            </a:pPr>
            <a:r>
              <a:rPr lang="es-ES_tradnl" dirty="0" err="1"/>
              <a:t>Judy</a:t>
            </a:r>
            <a:r>
              <a:rPr lang="es-ES_tradnl" dirty="0"/>
              <a:t> Chicago. </a:t>
            </a:r>
            <a:r>
              <a:rPr lang="es-ES_tradnl" dirty="0" err="1"/>
              <a:t>Fixing</a:t>
            </a:r>
            <a:r>
              <a:rPr lang="es-ES_tradnl" dirty="0"/>
              <a:t> a </a:t>
            </a:r>
            <a:r>
              <a:rPr lang="es-ES_tradnl" dirty="0" err="1"/>
              <a:t>hole</a:t>
            </a:r>
            <a:r>
              <a:rPr lang="es-ES_tradnl" dirty="0"/>
              <a:t>. Liverpool </a:t>
            </a:r>
            <a:r>
              <a:rPr lang="es-ES_tradnl" dirty="0" err="1"/>
              <a:t>Tate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r>
              <a:rPr lang="es-ES_tradnl" dirty="0" smtClean="0"/>
              <a:t>Brueghel. </a:t>
            </a:r>
            <a:r>
              <a:rPr lang="es-ES_tradnl" dirty="0" err="1" smtClean="0"/>
              <a:t>Babel´s</a:t>
            </a:r>
            <a:r>
              <a:rPr lang="es-ES_tradnl" dirty="0" smtClean="0"/>
              <a:t> Tower. </a:t>
            </a:r>
            <a:r>
              <a:rPr lang="es-ES_tradnl" dirty="0" err="1" smtClean="0"/>
              <a:t>Kunsthistorisches</a:t>
            </a:r>
            <a:r>
              <a:rPr lang="es-ES_tradnl" dirty="0" smtClean="0"/>
              <a:t> </a:t>
            </a:r>
            <a:r>
              <a:rPr lang="es-ES_tradnl" dirty="0" err="1" smtClean="0"/>
              <a:t>Museum</a:t>
            </a:r>
            <a:r>
              <a:rPr lang="es-ES_tradnl" dirty="0" smtClean="0"/>
              <a:t>.</a:t>
            </a:r>
          </a:p>
          <a:p>
            <a:pPr>
              <a:buFont typeface="Arial" charset="0"/>
              <a:buChar char="•"/>
            </a:pPr>
            <a:endParaRPr lang="es-ES_tradnl" dirty="0"/>
          </a:p>
          <a:p>
            <a:pPr>
              <a:buFont typeface="Arial" charset="0"/>
              <a:buChar char="•"/>
            </a:pPr>
            <a:endParaRPr lang="es-ES_tradnl" dirty="0" smtClean="0"/>
          </a:p>
          <a:p>
            <a:pPr>
              <a:buFont typeface="Arial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73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Creative</a:t>
            </a:r>
            <a:r>
              <a:rPr lang="es-ES_tradnl" dirty="0" smtClean="0"/>
              <a:t> </a:t>
            </a:r>
            <a:r>
              <a:rPr lang="es-ES_tradnl" dirty="0" err="1" smtClean="0"/>
              <a:t>Commons</a:t>
            </a:r>
            <a:r>
              <a:rPr lang="es-ES_tradnl" dirty="0" smtClean="0"/>
              <a:t> </a:t>
            </a:r>
            <a:r>
              <a:rPr lang="es-ES_tradnl" smtClean="0"/>
              <a:t>License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&lt;a </a:t>
            </a:r>
            <a:r>
              <a:rPr lang="es-ES_tradnl" dirty="0" err="1"/>
              <a:t>rel</a:t>
            </a:r>
            <a:r>
              <a:rPr lang="es-ES_tradnl" dirty="0"/>
              <a:t>="</a:t>
            </a:r>
            <a:r>
              <a:rPr lang="es-ES_tradnl" dirty="0" err="1"/>
              <a:t>license</a:t>
            </a:r>
            <a:r>
              <a:rPr lang="es-ES_tradnl" dirty="0"/>
              <a:t>" </a:t>
            </a:r>
            <a:r>
              <a:rPr lang="es-ES_tradnl" dirty="0" err="1"/>
              <a:t>href</a:t>
            </a:r>
            <a:r>
              <a:rPr lang="es-ES_tradnl" dirty="0"/>
              <a:t>="http://</a:t>
            </a:r>
            <a:r>
              <a:rPr lang="es-ES_tradnl" dirty="0" err="1"/>
              <a:t>creativecommons.org</a:t>
            </a:r>
            <a:r>
              <a:rPr lang="es-ES_tradnl" dirty="0"/>
              <a:t>/</a:t>
            </a:r>
            <a:r>
              <a:rPr lang="es-ES_tradnl" dirty="0" err="1"/>
              <a:t>licenses</a:t>
            </a:r>
            <a:r>
              <a:rPr lang="es-ES_tradnl" dirty="0"/>
              <a:t>/</a:t>
            </a:r>
            <a:r>
              <a:rPr lang="es-ES_tradnl" dirty="0" err="1"/>
              <a:t>by</a:t>
            </a:r>
            <a:r>
              <a:rPr lang="es-ES_tradnl" dirty="0"/>
              <a:t>/4.0/"&gt;&lt;</a:t>
            </a:r>
            <a:r>
              <a:rPr lang="es-ES_tradnl" dirty="0" err="1"/>
              <a:t>img</a:t>
            </a:r>
            <a:r>
              <a:rPr lang="es-ES_tradnl" dirty="0"/>
              <a:t> </a:t>
            </a:r>
            <a:r>
              <a:rPr lang="es-ES_tradnl" dirty="0" err="1"/>
              <a:t>alt</a:t>
            </a:r>
            <a:r>
              <a:rPr lang="es-ES_tradnl" dirty="0"/>
              <a:t>="Licencia de </a:t>
            </a:r>
            <a:r>
              <a:rPr lang="es-ES_tradnl" dirty="0" err="1"/>
              <a:t>Creative</a:t>
            </a:r>
            <a:r>
              <a:rPr lang="es-ES_tradnl" dirty="0"/>
              <a:t> </a:t>
            </a:r>
            <a:r>
              <a:rPr lang="es-ES_tradnl" dirty="0" err="1"/>
              <a:t>Commons</a:t>
            </a:r>
            <a:r>
              <a:rPr lang="es-ES_tradnl" dirty="0"/>
              <a:t>" </a:t>
            </a:r>
            <a:r>
              <a:rPr lang="es-ES_tradnl" dirty="0" err="1"/>
              <a:t>style</a:t>
            </a:r>
            <a:r>
              <a:rPr lang="es-ES_tradnl" dirty="0"/>
              <a:t>="border-width:0" </a:t>
            </a:r>
            <a:r>
              <a:rPr lang="es-ES_tradnl" dirty="0" err="1"/>
              <a:t>src</a:t>
            </a:r>
            <a:r>
              <a:rPr lang="es-ES_tradnl" dirty="0"/>
              <a:t>="https://</a:t>
            </a:r>
            <a:r>
              <a:rPr lang="es-ES_tradnl" dirty="0" err="1"/>
              <a:t>i.creativecommons.org</a:t>
            </a:r>
            <a:r>
              <a:rPr lang="es-ES_tradnl" dirty="0"/>
              <a:t>/l/</a:t>
            </a:r>
            <a:r>
              <a:rPr lang="es-ES_tradnl" dirty="0" err="1"/>
              <a:t>by</a:t>
            </a:r>
            <a:r>
              <a:rPr lang="es-ES_tradnl" dirty="0"/>
              <a:t>/4.0/88x31.png" /&gt;&lt;/a&gt;&lt;</a:t>
            </a:r>
            <a:r>
              <a:rPr lang="es-ES_tradnl" dirty="0" err="1"/>
              <a:t>br</a:t>
            </a:r>
            <a:r>
              <a:rPr lang="es-ES_tradnl" dirty="0"/>
              <a:t> /&gt;Este obra está bajo una &lt;a </a:t>
            </a:r>
            <a:r>
              <a:rPr lang="es-ES_tradnl" dirty="0" err="1"/>
              <a:t>rel</a:t>
            </a:r>
            <a:r>
              <a:rPr lang="es-ES_tradnl" dirty="0"/>
              <a:t>="</a:t>
            </a:r>
            <a:r>
              <a:rPr lang="es-ES_tradnl" dirty="0" err="1"/>
              <a:t>license</a:t>
            </a:r>
            <a:r>
              <a:rPr lang="es-ES_tradnl" dirty="0"/>
              <a:t>" </a:t>
            </a:r>
            <a:r>
              <a:rPr lang="es-ES_tradnl" dirty="0" err="1"/>
              <a:t>href</a:t>
            </a:r>
            <a:r>
              <a:rPr lang="es-ES_tradnl" dirty="0"/>
              <a:t>="http://</a:t>
            </a:r>
            <a:r>
              <a:rPr lang="es-ES_tradnl" dirty="0" err="1"/>
              <a:t>creativecommons.org</a:t>
            </a:r>
            <a:r>
              <a:rPr lang="es-ES_tradnl" dirty="0"/>
              <a:t>/</a:t>
            </a:r>
            <a:r>
              <a:rPr lang="es-ES_tradnl" dirty="0" err="1"/>
              <a:t>licenses</a:t>
            </a:r>
            <a:r>
              <a:rPr lang="es-ES_tradnl" dirty="0"/>
              <a:t>/</a:t>
            </a:r>
            <a:r>
              <a:rPr lang="es-ES_tradnl" dirty="0" err="1"/>
              <a:t>by</a:t>
            </a:r>
            <a:r>
              <a:rPr lang="es-ES_tradnl" dirty="0"/>
              <a:t>/4.0/"&gt;licencia de </a:t>
            </a:r>
            <a:r>
              <a:rPr lang="es-ES_tradnl" dirty="0" err="1"/>
              <a:t>Creative</a:t>
            </a:r>
            <a:r>
              <a:rPr lang="es-ES_tradnl" dirty="0"/>
              <a:t> </a:t>
            </a:r>
            <a:r>
              <a:rPr lang="es-ES_tradnl" dirty="0" err="1"/>
              <a:t>Commons</a:t>
            </a:r>
            <a:r>
              <a:rPr lang="es-ES_tradnl" dirty="0"/>
              <a:t> Reconocimiento 4.0 Internacional&lt;/a&gt;.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380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333" y="140677"/>
            <a:ext cx="11853333" cy="731520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SHOULD WE </a:t>
            </a:r>
            <a:r>
              <a:rPr lang="es-ES_tradnl" sz="2400" b="1" dirty="0" smtClean="0">
                <a:solidFill>
                  <a:schemeClr val="accent1"/>
                </a:solidFill>
                <a:latin typeface="+mn-lt"/>
                <a:ea typeface="Arial" charset="0"/>
                <a:cs typeface="Arial" charset="0"/>
              </a:rPr>
              <a:t>ONLY</a:t>
            </a:r>
            <a:r>
              <a:rPr lang="es-ES_tradnl" sz="2400" b="1" dirty="0" smtClean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 PAY ATTENTION TO THE WAY IN WHICH BRITISH AND AMERICANS SPEAK?</a:t>
            </a:r>
            <a:endParaRPr lang="es-ES_tradnl" sz="24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9" y="1111347"/>
            <a:ext cx="4417256" cy="4951827"/>
          </a:xfr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633698890"/>
              </p:ext>
            </p:extLst>
          </p:nvPr>
        </p:nvGraphicFramePr>
        <p:xfrm>
          <a:off x="3869656" y="635130"/>
          <a:ext cx="8153010" cy="5428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6304020" y="1180383"/>
            <a:ext cx="535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solidFill>
                  <a:schemeClr val="accent5">
                    <a:lumMod val="50000"/>
                  </a:schemeClr>
                </a:solidFill>
              </a:rPr>
              <a:t>ENGLISH SPEAKERS</a:t>
            </a:r>
            <a:endParaRPr lang="es-ES_tradnl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651999" y="3454400"/>
            <a:ext cx="2002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300-500 M</a:t>
            </a:r>
            <a:endParaRPr lang="es-ES_tradnl" sz="32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193867" y="5436029"/>
            <a:ext cx="1935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smtClean="0"/>
              <a:t>1,000 M</a:t>
            </a:r>
            <a:endParaRPr lang="es-ES_tradnl" sz="3200" b="1"/>
          </a:p>
        </p:txBody>
      </p:sp>
    </p:spTree>
    <p:extLst>
      <p:ext uri="{BB962C8B-B14F-4D97-AF65-F5344CB8AC3E}">
        <p14:creationId xmlns:p14="http://schemas.microsoft.com/office/powerpoint/2010/main" val="20028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117" y="234177"/>
            <a:ext cx="10515600" cy="2096428"/>
          </a:xfrm>
        </p:spPr>
        <p:txBody>
          <a:bodyPr>
            <a:normAutofit fontScale="90000"/>
          </a:bodyPr>
          <a:lstStyle/>
          <a:p>
            <a:pPr algn="just"/>
            <a:r>
              <a:rPr lang="es-ES_tradnl" dirty="0" err="1" smtClean="0"/>
              <a:t>When</a:t>
            </a:r>
            <a:r>
              <a:rPr lang="es-ES_tradnl" dirty="0" smtClean="0"/>
              <a:t> </a:t>
            </a:r>
            <a:r>
              <a:rPr lang="es-ES_tradnl" dirty="0" err="1" smtClean="0"/>
              <a:t>thinking</a:t>
            </a:r>
            <a:r>
              <a:rPr lang="es-ES_tradnl" dirty="0" smtClean="0"/>
              <a:t> </a:t>
            </a:r>
            <a:r>
              <a:rPr lang="es-ES_tradnl" dirty="0" err="1" smtClean="0"/>
              <a:t>about</a:t>
            </a:r>
            <a:r>
              <a:rPr lang="es-ES_tradnl" dirty="0" smtClean="0"/>
              <a:t> ‘</a:t>
            </a:r>
            <a:r>
              <a:rPr lang="es-ES_tradnl" dirty="0" err="1" smtClean="0"/>
              <a:t>perfect</a:t>
            </a:r>
            <a:r>
              <a:rPr lang="es-ES_tradnl" dirty="0" smtClean="0"/>
              <a:t> </a:t>
            </a:r>
            <a:r>
              <a:rPr lang="es-ES_tradnl" dirty="0" err="1" smtClean="0"/>
              <a:t>pronounciation</a:t>
            </a:r>
            <a:r>
              <a:rPr lang="es-ES_tradnl" dirty="0" smtClean="0"/>
              <a:t>’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should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forget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some</a:t>
            </a:r>
            <a:r>
              <a:rPr lang="es-ES_tradnl" dirty="0" smtClean="0"/>
              <a:t> </a:t>
            </a:r>
            <a:r>
              <a:rPr lang="es-ES_tradnl" dirty="0" err="1" smtClean="0"/>
              <a:t>people</a:t>
            </a:r>
            <a:r>
              <a:rPr lang="es-ES_tradnl" dirty="0" smtClean="0"/>
              <a:t> </a:t>
            </a:r>
            <a:r>
              <a:rPr lang="es-ES_tradnl" dirty="0" err="1" smtClean="0"/>
              <a:t>speak</a:t>
            </a:r>
            <a:r>
              <a:rPr lang="es-ES_tradnl" dirty="0" smtClean="0"/>
              <a:t> </a:t>
            </a:r>
            <a:r>
              <a:rPr lang="es-ES_tradnl" dirty="0" err="1" smtClean="0"/>
              <a:t>perfect</a:t>
            </a:r>
            <a:r>
              <a:rPr lang="es-ES_tradnl" dirty="0" smtClean="0"/>
              <a:t> English</a:t>
            </a:r>
            <a:r>
              <a:rPr lang="mr-IN" dirty="0" smtClean="0"/>
              <a:t>…</a:t>
            </a:r>
            <a:r>
              <a:rPr lang="es-ES" dirty="0" err="1" smtClean="0"/>
              <a:t>because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just</a:t>
            </a:r>
            <a:r>
              <a:rPr lang="es-ES" dirty="0" smtClean="0"/>
              <a:t> </a:t>
            </a:r>
            <a:r>
              <a:rPr lang="es-ES" dirty="0" err="1" smtClean="0"/>
              <a:t>happens</a:t>
            </a:r>
            <a:r>
              <a:rPr lang="es-ES" dirty="0" smtClean="0"/>
              <a:t> to be </a:t>
            </a:r>
            <a:r>
              <a:rPr lang="es-ES" dirty="0" err="1" smtClean="0"/>
              <a:t>their</a:t>
            </a:r>
            <a:r>
              <a:rPr lang="es-ES" dirty="0" smtClean="0"/>
              <a:t> </a:t>
            </a:r>
            <a:r>
              <a:rPr lang="es-ES" dirty="0" err="1" smtClean="0"/>
              <a:t>mother</a:t>
            </a:r>
            <a:r>
              <a:rPr lang="es-ES" dirty="0" smtClean="0"/>
              <a:t> </a:t>
            </a:r>
            <a:r>
              <a:rPr lang="es-ES" dirty="0" err="1" smtClean="0"/>
              <a:t>tongue</a:t>
            </a:r>
            <a:r>
              <a:rPr lang="mr-IN" dirty="0" smtClean="0"/>
              <a:t>…</a:t>
            </a:r>
            <a:endParaRPr lang="es-ES_tradn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t="17895" b="7645"/>
          <a:stretch/>
        </p:blipFill>
        <p:spPr>
          <a:xfrm>
            <a:off x="838200" y="2434508"/>
            <a:ext cx="4547870" cy="3378820"/>
          </a:xfrm>
        </p:spPr>
      </p:pic>
      <p:sp>
        <p:nvSpPr>
          <p:cNvPr id="7" name="CuadroTexto 6"/>
          <p:cNvSpPr txBox="1"/>
          <p:nvPr/>
        </p:nvSpPr>
        <p:spPr>
          <a:xfrm>
            <a:off x="5794917" y="2692757"/>
            <a:ext cx="4839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smtClean="0"/>
              <a:t>`</a:t>
            </a:r>
            <a:r>
              <a:rPr lang="mr-IN" i="1" dirty="0" smtClean="0"/>
              <a:t>…</a:t>
            </a:r>
            <a:r>
              <a:rPr lang="es-ES" i="1" dirty="0" err="1" smtClean="0"/>
              <a:t>Years</a:t>
            </a:r>
            <a:r>
              <a:rPr lang="es-ES" i="1" dirty="0" smtClean="0"/>
              <a:t> </a:t>
            </a:r>
            <a:r>
              <a:rPr lang="es-ES" i="1" dirty="0" err="1" smtClean="0"/>
              <a:t>later</a:t>
            </a:r>
            <a:r>
              <a:rPr lang="es-ES" i="1" dirty="0" smtClean="0"/>
              <a:t> I </a:t>
            </a:r>
            <a:r>
              <a:rPr lang="es-ES" i="1" dirty="0" err="1" smtClean="0"/>
              <a:t>thought</a:t>
            </a:r>
            <a:r>
              <a:rPr lang="es-ES" i="1" dirty="0" smtClean="0"/>
              <a:t> </a:t>
            </a:r>
            <a:r>
              <a:rPr lang="es-ES" i="1" dirty="0" err="1" smtClean="0"/>
              <a:t>about</a:t>
            </a:r>
            <a:r>
              <a:rPr lang="es-ES" i="1" dirty="0" smtClean="0"/>
              <a:t> </a:t>
            </a:r>
            <a:r>
              <a:rPr lang="es-ES" i="1" dirty="0" err="1" smtClean="0"/>
              <a:t>this</a:t>
            </a:r>
            <a:r>
              <a:rPr lang="es-ES" i="1" dirty="0" smtClean="0"/>
              <a:t> </a:t>
            </a:r>
            <a:r>
              <a:rPr lang="es-ES" i="1" dirty="0" err="1" smtClean="0"/>
              <a:t>when</a:t>
            </a:r>
            <a:r>
              <a:rPr lang="es-ES" i="1" dirty="0" smtClean="0"/>
              <a:t> I </a:t>
            </a:r>
            <a:r>
              <a:rPr lang="es-ES" i="1" dirty="0" err="1" smtClean="0"/>
              <a:t>left</a:t>
            </a:r>
            <a:r>
              <a:rPr lang="es-ES" i="1" dirty="0" smtClean="0"/>
              <a:t> Nigeria to </a:t>
            </a:r>
            <a:r>
              <a:rPr lang="es-ES" i="1" dirty="0" err="1" smtClean="0"/>
              <a:t>go</a:t>
            </a:r>
            <a:r>
              <a:rPr lang="es-ES" i="1" dirty="0" smtClean="0"/>
              <a:t> to </a:t>
            </a:r>
            <a:r>
              <a:rPr lang="es-ES" i="1" dirty="0" err="1" smtClean="0"/>
              <a:t>university</a:t>
            </a:r>
            <a:r>
              <a:rPr lang="es-ES" i="1" dirty="0" smtClean="0"/>
              <a:t> in USA. I </a:t>
            </a:r>
            <a:r>
              <a:rPr lang="es-ES" i="1" dirty="0" err="1" smtClean="0"/>
              <a:t>was</a:t>
            </a:r>
            <a:r>
              <a:rPr lang="es-ES" i="1" dirty="0" smtClean="0"/>
              <a:t> 19. </a:t>
            </a:r>
          </a:p>
          <a:p>
            <a:pPr algn="just"/>
            <a:r>
              <a:rPr lang="es-ES" i="1" dirty="0" err="1" smtClean="0"/>
              <a:t>My</a:t>
            </a:r>
            <a:r>
              <a:rPr lang="es-ES" i="1" dirty="0" smtClean="0"/>
              <a:t> American </a:t>
            </a:r>
            <a:r>
              <a:rPr lang="es-ES" i="1" dirty="0" err="1" smtClean="0"/>
              <a:t>roommate</a:t>
            </a:r>
            <a:r>
              <a:rPr lang="es-ES" i="1" dirty="0" smtClean="0"/>
              <a:t> </a:t>
            </a:r>
            <a:r>
              <a:rPr lang="es-ES" i="1" dirty="0" err="1" smtClean="0"/>
              <a:t>was</a:t>
            </a:r>
            <a:r>
              <a:rPr lang="es-ES" i="1" dirty="0" smtClean="0"/>
              <a:t> </a:t>
            </a:r>
            <a:r>
              <a:rPr lang="es-ES" i="1" dirty="0" err="1" smtClean="0"/>
              <a:t>shocked</a:t>
            </a:r>
            <a:r>
              <a:rPr lang="es-ES" i="1" dirty="0" smtClean="0"/>
              <a:t> </a:t>
            </a:r>
            <a:r>
              <a:rPr lang="es-ES" i="1" dirty="0" err="1" smtClean="0"/>
              <a:t>by</a:t>
            </a:r>
            <a:r>
              <a:rPr lang="es-ES" i="1" dirty="0" smtClean="0"/>
              <a:t> me. </a:t>
            </a:r>
            <a:r>
              <a:rPr lang="es-ES" i="1" dirty="0" err="1" smtClean="0"/>
              <a:t>She</a:t>
            </a:r>
            <a:r>
              <a:rPr lang="es-ES" i="1" dirty="0" smtClean="0"/>
              <a:t> </a:t>
            </a:r>
            <a:r>
              <a:rPr lang="es-ES" i="1" dirty="0" err="1" smtClean="0"/>
              <a:t>asked</a:t>
            </a:r>
            <a:r>
              <a:rPr lang="es-ES" i="1" dirty="0" smtClean="0"/>
              <a:t> me </a:t>
            </a:r>
            <a:r>
              <a:rPr lang="es-ES" i="1" dirty="0" err="1" smtClean="0"/>
              <a:t>where</a:t>
            </a:r>
            <a:r>
              <a:rPr lang="es-ES" i="1" dirty="0" smtClean="0"/>
              <a:t> I </a:t>
            </a:r>
            <a:r>
              <a:rPr lang="es-ES" i="1" dirty="0" err="1" smtClean="0"/>
              <a:t>had</a:t>
            </a:r>
            <a:r>
              <a:rPr lang="es-ES" i="1" dirty="0" smtClean="0"/>
              <a:t> </a:t>
            </a:r>
            <a:r>
              <a:rPr lang="es-ES" i="1" dirty="0" err="1" smtClean="0"/>
              <a:t>learnt</a:t>
            </a:r>
            <a:r>
              <a:rPr lang="es-ES" i="1" dirty="0" smtClean="0"/>
              <a:t> to </a:t>
            </a:r>
            <a:r>
              <a:rPr lang="es-ES" i="1" dirty="0" err="1" smtClean="0"/>
              <a:t>speak</a:t>
            </a:r>
            <a:r>
              <a:rPr lang="es-ES" i="1" dirty="0" smtClean="0"/>
              <a:t> English so </a:t>
            </a:r>
            <a:r>
              <a:rPr lang="es-ES" i="1" dirty="0" err="1" smtClean="0"/>
              <a:t>well</a:t>
            </a:r>
            <a:r>
              <a:rPr lang="es-ES" i="1" dirty="0" smtClean="0"/>
              <a:t> and </a:t>
            </a:r>
            <a:r>
              <a:rPr lang="es-ES" i="1" dirty="0" err="1" smtClean="0"/>
              <a:t>was</a:t>
            </a:r>
            <a:r>
              <a:rPr lang="es-ES" i="1" dirty="0" smtClean="0"/>
              <a:t> </a:t>
            </a:r>
            <a:r>
              <a:rPr lang="es-ES" i="1" dirty="0" err="1" smtClean="0"/>
              <a:t>confused</a:t>
            </a:r>
            <a:r>
              <a:rPr lang="es-ES" i="1" dirty="0" smtClean="0"/>
              <a:t> </a:t>
            </a:r>
            <a:r>
              <a:rPr lang="es-ES" i="1" dirty="0" err="1" smtClean="0"/>
              <a:t>when</a:t>
            </a:r>
            <a:r>
              <a:rPr lang="es-ES" i="1" dirty="0" smtClean="0"/>
              <a:t> I </a:t>
            </a:r>
            <a:r>
              <a:rPr lang="es-ES" i="1" dirty="0" err="1" smtClean="0"/>
              <a:t>said</a:t>
            </a:r>
            <a:r>
              <a:rPr lang="es-ES" i="1" dirty="0" smtClean="0"/>
              <a:t> </a:t>
            </a:r>
            <a:r>
              <a:rPr lang="es-ES" i="1" dirty="0" err="1" smtClean="0"/>
              <a:t>that</a:t>
            </a:r>
            <a:r>
              <a:rPr lang="es-ES" i="1" dirty="0" smtClean="0"/>
              <a:t> Nigeria </a:t>
            </a:r>
            <a:r>
              <a:rPr lang="es-ES" i="1" dirty="0" err="1" smtClean="0"/>
              <a:t>happened</a:t>
            </a:r>
            <a:r>
              <a:rPr lang="es-ES" i="1" dirty="0" smtClean="0"/>
              <a:t> to </a:t>
            </a:r>
            <a:r>
              <a:rPr lang="es-ES" i="1" dirty="0" err="1" smtClean="0"/>
              <a:t>have</a:t>
            </a:r>
            <a:r>
              <a:rPr lang="es-ES" i="1" dirty="0" smtClean="0"/>
              <a:t> English as </a:t>
            </a:r>
            <a:r>
              <a:rPr lang="es-ES" i="1" dirty="0" err="1" smtClean="0"/>
              <a:t>its</a:t>
            </a:r>
            <a:r>
              <a:rPr lang="es-ES" i="1" dirty="0" smtClean="0"/>
              <a:t> </a:t>
            </a:r>
            <a:r>
              <a:rPr lang="es-ES" i="1" dirty="0" err="1" smtClean="0"/>
              <a:t>official</a:t>
            </a:r>
            <a:r>
              <a:rPr lang="es-ES" i="1" dirty="0" smtClean="0"/>
              <a:t> </a:t>
            </a:r>
            <a:r>
              <a:rPr lang="es-ES" i="1" dirty="0" err="1" smtClean="0"/>
              <a:t>language</a:t>
            </a:r>
            <a:r>
              <a:rPr lang="mr-IN" i="1" dirty="0" smtClean="0"/>
              <a:t>…</a:t>
            </a:r>
            <a:r>
              <a:rPr lang="es-ES" i="1" dirty="0" smtClean="0"/>
              <a:t>´</a:t>
            </a:r>
          </a:p>
          <a:p>
            <a:endParaRPr lang="es-ES" dirty="0"/>
          </a:p>
          <a:p>
            <a:r>
              <a:rPr lang="es-ES" dirty="0" smtClean="0"/>
              <a:t>		</a:t>
            </a:r>
            <a:r>
              <a:rPr lang="es-ES" dirty="0" err="1" smtClean="0"/>
              <a:t>Chimamanda</a:t>
            </a:r>
            <a:r>
              <a:rPr lang="es-ES" dirty="0" smtClean="0"/>
              <a:t> </a:t>
            </a:r>
            <a:r>
              <a:rPr lang="es-ES" dirty="0" err="1" smtClean="0"/>
              <a:t>Ngozi</a:t>
            </a:r>
            <a:r>
              <a:rPr lang="es-ES" dirty="0" smtClean="0"/>
              <a:t> </a:t>
            </a:r>
            <a:r>
              <a:rPr lang="es-ES" dirty="0" err="1" smtClean="0"/>
              <a:t>Adichie</a:t>
            </a:r>
            <a:r>
              <a:rPr lang="es-ES" dirty="0" smtClean="0"/>
              <a:t> 			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danger</a:t>
            </a:r>
            <a:r>
              <a:rPr lang="es-ES" dirty="0" smtClean="0"/>
              <a:t> of a single </a:t>
            </a:r>
            <a:r>
              <a:rPr lang="es-ES" dirty="0" err="1" smtClean="0"/>
              <a:t>story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45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952"/>
          </a:xfrm>
        </p:spPr>
        <p:txBody>
          <a:bodyPr>
            <a:normAutofit/>
          </a:bodyPr>
          <a:lstStyle/>
          <a:p>
            <a:r>
              <a:rPr lang="es-ES_tradnl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We</a:t>
            </a:r>
            <a:r>
              <a:rPr lang="es-ES_tradnl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use English </a:t>
            </a:r>
            <a:r>
              <a:rPr lang="es-ES_tradnl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es-ES_tradnl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business</a:t>
            </a:r>
            <a:r>
              <a:rPr lang="es-ES_tradnl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trading, </a:t>
            </a:r>
            <a:r>
              <a:rPr lang="es-ES_tradnl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entertaining</a:t>
            </a:r>
            <a:r>
              <a:rPr lang="es-ES_tradnl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s-ES_tradnl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much</a:t>
            </a:r>
            <a:r>
              <a:rPr lang="es-ES_tradnl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more</a:t>
            </a:r>
            <a:r>
              <a:rPr lang="mr-IN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s-ES_tradnl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s-ES_tradnl" sz="28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93" y="1055078"/>
            <a:ext cx="4254305" cy="4290646"/>
          </a:xfrm>
        </p:spPr>
      </p:pic>
      <p:sp>
        <p:nvSpPr>
          <p:cNvPr id="6" name="CuadroTexto 5"/>
          <p:cNvSpPr txBox="1"/>
          <p:nvPr/>
        </p:nvSpPr>
        <p:spPr>
          <a:xfrm>
            <a:off x="450165" y="5574011"/>
            <a:ext cx="10649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‘English has 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got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 ‘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special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role’ 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recognized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s-ES_tradnl" sz="2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every</a:t>
            </a:r>
            <a:r>
              <a:rPr lang="es-ES_tradnl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country</a:t>
            </a:r>
            <a:r>
              <a:rPr lang="es-ES_tradnl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´</a:t>
            </a:r>
          </a:p>
          <a:p>
            <a:r>
              <a:rPr lang="es-ES_tradnl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r>
              <a:rPr lang="es-ES_tradnl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							      </a:t>
            </a:r>
            <a:r>
              <a:rPr lang="es-ES_tradnl" sz="2000" dirty="0" smtClean="0">
                <a:latin typeface="Arial" charset="0"/>
                <a:ea typeface="Arial" charset="0"/>
                <a:cs typeface="Arial" charset="0"/>
              </a:rPr>
              <a:t>David </a:t>
            </a:r>
            <a:r>
              <a:rPr lang="es-ES_tradnl" sz="2000" dirty="0" err="1" smtClean="0">
                <a:latin typeface="Arial" charset="0"/>
                <a:ea typeface="Arial" charset="0"/>
                <a:cs typeface="Arial" charset="0"/>
              </a:rPr>
              <a:t>Crystal</a:t>
            </a:r>
            <a:r>
              <a:rPr lang="es-ES_tradnl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727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Autofit/>
          </a:bodyPr>
          <a:lstStyle/>
          <a:p>
            <a:pPr algn="just"/>
            <a:r>
              <a:rPr lang="es-ES_tradnl" sz="3200" b="1" dirty="0" err="1" smtClean="0">
                <a:solidFill>
                  <a:srgbClr val="FF0000"/>
                </a:solidFill>
              </a:rPr>
              <a:t>The</a:t>
            </a:r>
            <a:r>
              <a:rPr lang="es-ES_tradnl" sz="3200" b="1" dirty="0">
                <a:solidFill>
                  <a:srgbClr val="FF0000"/>
                </a:solidFill>
              </a:rPr>
              <a:t> 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variations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used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by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the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speakers</a:t>
            </a:r>
            <a:r>
              <a:rPr lang="es-ES_tradnl" sz="3200" b="1" dirty="0" smtClean="0">
                <a:solidFill>
                  <a:srgbClr val="FF0000"/>
                </a:solidFill>
              </a:rPr>
              <a:t> of ELF are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perfectly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intelligible</a:t>
            </a:r>
            <a:r>
              <a:rPr lang="es-ES_tradnl" sz="3200" b="1" dirty="0" smtClean="0">
                <a:solidFill>
                  <a:srgbClr val="FF0000"/>
                </a:solidFill>
              </a:rPr>
              <a:t> and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respond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accurately</a:t>
            </a:r>
            <a:r>
              <a:rPr lang="es-ES_tradnl" sz="3200" b="1" dirty="0" smtClean="0">
                <a:solidFill>
                  <a:srgbClr val="FF0000"/>
                </a:solidFill>
              </a:rPr>
              <a:t> to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effective</a:t>
            </a:r>
            <a:r>
              <a:rPr lang="es-ES_tradnl" sz="3200" b="1" dirty="0" smtClean="0">
                <a:solidFill>
                  <a:srgbClr val="FF0000"/>
                </a:solidFill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</a:rPr>
              <a:t>communication</a:t>
            </a:r>
            <a:endParaRPr lang="es-ES_tradnl" sz="3200" b="1" dirty="0">
              <a:solidFill>
                <a:srgbClr val="FF0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1223888"/>
            <a:ext cx="5950633" cy="5634111"/>
          </a:xfrm>
        </p:spPr>
      </p:pic>
      <p:sp>
        <p:nvSpPr>
          <p:cNvPr id="5" name="CuadroTexto 4"/>
          <p:cNvSpPr txBox="1"/>
          <p:nvPr/>
        </p:nvSpPr>
        <p:spPr>
          <a:xfrm>
            <a:off x="6461759" y="1825625"/>
            <a:ext cx="54676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means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effective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communication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matters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more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producing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perfectly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imitated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´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native´pronounciations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es-ES_tradnl" sz="2800" dirty="0" smtClean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Speakers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of ELF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should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worry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getting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understood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but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about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following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native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speakers</a:t>
            </a: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800" dirty="0" err="1" smtClean="0">
                <a:latin typeface="Arial" charset="0"/>
                <a:ea typeface="Arial" charset="0"/>
                <a:cs typeface="Arial" charset="0"/>
              </a:rPr>
              <a:t>norms</a:t>
            </a:r>
            <a:r>
              <a:rPr lang="mr-IN" sz="28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1989"/>
          </a:xfrm>
        </p:spPr>
        <p:txBody>
          <a:bodyPr>
            <a:normAutofit fontScale="90000"/>
          </a:bodyPr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86265"/>
            <a:ext cx="10515600" cy="5290698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As a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result</a:t>
            </a: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of ELF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our</a:t>
            </a: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perspective</a:t>
            </a: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as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teachers</a:t>
            </a: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should</a:t>
            </a:r>
            <a:r>
              <a:rPr lang="es-ES_tradnl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60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change</a:t>
            </a:r>
            <a:r>
              <a:rPr lang="mr-IN" sz="96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s-ES_tradnl" sz="96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0528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latin typeface="Comic Sans MS" charset="0"/>
                <a:ea typeface="Comic Sans MS" charset="0"/>
                <a:cs typeface="Comic Sans MS" charset="0"/>
              </a:rPr>
              <a:t>Now</a:t>
            </a:r>
            <a:r>
              <a:rPr lang="es-ES_tradnl" b="1" dirty="0" smtClean="0">
                <a:latin typeface="Comic Sans MS" charset="0"/>
                <a:ea typeface="Comic Sans MS" charset="0"/>
                <a:cs typeface="Comic Sans MS" charset="0"/>
              </a:rPr>
              <a:t> ELF </a:t>
            </a:r>
            <a:r>
              <a:rPr lang="es-ES_tradnl" b="1" dirty="0" err="1" smtClean="0">
                <a:latin typeface="Comic Sans MS" charset="0"/>
                <a:ea typeface="Comic Sans MS" charset="0"/>
                <a:cs typeface="Comic Sans MS" charset="0"/>
              </a:rPr>
              <a:t>speakers</a:t>
            </a:r>
            <a:r>
              <a:rPr lang="es-ES_tradnl" b="1" dirty="0" smtClean="0">
                <a:latin typeface="Comic Sans MS" charset="0"/>
                <a:ea typeface="Comic Sans MS" charset="0"/>
                <a:cs typeface="Comic Sans MS" charset="0"/>
              </a:rPr>
              <a:t> are </a:t>
            </a:r>
            <a:r>
              <a:rPr lang="es-ES_tradnl" b="1" dirty="0" err="1" smtClean="0">
                <a:latin typeface="Comic Sans MS" charset="0"/>
                <a:ea typeface="Comic Sans MS" charset="0"/>
                <a:cs typeface="Comic Sans MS" charset="0"/>
              </a:rPr>
              <a:t>proud</a:t>
            </a:r>
            <a:r>
              <a:rPr lang="es-ES_tradnl" b="1" dirty="0" smtClean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es-ES_tradnl" b="1" dirty="0" err="1" smtClean="0">
                <a:latin typeface="Comic Sans MS" charset="0"/>
                <a:ea typeface="Comic Sans MS" charset="0"/>
                <a:cs typeface="Comic Sans MS" charset="0"/>
              </a:rPr>
              <a:t>their</a:t>
            </a:r>
            <a:r>
              <a:rPr lang="es-ES_tradnl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b="1" dirty="0" err="1" smtClean="0">
                <a:latin typeface="Comic Sans MS" charset="0"/>
                <a:ea typeface="Comic Sans MS" charset="0"/>
                <a:cs typeface="Comic Sans MS" charset="0"/>
              </a:rPr>
              <a:t>accents</a:t>
            </a:r>
            <a:r>
              <a:rPr lang="mr-IN" b="1" dirty="0" smtClean="0"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s-ES_tradnl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3" name="Garbiñe Muguruza Wimbledon 2017 winner s intervie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1" y="1140529"/>
            <a:ext cx="4280209" cy="4351338"/>
          </a:xfrm>
        </p:spPr>
      </p:pic>
      <p:pic>
        <p:nvPicPr>
          <p:cNvPr id="15" name="José Andrés Gets Cooking!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2283" y="1140529"/>
            <a:ext cx="5162706" cy="43513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53140" y="5858539"/>
            <a:ext cx="102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mr-IN" dirty="0">
                <a:hlinkClick r:id="rId11"/>
              </a:rPr>
              <a:t>cid:E2C45369-549E-429E-BFCE-0C56F2F8F84A/F092EFFD-D269-4DB1-B03F-CA9E95BF9860@telefonica.net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753140" y="6225211"/>
            <a:ext cx="743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s-ES_tradnl" dirty="0">
                <a:hlinkClick r:id="rId12"/>
              </a:rPr>
              <a:t>https://www.youtube.com/watch?v=ftvZBC_b5U8</a:t>
            </a:r>
            <a:endParaRPr lang="es-ES_tradnl" dirty="0"/>
          </a:p>
        </p:txBody>
      </p:sp>
      <p:pic>
        <p:nvPicPr>
          <p:cNvPr id="8" name="audiounit6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95705" y="4598051"/>
            <a:ext cx="812800" cy="796073"/>
          </a:xfrm>
          <a:prstGeom prst="rect">
            <a:avLst/>
          </a:prstGeom>
        </p:spPr>
      </p:pic>
      <p:pic>
        <p:nvPicPr>
          <p:cNvPr id="9" name="audiounit6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2298" y="4598052"/>
            <a:ext cx="812800" cy="7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030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0303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065842"/>
          </a:xfrm>
        </p:spPr>
        <p:txBody>
          <a:bodyPr>
            <a:noAutofit/>
          </a:bodyPr>
          <a:lstStyle/>
          <a:p>
            <a:pPr algn="just"/>
            <a:r>
              <a:rPr lang="es-ES_tradnl" sz="3200" dirty="0" smtClean="0"/>
              <a:t>‘In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future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where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there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were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many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national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Englishes</a:t>
            </a:r>
            <a:r>
              <a:rPr lang="es-ES_tradnl" sz="3200" dirty="0" smtClean="0"/>
              <a:t>, </a:t>
            </a:r>
            <a:r>
              <a:rPr lang="es-ES_tradnl" sz="3200" dirty="0" err="1" smtClean="0"/>
              <a:t>little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would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change</a:t>
            </a:r>
            <a:r>
              <a:rPr lang="es-ES_tradnl" sz="3200" dirty="0" smtClean="0"/>
              <a:t>: </a:t>
            </a:r>
            <a:r>
              <a:rPr lang="es-ES_tradnl" sz="3200" dirty="0" err="1" smtClean="0"/>
              <a:t>People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would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still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have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dialects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for</a:t>
            </a:r>
            <a:r>
              <a:rPr lang="es-ES_tradnl" sz="3200" dirty="0" smtClean="0"/>
              <a:t> use </a:t>
            </a:r>
            <a:r>
              <a:rPr lang="es-ES_tradnl" sz="3200" dirty="0" err="1" smtClean="0"/>
              <a:t>within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their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own</a:t>
            </a:r>
            <a:r>
              <a:rPr lang="es-ES_tradnl" sz="3200" dirty="0" smtClean="0"/>
              <a:t> country </a:t>
            </a:r>
            <a:r>
              <a:rPr lang="es-ES_tradnl" sz="3200" dirty="0" err="1" smtClean="0"/>
              <a:t>but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when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the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need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came</a:t>
            </a:r>
            <a:r>
              <a:rPr lang="es-ES_tradnl" sz="3200" dirty="0" smtClean="0"/>
              <a:t> to </a:t>
            </a:r>
            <a:r>
              <a:rPr lang="es-ES_tradnl" sz="3200" dirty="0" err="1" smtClean="0"/>
              <a:t>communicate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with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people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from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other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countries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we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would</a:t>
            </a:r>
            <a:r>
              <a:rPr lang="es-ES_tradnl" sz="3200" dirty="0" smtClean="0"/>
              <a:t> slip </a:t>
            </a:r>
            <a:r>
              <a:rPr lang="es-ES_tradnl" sz="3200" dirty="0" err="1" smtClean="0"/>
              <a:t>into</a:t>
            </a:r>
            <a:r>
              <a:rPr lang="es-ES_tradnl" sz="3200" dirty="0" smtClean="0"/>
              <a:t> </a:t>
            </a:r>
            <a:r>
              <a:rPr lang="es-ES_tradnl" sz="3200" dirty="0" err="1" smtClean="0"/>
              <a:t>ELF.´</a:t>
            </a:r>
            <a:r>
              <a:rPr lang="es-ES_tradnl" sz="2000" dirty="0" err="1" smtClean="0"/>
              <a:t>David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Crystal</a:t>
            </a:r>
            <a:endParaRPr lang="es-ES_tradnl" sz="2000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58" y="2586580"/>
            <a:ext cx="7063162" cy="3992640"/>
          </a:xfrm>
        </p:spPr>
      </p:pic>
    </p:spTree>
    <p:extLst>
      <p:ext uri="{BB962C8B-B14F-4D97-AF65-F5344CB8AC3E}">
        <p14:creationId xmlns:p14="http://schemas.microsoft.com/office/powerpoint/2010/main" val="21165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1425</Words>
  <Application>Microsoft Macintosh PowerPoint</Application>
  <PresentationFormat>Panorámica</PresentationFormat>
  <Paragraphs>107</Paragraphs>
  <Slides>23</Slides>
  <Notes>2</Notes>
  <HiddenSlides>0</HiddenSlides>
  <MMClips>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Comic Sans MS</vt:lpstr>
      <vt:lpstr>Mangal</vt:lpstr>
      <vt:lpstr>Arial</vt:lpstr>
      <vt:lpstr>Tema de Office</vt:lpstr>
      <vt:lpstr>MUCH ADO ABOUT ENGLISH… …A TALE ABOUT ENGLISH AS ELF AND THE MANY WAYS OF LISTENING TO IT …</vt:lpstr>
      <vt:lpstr>ENGLISH AS A LINGUA FRANCA</vt:lpstr>
      <vt:lpstr>SHOULD WE ONLY PAY ATTENTION TO THE WAY IN WHICH BRITISH AND AMERICANS SPEAK?</vt:lpstr>
      <vt:lpstr>When thinking about ‘perfect pronounciation’ we should not forget that some people speak perfect English…because it just happens to be their mother tongue…</vt:lpstr>
      <vt:lpstr>We use English for business, trading, entertaining and much more… </vt:lpstr>
      <vt:lpstr>The  variations used by the speakers of ELF are perfectly intelligible and respond accurately to effective communication</vt:lpstr>
      <vt:lpstr>Presentación de PowerPoint</vt:lpstr>
      <vt:lpstr>Now ELF speakers are proud of their accents…</vt:lpstr>
      <vt:lpstr>‘In the future where there were many national Englishes, little would change: People would still have their dialects for use within their own country but when the need came to communicate with people from other countries we would slip into ELF.´David Crystal</vt:lpstr>
      <vt:lpstr>Now our goal is : BE INTELLIGIBLE</vt:lpstr>
      <vt:lpstr>The awareness of the existence of English having evolved to a Lingua Franca  should end up by us teachers revising our goals on behalf of our students aiming for excellence.</vt:lpstr>
      <vt:lpstr>A practical example on how we should conduct our listening activities (1)</vt:lpstr>
      <vt:lpstr>A practical example on how we should conduct our listening activities (2) Now, let´s have a look to a listening activity in a textbook for level B1 students :</vt:lpstr>
      <vt:lpstr>A practical example on how we should conduct our listening activities (3) </vt:lpstr>
      <vt:lpstr>A practical example on how we should conduct our listening activities (4)</vt:lpstr>
      <vt:lpstr>A practical example on how we should conduct our listening activities (5)</vt:lpstr>
      <vt:lpstr>A practical example on how we should conduct our listening activities (6)</vt:lpstr>
      <vt:lpstr>TO PAUSE OR NOT TO PAUSE?</vt:lpstr>
      <vt:lpstr>AND NOW… WHAT HAPPENS?</vt:lpstr>
      <vt:lpstr>Shakespeare would have really laughed at situations like this and of course he would have got some inspiration for a new play…</vt:lpstr>
      <vt:lpstr>Presentación de PowerPoint</vt:lpstr>
      <vt:lpstr>Presentación de PowerPoint</vt:lpstr>
      <vt:lpstr>Creative Commons License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Palomo</dc:creator>
  <cp:lastModifiedBy>Isabel Palomo</cp:lastModifiedBy>
  <cp:revision>148</cp:revision>
  <dcterms:created xsi:type="dcterms:W3CDTF">2017-07-20T19:32:30Z</dcterms:created>
  <dcterms:modified xsi:type="dcterms:W3CDTF">2017-07-23T16:35:00Z</dcterms:modified>
</cp:coreProperties>
</file>