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9" r:id="rId2"/>
    <p:sldId id="281" r:id="rId3"/>
    <p:sldId id="282" r:id="rId4"/>
    <p:sldId id="283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84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79CC93D-E52E-4D84-901B-11D7331DD495}">
          <p14:sldIdLst>
            <p14:sldId id="259"/>
          </p14:sldIdLst>
        </p14:section>
        <p14:section name="Información general y objetivos" id="{ABA716BF-3A5C-4ADB-94C9-CFEF84EBA240}">
          <p14:sldIdLst>
            <p14:sldId id="281"/>
            <p14:sldId id="282"/>
            <p14:sldId id="283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84038" autoAdjust="0"/>
  </p:normalViewPr>
  <p:slideViewPr>
    <p:cSldViewPr>
      <p:cViewPr varScale="1">
        <p:scale>
          <a:sx n="81" d="100"/>
          <a:sy n="81" d="100"/>
        </p:scale>
        <p:origin x="-17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D83FDC75-7F73-4A4A-A77C-09AADF00E0EA}" type="datetimeFigureOut">
              <a:rPr lang="es-ES" smtClean="0"/>
              <a:pPr/>
              <a:t>01/12/2019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459226BF-1F13-42D3-80DC-373E7ADD1EB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8205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48AEF76B-3757-4A0B-AF93-28494465C1DD}" type="datetimeFigureOut">
              <a:pPr/>
              <a:t>01/12/2019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75693FD4-8F83-4EF7-AC3F-0DC0388986B0}" type="slidenum"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2395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dirty="0" smtClean="0"/>
              <a:t>Esta plantilla se puede usar como archivo de inicio para presentar materiales educativos en un entorno de grupo.</a:t>
            </a:r>
          </a:p>
          <a:p>
            <a:endParaRPr lang="es-ES" dirty="0" smtClean="0"/>
          </a:p>
          <a:p>
            <a:pPr lvl="0"/>
            <a:r>
              <a:rPr lang="es-ES" sz="1200" b="1" dirty="0" smtClean="0"/>
              <a:t>Secciones</a:t>
            </a:r>
            <a:endParaRPr lang="es-ES" sz="1200" b="0" dirty="0" smtClean="0"/>
          </a:p>
          <a:p>
            <a:pPr lvl="0"/>
            <a:r>
              <a:rPr lang="es-ES" sz="1200" b="0" dirty="0" smtClean="0"/>
              <a:t>Para agregar secciones, haga clic con el botón secundario del mouse en una diapositiva.</a:t>
            </a:r>
            <a:r>
              <a:rPr lang="es-ES" sz="1200" b="0" baseline="0" dirty="0" smtClean="0"/>
              <a:t> Las secciones pueden ayudarle a organizar las diapositivas o a facilitar la colaboración entre varios autores.</a:t>
            </a:r>
            <a:endParaRPr lang="es-ES" sz="1200" b="0" dirty="0" smtClean="0"/>
          </a:p>
          <a:p>
            <a:pPr lvl="0"/>
            <a:endParaRPr lang="es-ES" sz="1200" b="1" dirty="0" smtClean="0"/>
          </a:p>
          <a:p>
            <a:pPr lvl="0"/>
            <a:r>
              <a:rPr lang="es-ES" sz="1200" b="1" dirty="0" smtClean="0"/>
              <a:t>Notas</a:t>
            </a:r>
          </a:p>
          <a:p>
            <a:pPr lvl="0"/>
            <a:r>
              <a:rPr lang="es-ES" sz="1200" dirty="0" smtClean="0"/>
              <a:t>Use la sección Notas para las notas de entrega o para proporcionar detalles adicionales al público.</a:t>
            </a:r>
            <a:r>
              <a:rPr lang="es-ES" sz="1200" baseline="0" dirty="0" smtClean="0"/>
              <a:t> Vea las notas en la vista Presentación durante la presentación. </a:t>
            </a:r>
          </a:p>
          <a:p>
            <a:pPr lvl="0">
              <a:buFontTx/>
              <a:buNone/>
            </a:pPr>
            <a:r>
              <a:rPr lang="es-ES" sz="1200" dirty="0" smtClean="0"/>
              <a:t>Tenga en cuenta el tamaño de la fuente (es importante para la accesibilidad, visibilidad, grabación en vídeo y producción en línea)</a:t>
            </a:r>
          </a:p>
          <a:p>
            <a:pPr lvl="0"/>
            <a:endParaRPr lang="es-ES" sz="1200" dirty="0" smtClean="0"/>
          </a:p>
          <a:p>
            <a:pPr lvl="0">
              <a:buFontTx/>
              <a:buNone/>
            </a:pPr>
            <a:r>
              <a:rPr lang="es-ES" sz="1200" b="1" dirty="0" smtClean="0"/>
              <a:t>Colores coordinados </a:t>
            </a:r>
          </a:p>
          <a:p>
            <a:pPr lvl="0">
              <a:buFontTx/>
              <a:buNone/>
            </a:pPr>
            <a:r>
              <a:rPr lang="es-ES" sz="1200" dirty="0" smtClean="0"/>
              <a:t>Preste especial atención a los gráficos, diagramas y cuadros de texto.</a:t>
            </a:r>
            <a:r>
              <a:rPr lang="es-ES" sz="1200" baseline="0" dirty="0" smtClean="0"/>
              <a:t> </a:t>
            </a:r>
            <a:endParaRPr lang="es-ES" sz="1200" dirty="0" smtClean="0"/>
          </a:p>
          <a:p>
            <a:pPr lvl="0"/>
            <a:r>
              <a:rPr lang="es-ES" sz="1200" dirty="0" smtClean="0"/>
              <a:t>Tenga en cuenta que los asistentes imprimirán en blanco y negro o </a:t>
            </a:r>
            <a:r>
              <a:rPr lang="es-ES" sz="1200" dirty="0" err="1" smtClean="0"/>
              <a:t>escala de grises</a:t>
            </a:r>
            <a:r>
              <a:rPr lang="es-ES" sz="1200" dirty="0" smtClean="0"/>
              <a:t>. Ejecute una prueba de impresión para asegurarse de que los colores son los correctos cuando se imprime en blanco y negro puros y </a:t>
            </a:r>
            <a:r>
              <a:rPr lang="es-ES" sz="1200" dirty="0" err="1" smtClean="0"/>
              <a:t>escala de grises</a:t>
            </a:r>
            <a:r>
              <a:rPr lang="es-ES" sz="1200" dirty="0" smtClean="0"/>
              <a:t>.</a:t>
            </a:r>
          </a:p>
          <a:p>
            <a:pPr lvl="0">
              <a:buFontTx/>
              <a:buNone/>
            </a:pPr>
            <a:endParaRPr lang="es-ES" sz="1200" dirty="0" smtClean="0"/>
          </a:p>
          <a:p>
            <a:pPr lvl="0">
              <a:buFontTx/>
              <a:buNone/>
            </a:pPr>
            <a:r>
              <a:rPr lang="es-ES" sz="1200" b="1" dirty="0" smtClean="0"/>
              <a:t>Gráficos y tablas</a:t>
            </a:r>
          </a:p>
          <a:p>
            <a:pPr lvl="0"/>
            <a:r>
              <a:rPr lang="es-ES" sz="1200" dirty="0" smtClean="0"/>
              <a:t>En breve: si es posible, use colores y estilos uniformes y que no distraigan.</a:t>
            </a:r>
          </a:p>
          <a:p>
            <a:pPr lvl="0"/>
            <a:r>
              <a:rPr lang="es-ES" sz="1200" dirty="0" smtClean="0"/>
              <a:t>Etiquete todos los gráficos y tablas.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sz="1200" dirty="0" smtClean="0"/>
              <a:t>Ésta es otra opción</a:t>
            </a:r>
            <a:r>
              <a:rPr lang="es-ES" sz="1200" baseline="0" dirty="0" smtClean="0"/>
              <a:t> para una diapositiva Información general que usa transiciones.</a:t>
            </a:r>
            <a:endParaRPr lang="es-ES" sz="1200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sz="1200" dirty="0" smtClean="0"/>
              <a:t>Ésta es otra opción</a:t>
            </a:r>
            <a:r>
              <a:rPr lang="es-ES" sz="1200" baseline="0" dirty="0" smtClean="0"/>
              <a:t> para una diapositiva Información general que usa transiciones.</a:t>
            </a:r>
            <a:endParaRPr lang="es-ES" sz="1200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es-ES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es-ES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es-ES" smtClean="0"/>
              <a:t>Haga clic para modificar el estilo de subtítulo del patrón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es-ES" sz="2000" baseline="0"/>
            </a:lvl1pPr>
          </a:lstStyle>
          <a:p>
            <a:r>
              <a:rPr kumimoji="0" lang="es-ES"/>
              <a:t>Logotipo de la compañía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01/12/2019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01/12/2019</a:t>
            </a:fld>
            <a:endParaRPr kumimoji="0"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 el 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01/12/2019</a:t>
            </a:fld>
            <a:endParaRPr kumimoji="0"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es-ES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01/12/2019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es-ES" sz="1800"/>
            </a:lvl1pPr>
          </a:lstStyle>
          <a:p>
            <a:r>
              <a:rPr kumimoji="0" lang="es-ES"/>
              <a:t>Logotipo de la compañía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es-ES"/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es-ES" sz="3200">
                <a:latin typeface="+mn-lt"/>
              </a:defRPr>
            </a:lvl1pPr>
            <a:lvl2pPr eaLnBrk="1" latinLnBrk="0" hangingPunct="1">
              <a:defRPr kumimoji="0" lang="es-ES" sz="2800">
                <a:latin typeface="+mn-lt"/>
              </a:defRPr>
            </a:lvl2pPr>
            <a:lvl3pPr eaLnBrk="1" latinLnBrk="0" hangingPunct="1">
              <a:defRPr kumimoji="0" lang="es-ES" sz="2400">
                <a:latin typeface="+mn-lt"/>
              </a:defRPr>
            </a:lvl3pPr>
            <a:lvl4pPr eaLnBrk="1" latinLnBrk="0" hangingPunct="1">
              <a:defRPr kumimoji="0" lang="es-ES" sz="2400">
                <a:latin typeface="+mn-lt"/>
              </a:defRPr>
            </a:lvl4pPr>
            <a:lvl5pPr eaLnBrk="1" latinLnBrk="0" hangingPunct="1">
              <a:defRPr kumimoji="0" lang="es-ES" sz="2400">
                <a:latin typeface="+mn-lt"/>
              </a:defRPr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01/12/2019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es-ES" sz="2800"/>
            </a:lvl1pPr>
            <a:lvl2pPr eaLnBrk="1" latinLnBrk="0" hangingPunct="1">
              <a:defRPr kumimoji="0" lang="es-ES" sz="2400"/>
            </a:lvl2pPr>
            <a:lvl3pPr eaLnBrk="1" latinLnBrk="0" hangingPunct="1">
              <a:defRPr kumimoji="0" lang="es-ES" sz="2000"/>
            </a:lvl3pPr>
            <a:lvl4pPr eaLnBrk="1" latinLnBrk="0" hangingPunct="1">
              <a:defRPr kumimoji="0" lang="es-ES" sz="1800"/>
            </a:lvl4pPr>
            <a:lvl5pPr eaLnBrk="1" latinLnBrk="0" hangingPunct="1">
              <a:defRPr kumimoji="0" lang="es-ES" sz="1800"/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es-ES" sz="2800"/>
            </a:lvl1pPr>
            <a:lvl2pPr eaLnBrk="1" latinLnBrk="0" hangingPunct="1">
              <a:defRPr kumimoji="0" lang="es-ES" sz="2400"/>
            </a:lvl2pPr>
            <a:lvl3pPr eaLnBrk="1" latinLnBrk="0" hangingPunct="1">
              <a:defRPr kumimoji="0" lang="es-ES" sz="2000"/>
            </a:lvl3pPr>
            <a:lvl4pPr eaLnBrk="1" latinLnBrk="0" hangingPunct="1">
              <a:defRPr kumimoji="0" lang="es-ES" sz="1800"/>
            </a:lvl4pPr>
            <a:lvl5pPr eaLnBrk="1" latinLnBrk="0" hangingPunct="1">
              <a:defRPr kumimoji="0" lang="es-ES" sz="1800"/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01/12/2019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es-ES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es-ES" sz="2400" b="1"/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es-ES" sz="2400"/>
            </a:lvl1pPr>
            <a:lvl2pPr eaLnBrk="1" latinLnBrk="0" hangingPunct="1">
              <a:defRPr kumimoji="0" lang="es-ES" sz="2000"/>
            </a:lvl2pPr>
            <a:lvl3pPr eaLnBrk="1" latinLnBrk="0" hangingPunct="1">
              <a:defRPr kumimoji="0" lang="es-ES" sz="1800"/>
            </a:lvl3pPr>
            <a:lvl4pPr eaLnBrk="1" latinLnBrk="0" hangingPunct="1">
              <a:defRPr kumimoji="0" lang="es-ES" sz="1600"/>
            </a:lvl4pPr>
            <a:lvl5pPr eaLnBrk="1" latinLnBrk="0" hangingPunct="1">
              <a:defRPr kumimoji="0" lang="es-ES" sz="1600"/>
            </a:lvl5pPr>
            <a:lvl6pPr eaLnBrk="1" latinLnBrk="0" hangingPunct="1">
              <a:defRPr kumimoji="0" lang="es-ES" sz="1600"/>
            </a:lvl6pPr>
            <a:lvl7pPr eaLnBrk="1" latinLnBrk="0" hangingPunct="1">
              <a:defRPr kumimoji="0" lang="es-ES" sz="1600"/>
            </a:lvl7pPr>
            <a:lvl8pPr eaLnBrk="1" latinLnBrk="0" hangingPunct="1">
              <a:defRPr kumimoji="0" lang="es-ES" sz="1600"/>
            </a:lvl8pPr>
            <a:lvl9pPr eaLnBrk="1" latinLnBrk="0" hangingPunct="1">
              <a:defRPr kumimoji="0" lang="es-ES" sz="16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es-ES" sz="2400" b="1"/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es-ES" sz="2400"/>
            </a:lvl1pPr>
            <a:lvl2pPr eaLnBrk="1" latinLnBrk="0" hangingPunct="1">
              <a:defRPr kumimoji="0" lang="es-ES" sz="2000"/>
            </a:lvl2pPr>
            <a:lvl3pPr eaLnBrk="1" latinLnBrk="0" hangingPunct="1">
              <a:defRPr kumimoji="0" lang="es-ES" sz="1800"/>
            </a:lvl3pPr>
            <a:lvl4pPr eaLnBrk="1" latinLnBrk="0" hangingPunct="1">
              <a:defRPr kumimoji="0" lang="es-ES" sz="1600"/>
            </a:lvl4pPr>
            <a:lvl5pPr eaLnBrk="1" latinLnBrk="0" hangingPunct="1">
              <a:defRPr kumimoji="0" lang="es-ES" sz="1600"/>
            </a:lvl5pPr>
            <a:lvl6pPr eaLnBrk="1" latinLnBrk="0" hangingPunct="1">
              <a:defRPr kumimoji="0" lang="es-ES" sz="1600"/>
            </a:lvl6pPr>
            <a:lvl7pPr eaLnBrk="1" latinLnBrk="0" hangingPunct="1">
              <a:defRPr kumimoji="0" lang="es-ES" sz="1600"/>
            </a:lvl7pPr>
            <a:lvl8pPr eaLnBrk="1" latinLnBrk="0" hangingPunct="1">
              <a:defRPr kumimoji="0" lang="es-ES" sz="1600"/>
            </a:lvl8pPr>
            <a:lvl9pPr eaLnBrk="1" latinLnBrk="0" hangingPunct="1">
              <a:defRPr kumimoji="0" lang="es-ES" sz="16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01/12/2019</a:t>
            </a:fld>
            <a:endParaRPr kumimoji="0"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es-ES" sz="3200"/>
            </a:lvl1pPr>
            <a:lvl2pPr eaLnBrk="1" latinLnBrk="0" hangingPunct="1">
              <a:defRPr kumimoji="0" lang="es-ES" sz="2800"/>
            </a:lvl2pPr>
            <a:lvl3pPr eaLnBrk="1" latinLnBrk="0" hangingPunct="1">
              <a:defRPr kumimoji="0" lang="es-ES" sz="2400"/>
            </a:lvl3pPr>
            <a:lvl4pPr eaLnBrk="1" latinLnBrk="0" hangingPunct="1">
              <a:defRPr kumimoji="0" lang="es-ES" sz="2000"/>
            </a:lvl4pPr>
            <a:lvl5pPr eaLnBrk="1" latinLnBrk="0" hangingPunct="1">
              <a:defRPr kumimoji="0" lang="es-ES" sz="2000"/>
            </a:lvl5pPr>
            <a:lvl6pPr eaLnBrk="1" latinLnBrk="0" hangingPunct="1">
              <a:defRPr kumimoji="0" lang="es-ES" sz="2000"/>
            </a:lvl6pPr>
            <a:lvl7pPr eaLnBrk="1" latinLnBrk="0" hangingPunct="1">
              <a:defRPr kumimoji="0" lang="es-ES" sz="2000"/>
            </a:lvl7pPr>
            <a:lvl8pPr eaLnBrk="1" latinLnBrk="0" hangingPunct="1">
              <a:defRPr kumimoji="0" lang="es-ES" sz="2000"/>
            </a:lvl8pPr>
            <a:lvl9pPr eaLnBrk="1" latinLnBrk="0" hangingPunct="1">
              <a:defRPr kumimoji="0" lang="es-ES" sz="20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01/12/2019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es-ES" sz="3200"/>
            </a:lvl1pPr>
            <a:lvl2pPr marL="457200" indent="0" eaLnBrk="1" latinLnBrk="0" hangingPunct="1">
              <a:buNone/>
              <a:defRPr kumimoji="0" lang="es-ES" sz="2800"/>
            </a:lvl2pPr>
            <a:lvl3pPr marL="914400" indent="0" eaLnBrk="1" latinLnBrk="0" hangingPunct="1">
              <a:buNone/>
              <a:defRPr kumimoji="0" lang="es-ES" sz="2400"/>
            </a:lvl3pPr>
            <a:lvl4pPr marL="1371600" indent="0" eaLnBrk="1" latinLnBrk="0" hangingPunct="1">
              <a:buNone/>
              <a:defRPr kumimoji="0" lang="es-ES" sz="2000"/>
            </a:lvl4pPr>
            <a:lvl5pPr marL="1828800" indent="0" eaLnBrk="1" latinLnBrk="0" hangingPunct="1">
              <a:buNone/>
              <a:defRPr kumimoji="0" lang="es-ES" sz="2000"/>
            </a:lvl5pPr>
            <a:lvl6pPr marL="2286000" indent="0" eaLnBrk="1" latinLnBrk="0" hangingPunct="1">
              <a:buNone/>
              <a:defRPr kumimoji="0" lang="es-ES" sz="2000"/>
            </a:lvl6pPr>
            <a:lvl7pPr marL="2743200" indent="0" eaLnBrk="1" latinLnBrk="0" hangingPunct="1">
              <a:buNone/>
              <a:defRPr kumimoji="0" lang="es-ES" sz="2000"/>
            </a:lvl7pPr>
            <a:lvl8pPr marL="3200400" indent="0" eaLnBrk="1" latinLnBrk="0" hangingPunct="1">
              <a:buNone/>
              <a:defRPr kumimoji="0" lang="es-ES" sz="2000"/>
            </a:lvl8pPr>
            <a:lvl9pPr marL="3657600" indent="0" eaLnBrk="1" latinLnBrk="0" hangingPunct="1">
              <a:buNone/>
              <a:defRPr kumimoji="0" lang="es-ES" sz="2000"/>
            </a:lvl9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01/12/2019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01/12/2019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y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01/12/2019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es-ES" smtClean="0"/>
              <a:t>Haga clic para modificar el estilo de título del patrón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01/12/2019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es-ES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es-ES"/>
      </a:defPPr>
      <a:lvl1pPr marL="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es-ES" dirty="0" smtClean="0"/>
              <a:t>10 pasos para implantar</a:t>
            </a:r>
            <a:br>
              <a:rPr lang="es-ES" dirty="0" smtClean="0"/>
            </a:br>
            <a:r>
              <a:rPr lang="es-ES" dirty="0" smtClean="0"/>
              <a:t>el aprendizaje cooperativo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923928" y="4005064"/>
            <a:ext cx="4772528" cy="990600"/>
          </a:xfrm>
        </p:spPr>
        <p:txBody>
          <a:bodyPr>
            <a:normAutofit/>
          </a:bodyPr>
          <a:lstStyle/>
          <a:p>
            <a:endParaRPr lang="es-ES" sz="2400" dirty="0" smtClean="0">
              <a:latin typeface="+mn-lt"/>
            </a:endParaRPr>
          </a:p>
          <a:p>
            <a:pPr algn="ctr"/>
            <a:r>
              <a:rPr lang="es-ES" sz="2400" dirty="0" smtClean="0">
                <a:solidFill>
                  <a:srgbClr val="00B050"/>
                </a:solidFill>
                <a:latin typeface="+mn-lt"/>
              </a:rPr>
              <a:t>GRUPO A6</a:t>
            </a:r>
            <a:endParaRPr lang="es-ES" sz="2400" dirty="0">
              <a:solidFill>
                <a:srgbClr val="00B050"/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40968" y="-7113421"/>
            <a:ext cx="6884420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01224" flipH="1">
            <a:off x="123678" y="2803039"/>
            <a:ext cx="2895600" cy="4022617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395536" y="896108"/>
            <a:ext cx="8928992" cy="93610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s-ES" sz="5400" dirty="0" smtClean="0">
                <a:solidFill>
                  <a:schemeClr val="accent6">
                    <a:lumMod val="75000"/>
                  </a:schemeClr>
                </a:solidFill>
              </a:rPr>
              <a:t>OCTAVO </a:t>
            </a:r>
            <a:r>
              <a:rPr lang="es-ES" sz="5400" dirty="0" smtClean="0">
                <a:solidFill>
                  <a:schemeClr val="accent6">
                    <a:lumMod val="75000"/>
                  </a:schemeClr>
                </a:solidFill>
              </a:rPr>
              <a:t>PASO </a:t>
            </a:r>
            <a:endParaRPr lang="es-E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1187624" y="2636912"/>
            <a:ext cx="7843428" cy="24482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54000" algn="just">
              <a:lnSpc>
                <a:spcPct val="200000"/>
              </a:lnSpc>
              <a:spcBef>
                <a:spcPts val="1050"/>
              </a:spcBef>
              <a:spcAft>
                <a:spcPts val="630"/>
              </a:spcAft>
              <a:defRPr/>
            </a:pP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Formación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 grupos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heterogéneos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 base e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implementación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 responsabilidades de roles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más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complejos.</a:t>
            </a:r>
          </a:p>
        </p:txBody>
      </p:sp>
    </p:spTree>
    <p:extLst>
      <p:ext uri="{BB962C8B-B14F-4D97-AF65-F5344CB8AC3E}">
        <p14:creationId xmlns:p14="http://schemas.microsoft.com/office/powerpoint/2010/main" val="2968211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40968" y="-7113421"/>
            <a:ext cx="6884420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01224" flipH="1">
            <a:off x="123678" y="2803039"/>
            <a:ext cx="2895600" cy="4022617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395536" y="896108"/>
            <a:ext cx="8928992" cy="93610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s-ES" sz="5400" dirty="0" smtClean="0">
                <a:solidFill>
                  <a:schemeClr val="accent6">
                    <a:lumMod val="75000"/>
                  </a:schemeClr>
                </a:solidFill>
              </a:rPr>
              <a:t>NOVE</a:t>
            </a:r>
            <a:r>
              <a:rPr lang="es-ES" sz="5400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s-ES" sz="5400" dirty="0" smtClean="0">
                <a:solidFill>
                  <a:schemeClr val="accent6">
                    <a:lumMod val="75000"/>
                  </a:schemeClr>
                </a:solidFill>
              </a:rPr>
              <a:t>O </a:t>
            </a:r>
            <a:r>
              <a:rPr lang="es-ES" sz="5400" dirty="0" smtClean="0">
                <a:solidFill>
                  <a:schemeClr val="accent6">
                    <a:lumMod val="75000"/>
                  </a:schemeClr>
                </a:solidFill>
              </a:rPr>
              <a:t>PASO </a:t>
            </a:r>
            <a:endParaRPr lang="es-E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1175955" y="2060848"/>
            <a:ext cx="7843428" cy="33843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54000" algn="just">
              <a:lnSpc>
                <a:spcPct val="200000"/>
              </a:lnSpc>
              <a:spcBef>
                <a:spcPts val="1050"/>
              </a:spcBef>
              <a:spcAft>
                <a:spcPts val="630"/>
              </a:spcAft>
              <a:defRPr/>
            </a:pP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Implantación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 aprendizaje cooperativo: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temporalización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 los proyectos, normas de funcionamiento y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organización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parámetros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evaluación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3367123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40968" y="-7113421"/>
            <a:ext cx="6884420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01224" flipH="1">
            <a:off x="142711" y="2786158"/>
            <a:ext cx="3042090" cy="4226123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395536" y="896108"/>
            <a:ext cx="8928992" cy="93610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s-ES" sz="5400" dirty="0" smtClean="0">
                <a:solidFill>
                  <a:schemeClr val="accent6">
                    <a:lumMod val="75000"/>
                  </a:schemeClr>
                </a:solidFill>
              </a:rPr>
              <a:t>DÉCIMO </a:t>
            </a:r>
            <a:r>
              <a:rPr lang="es-ES" sz="5400" dirty="0" smtClean="0">
                <a:solidFill>
                  <a:schemeClr val="accent6">
                    <a:lumMod val="75000"/>
                  </a:schemeClr>
                </a:solidFill>
              </a:rPr>
              <a:t>PASO </a:t>
            </a:r>
            <a:endParaRPr lang="es-E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1175955" y="2060848"/>
            <a:ext cx="7843428" cy="2880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54000" algn="just">
              <a:lnSpc>
                <a:spcPct val="200000"/>
              </a:lnSpc>
              <a:spcBef>
                <a:spcPts val="1050"/>
              </a:spcBef>
              <a:spcAft>
                <a:spcPts val="630"/>
              </a:spcAft>
              <a:defRPr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Disfrute del producto final (premio cooperativo), y la </a:t>
            </a:r>
            <a:r>
              <a:rPr lang="es-ES" sz="2800" dirty="0" err="1">
                <a:latin typeface="Arial" panose="020B0604020202020204" pitchFamily="34" charset="0"/>
                <a:cs typeface="Arial" panose="020B0604020202020204" pitchFamily="34" charset="0"/>
              </a:rPr>
              <a:t>satisfaccion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por alcanzar el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propósito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planteado.</a:t>
            </a:r>
          </a:p>
        </p:txBody>
      </p:sp>
    </p:spTree>
    <p:extLst>
      <p:ext uri="{BB962C8B-B14F-4D97-AF65-F5344CB8AC3E}">
        <p14:creationId xmlns:p14="http://schemas.microsoft.com/office/powerpoint/2010/main" val="1469323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22935" y="2381379"/>
            <a:ext cx="3711465" cy="2800221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/>
            <a:r>
              <a:rPr lang="es-ES" sz="6000" dirty="0" smtClean="0">
                <a:solidFill>
                  <a:srgbClr val="00B050"/>
                </a:solidFill>
              </a:rPr>
              <a:t>GRACIAS POR SU ATENCIÓN</a:t>
            </a:r>
            <a:endParaRPr lang="es-ES" sz="7200" dirty="0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408116" y="-3177232"/>
            <a:ext cx="2895600" cy="6861081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44211" y="-3430543"/>
            <a:ext cx="2895600" cy="6861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9862" y="1514197"/>
            <a:ext cx="3042138" cy="3057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-4156"/>
            <a:ext cx="7765662" cy="16476125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124308" y="620688"/>
            <a:ext cx="8928992" cy="93610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s-ES" sz="5400" dirty="0" smtClean="0">
                <a:solidFill>
                  <a:schemeClr val="accent6">
                    <a:lumMod val="75000"/>
                  </a:schemeClr>
                </a:solidFill>
              </a:rPr>
              <a:t>PRIMER PASO </a:t>
            </a:r>
            <a:endParaRPr lang="es-E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79911" y="1772816"/>
            <a:ext cx="7871594" cy="3600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54000" algn="just">
              <a:lnSpc>
                <a:spcPct val="200000"/>
              </a:lnSpc>
              <a:spcBef>
                <a:spcPts val="1050"/>
              </a:spcBef>
              <a:spcAft>
                <a:spcPts val="630"/>
              </a:spcAft>
              <a:defRPr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Agrupar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alumnos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equipos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cuatro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combinando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diversas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capacidades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conductas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habilidades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Propondremos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donde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partiremos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parejas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102060" y="404664"/>
            <a:ext cx="8928992" cy="93610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s-ES" sz="5400" dirty="0" smtClean="0">
                <a:solidFill>
                  <a:schemeClr val="accent6">
                    <a:lumMod val="75000"/>
                  </a:schemeClr>
                </a:solidFill>
              </a:rPr>
              <a:t>SEGUNDO PASO </a:t>
            </a:r>
            <a:endParaRPr lang="es-E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251520" y="1484784"/>
            <a:ext cx="8712967" cy="51683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54000" algn="just">
              <a:lnSpc>
                <a:spcPct val="200000"/>
              </a:lnSpc>
              <a:spcBef>
                <a:spcPts val="1050"/>
              </a:spcBef>
              <a:spcAft>
                <a:spcPts val="630"/>
              </a:spcAft>
              <a:defRPr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Reflexionar semanalmente a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través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 cuestionarios (individuales y grupales) sobre la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comunicación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del grupo,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participación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interacción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implicación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resolución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 conflictos y conductas sociales que han observado en el desarrollo y logro de las actividades.</a:t>
            </a:r>
            <a:endParaRPr lang="es-E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102060" y="404664"/>
            <a:ext cx="8928992" cy="93610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s-ES" sz="5400" dirty="0" smtClean="0">
                <a:solidFill>
                  <a:schemeClr val="accent6">
                    <a:lumMod val="75000"/>
                  </a:schemeClr>
                </a:solidFill>
              </a:rPr>
              <a:t>TERCER PASO </a:t>
            </a:r>
            <a:endParaRPr lang="es-E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539552" y="7033939"/>
            <a:ext cx="8712967" cy="51683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96900" indent="-342900" algn="just">
              <a:lnSpc>
                <a:spcPct val="200000"/>
              </a:lnSpc>
              <a:spcBef>
                <a:spcPts val="1050"/>
              </a:spcBef>
              <a:spcAft>
                <a:spcPts val="630"/>
              </a:spcAft>
              <a:buFont typeface="Wingdings" panose="05000000000000000000" pitchFamily="2" charset="2"/>
              <a:buChar char="q"/>
              <a:defRPr/>
            </a:pP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Moderador: gestiona las conductas y el nivel de ruido.</a:t>
            </a:r>
          </a:p>
          <a:p>
            <a:pPr marL="596900" indent="-342900" algn="just">
              <a:lnSpc>
                <a:spcPct val="200000"/>
              </a:lnSpc>
              <a:spcBef>
                <a:spcPts val="1050"/>
              </a:spcBef>
              <a:spcAft>
                <a:spcPts val="630"/>
              </a:spcAft>
              <a:buFont typeface="Wingdings" panose="05000000000000000000" pitchFamily="2" charset="2"/>
              <a:buChar char="q"/>
              <a:defRPr/>
            </a:pP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Portavoz: habla con el profesor o resto de grupos.</a:t>
            </a:r>
          </a:p>
          <a:p>
            <a:pPr marL="596900" indent="-342900" algn="just">
              <a:lnSpc>
                <a:spcPct val="200000"/>
              </a:lnSpc>
              <a:spcBef>
                <a:spcPts val="1050"/>
              </a:spcBef>
              <a:spcAft>
                <a:spcPts val="630"/>
              </a:spcAft>
              <a:buFont typeface="Wingdings" panose="05000000000000000000" pitchFamily="2" charset="2"/>
              <a:buChar char="q"/>
              <a:defRPr/>
            </a:pP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Encargado de material: se asegura que todos los </a:t>
            </a:r>
            <a:r>
              <a:rPr lang="es-E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companeros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tengan su material y que sus zonas </a:t>
            </a:r>
            <a:r>
              <a:rPr lang="es-E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esten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ordenadas y limpias.</a:t>
            </a:r>
          </a:p>
          <a:p>
            <a:pPr marL="596900" indent="-342900" algn="just">
              <a:lnSpc>
                <a:spcPct val="200000"/>
              </a:lnSpc>
              <a:spcBef>
                <a:spcPts val="1050"/>
              </a:spcBef>
              <a:spcAft>
                <a:spcPts val="630"/>
              </a:spcAft>
              <a:buFont typeface="Wingdings" panose="05000000000000000000" pitchFamily="2" charset="2"/>
              <a:buChar char="q"/>
              <a:defRPr/>
            </a:pP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Coordinador: se asegura que todos sus </a:t>
            </a:r>
            <a:r>
              <a:rPr lang="es-E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companeros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saben lo que hay que hacer.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251520" y="1484784"/>
            <a:ext cx="8712967" cy="51683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54000" algn="just">
              <a:lnSpc>
                <a:spcPct val="200000"/>
              </a:lnSpc>
              <a:spcBef>
                <a:spcPts val="1050"/>
              </a:spcBef>
              <a:spcAft>
                <a:spcPts val="630"/>
              </a:spcAft>
              <a:defRPr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Proponer diversas responsabilidades que debe tener un grupo cooperativo, lo que nos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dará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pie para implantar roles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básicos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para controlar el clima del aula y las tareas. Los roles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deberán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rotar semanalmente y para asimilarlos se realizaran juegos.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-706215"/>
            <a:ext cx="7765662" cy="16476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060" y="404664"/>
            <a:ext cx="8928992" cy="93610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s-ES" sz="5400" dirty="0" smtClean="0">
                <a:solidFill>
                  <a:schemeClr val="accent6">
                    <a:lumMod val="75000"/>
                  </a:schemeClr>
                </a:solidFill>
              </a:rPr>
              <a:t>TERCER PASO </a:t>
            </a:r>
            <a:endParaRPr lang="es-E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251520" y="1484784"/>
            <a:ext cx="8712967" cy="51683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96900" indent="-342900" algn="just">
              <a:lnSpc>
                <a:spcPct val="200000"/>
              </a:lnSpc>
              <a:spcBef>
                <a:spcPts val="1050"/>
              </a:spcBef>
              <a:spcAft>
                <a:spcPts val="630"/>
              </a:spcAft>
              <a:buFont typeface="Wingdings" panose="05000000000000000000" pitchFamily="2" charset="2"/>
              <a:buChar char="q"/>
              <a:defRPr/>
            </a:pP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Moderador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: gestiona las conductas y el nivel de 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ruido.</a:t>
            </a:r>
          </a:p>
          <a:p>
            <a:pPr marL="596900" indent="-342900" algn="just">
              <a:lnSpc>
                <a:spcPct val="200000"/>
              </a:lnSpc>
              <a:spcBef>
                <a:spcPts val="1050"/>
              </a:spcBef>
              <a:spcAft>
                <a:spcPts val="630"/>
              </a:spcAft>
              <a:buFont typeface="Wingdings" panose="05000000000000000000" pitchFamily="2" charset="2"/>
              <a:buChar char="q"/>
              <a:defRPr/>
            </a:pP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Portavoz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: habla con el profesor o resto de 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grupos.</a:t>
            </a:r>
          </a:p>
          <a:p>
            <a:pPr marL="596900" indent="-342900" algn="just">
              <a:lnSpc>
                <a:spcPct val="200000"/>
              </a:lnSpc>
              <a:spcBef>
                <a:spcPts val="1050"/>
              </a:spcBef>
              <a:spcAft>
                <a:spcPts val="630"/>
              </a:spcAft>
              <a:buFont typeface="Wingdings" panose="05000000000000000000" pitchFamily="2" charset="2"/>
              <a:buChar char="q"/>
              <a:defRPr/>
            </a:pP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Encargado 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de material: se asegura que todos los 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compañeros 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tengan su material y que sus zonas 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estén 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ordenadas y 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limpias.</a:t>
            </a:r>
          </a:p>
          <a:p>
            <a:pPr marL="596900" indent="-342900" algn="just">
              <a:lnSpc>
                <a:spcPct val="200000"/>
              </a:lnSpc>
              <a:spcBef>
                <a:spcPts val="1050"/>
              </a:spcBef>
              <a:spcAft>
                <a:spcPts val="630"/>
              </a:spcAft>
              <a:buFont typeface="Wingdings" panose="05000000000000000000" pitchFamily="2" charset="2"/>
              <a:buChar char="q"/>
              <a:defRPr/>
            </a:pP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Coordinador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: se asegura que todos sus 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compañeros 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saben lo que hay que hacer.</a:t>
            </a:r>
          </a:p>
        </p:txBody>
      </p:sp>
    </p:spTree>
    <p:extLst>
      <p:ext uri="{BB962C8B-B14F-4D97-AF65-F5344CB8AC3E}">
        <p14:creationId xmlns:p14="http://schemas.microsoft.com/office/powerpoint/2010/main" val="2776838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563" y="-7588224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57626" flipH="1">
            <a:off x="6406027" y="2209698"/>
            <a:ext cx="2895600" cy="4770809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185446" y="404664"/>
            <a:ext cx="8928992" cy="93610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s-ES" sz="5400" dirty="0" smtClean="0">
                <a:solidFill>
                  <a:schemeClr val="accent6">
                    <a:lumMod val="75000"/>
                  </a:schemeClr>
                </a:solidFill>
              </a:rPr>
              <a:t>CUARTO PASO </a:t>
            </a:r>
            <a:endParaRPr lang="es-E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251519" y="1494864"/>
            <a:ext cx="8712967" cy="45264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54000" algn="just">
              <a:lnSpc>
                <a:spcPct val="200000"/>
              </a:lnSpc>
              <a:spcBef>
                <a:spcPts val="1050"/>
              </a:spcBef>
              <a:spcAft>
                <a:spcPts val="630"/>
              </a:spcAft>
              <a:defRPr/>
            </a:pP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realizarán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cuestionarios para comprobar tanto la 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asimilación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de los roles como su 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cumplimiento con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el fin de controlar el proceso.</a:t>
            </a:r>
          </a:p>
        </p:txBody>
      </p:sp>
    </p:spTree>
    <p:extLst>
      <p:ext uri="{BB962C8B-B14F-4D97-AF65-F5344CB8AC3E}">
        <p14:creationId xmlns:p14="http://schemas.microsoft.com/office/powerpoint/2010/main" val="276316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44208" y="1494864"/>
            <a:ext cx="7765662" cy="16476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-7228184"/>
            <a:ext cx="7765662" cy="16476125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166754" y="404664"/>
            <a:ext cx="8928992" cy="93610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s-ES" sz="5400" dirty="0" smtClean="0">
                <a:solidFill>
                  <a:schemeClr val="accent6">
                    <a:lumMod val="75000"/>
                  </a:schemeClr>
                </a:solidFill>
              </a:rPr>
              <a:t>QUINTO PASO </a:t>
            </a:r>
            <a:endParaRPr lang="es-E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251519" y="1494864"/>
            <a:ext cx="8712967" cy="45264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54000" algn="just">
              <a:lnSpc>
                <a:spcPct val="200000"/>
              </a:lnSpc>
              <a:spcBef>
                <a:spcPts val="1050"/>
              </a:spcBef>
              <a:spcAft>
                <a:spcPts val="630"/>
              </a:spcAft>
              <a:defRPr/>
            </a:pP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Iniciación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de actividades de aprendizaje cooperativo como por ejemplo, 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lápices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al centro para la 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resolución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de problemas.</a:t>
            </a:r>
          </a:p>
        </p:txBody>
      </p:sp>
    </p:spTree>
    <p:extLst>
      <p:ext uri="{BB962C8B-B14F-4D97-AF65-F5344CB8AC3E}">
        <p14:creationId xmlns:p14="http://schemas.microsoft.com/office/powerpoint/2010/main" val="3646911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67544" y="-8884370"/>
            <a:ext cx="9367264" cy="16476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67544" y="-9172400"/>
            <a:ext cx="8805065" cy="16476125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200907" y="394211"/>
            <a:ext cx="8928992" cy="93610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s-ES" sz="5400" dirty="0" smtClean="0">
                <a:solidFill>
                  <a:schemeClr val="accent6">
                    <a:lumMod val="75000"/>
                  </a:schemeClr>
                </a:solidFill>
              </a:rPr>
              <a:t>SEXTO </a:t>
            </a:r>
            <a:r>
              <a:rPr lang="es-ES" sz="5400" dirty="0" smtClean="0">
                <a:solidFill>
                  <a:schemeClr val="accent6">
                    <a:lumMod val="75000"/>
                  </a:schemeClr>
                </a:solidFill>
              </a:rPr>
              <a:t>PASO </a:t>
            </a:r>
            <a:endParaRPr lang="es-E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274766" y="2132856"/>
            <a:ext cx="8712967" cy="2510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54000" algn="just">
              <a:lnSpc>
                <a:spcPct val="200000"/>
              </a:lnSpc>
              <a:spcBef>
                <a:spcPts val="1050"/>
              </a:spcBef>
              <a:spcAft>
                <a:spcPts val="630"/>
              </a:spcAft>
              <a:defRPr/>
            </a:pP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Reflexion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evaluacion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del producto final e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intencion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didactica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7380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3096" y="-6220073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102060" y="905254"/>
            <a:ext cx="8928992" cy="93610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s-ES" sz="5400" dirty="0" smtClean="0">
                <a:solidFill>
                  <a:schemeClr val="accent6">
                    <a:lumMod val="75000"/>
                  </a:schemeClr>
                </a:solidFill>
              </a:rPr>
              <a:t>SÉPTIMO</a:t>
            </a:r>
            <a:r>
              <a:rPr lang="es-ES" sz="5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5400" dirty="0" smtClean="0">
                <a:solidFill>
                  <a:schemeClr val="accent6">
                    <a:lumMod val="75000"/>
                  </a:schemeClr>
                </a:solidFill>
              </a:rPr>
              <a:t>PASO </a:t>
            </a:r>
            <a:endParaRPr lang="es-E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318085" y="2636912"/>
            <a:ext cx="8712967" cy="20882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54000" algn="just">
              <a:lnSpc>
                <a:spcPct val="200000"/>
              </a:lnSpc>
              <a:spcBef>
                <a:spcPts val="1050"/>
              </a:spcBef>
              <a:spcAft>
                <a:spcPts val="630"/>
              </a:spcAft>
              <a:defRPr/>
            </a:pP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Reflexión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evaluación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del trabajo individual y grupal.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21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heme/theme1.xml><?xml version="1.0" encoding="utf-8"?>
<a:theme xmlns:a="http://schemas.openxmlformats.org/drawingml/2006/main" name="Entrenamien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603</Words>
  <Application>Microsoft Office PowerPoint</Application>
  <PresentationFormat>Presentación en pantalla (4:3)</PresentationFormat>
  <Paragraphs>65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Entrenamiento</vt:lpstr>
      <vt:lpstr>10 pasos para implantar el aprendizaje cooperativo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2019-12-01T14:28:21Z</dcterms:created>
  <dcterms:modified xsi:type="dcterms:W3CDTF">2019-12-01T16:14:20Z</dcterms:modified>
</cp:coreProperties>
</file>