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59" roundtripDataSignature="AMtx7mgirGnRCWbNsaA/MDKAk7swhwCk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En este tema vamos a repasar cómo es la estructura interna de la Tierra y de que modo afecta a la dinámica de la superficie terrestre. Para ello primero veremos en qué se basan los científicos para estudiar y comprender cómo es y cómo funciona un lugar que resulta inaccesible como es el interior de la Tierra. Una vez conocido cómo es su interior veremos de qué manera lo que ocurre en el interior determina en gran medida lo que ocurre en el exterior, siendo el gran artífice de lo que vemos. La explicación de esta conexión y de los mecanismos de construcción del paisaje nos la da la Teoría de la Tectónica de Placas (TTP)</a:t>
            </a:r>
            <a:endParaRPr/>
          </a:p>
        </p:txBody>
      </p:sp>
      <p:sp>
        <p:nvSpPr>
          <p:cNvPr id="87" name="Google Shape;87;p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72" name="Google Shape;27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De todo lo visto hasta ahora se concluye que el interior de la Tierra no es homogénea y se proponen dos modelos para describirlo. El primero el GEOQUÍMICO, que se fundamenta en las propiedades físico químicas de las capas, no en su composición. Es la información, al fin y al cabo, obtenida de las ondas sísmicas.</a:t>
            </a:r>
            <a:endParaRPr/>
          </a:p>
          <a:p>
            <a:pPr indent="0" lvl="0" marL="0" rtl="0" algn="l">
              <a:spcBef>
                <a:spcPts val="0"/>
              </a:spcBef>
              <a:spcAft>
                <a:spcPts val="0"/>
              </a:spcAft>
              <a:buSzPts val="1800"/>
              <a:buNone/>
            </a:pPr>
            <a:r>
              <a:rPr lang="en-US"/>
              <a:t>El otro modelo es el dinámico, aparentemente muy parecido pero fundamentado no en la características físico químicas sino en sus propiedades dinámicas.</a:t>
            </a:r>
            <a:endParaRPr/>
          </a:p>
        </p:txBody>
      </p:sp>
      <p:sp>
        <p:nvSpPr>
          <p:cNvPr id="273" name="Google Shape;273;p1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06" name="Google Shape;306;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El modelo geoquímico nos describe el interior desde un punto de vista de sus propiedades químicas y biológicas, composición química y mineralógica, organizando su estructura en capas estáticas heterogéneas, con diferentes propiedades que inferimos a partir de pruebas indirectas. Pero conocida esta estructura los científicos avanzan más y añaden una nueva dimensión a su descripción: EL MOVIMIENTO. El interior de la Tierra reserva calor de su origen, a la vez que la desintegración de elementos radiactivos generan más calor. Esta fuente de energía interna produce el movimiento de los materiales del interior, movimiento que se transmite hasta la superficie, donde es responsable de gran parte de su modelado: formación de montañas (orógenos), disposición de los continentes, terremotos, formación de relieves submarinos… Esta nueva dimensión determina la ampliación del modelo </a:t>
            </a:r>
            <a:r>
              <a:rPr b="1" lang="en-US"/>
              <a:t>geoquímico</a:t>
            </a:r>
            <a:r>
              <a:rPr lang="en-US"/>
              <a:t> a el modelo </a:t>
            </a:r>
            <a:r>
              <a:rPr b="1" lang="en-US"/>
              <a:t>DINÁMICO </a:t>
            </a:r>
            <a:r>
              <a:rPr lang="en-US"/>
              <a:t>que describe el movimiento del interior de la Tierra y su reflejo en la superficie.</a:t>
            </a:r>
            <a:endParaRPr/>
          </a:p>
        </p:txBody>
      </p:sp>
      <p:sp>
        <p:nvSpPr>
          <p:cNvPr id="307" name="Google Shape;307;p1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29" name="Google Shape;329;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La verdad es que hemos empezado la casa por el tejado, pero las circunstancias mandan. Vamos a dar unos pasos atrás. ¿De dónde viene todo esto? Debemos ponernos en una sociedad a finales del XIX donde los científicos no han sido capaces aún de explicar fenómenos cotidianos conocidos desde el origen de los tiempos y que por lo tanto, dado que el ser humano siempre ha buscado respuestas,  se explicaban de manera cuanto menos casi mágica. En ese contexto aparece la hipótesis de la DERIVA CONTINENTAL y con ella las PRUEBAS que la soportan</a:t>
            </a:r>
            <a:endParaRPr/>
          </a:p>
        </p:txBody>
      </p:sp>
      <p:sp>
        <p:nvSpPr>
          <p:cNvPr id="330" name="Google Shape;330;p1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87" name="Google Shape;487;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Seguíamos en 1962 sin explicar como se movían los continentes, la teoría del sial y el sima de </a:t>
            </a:r>
            <a:r>
              <a:rPr lang="en-US">
                <a:latin typeface="Arial"/>
                <a:ea typeface="Arial"/>
                <a:cs typeface="Arial"/>
                <a:sym typeface="Arial"/>
              </a:rPr>
              <a:t>Wegener seguía coleando sin terminar de comprobarse ni de rebatirse.  En este contexto Hess propone una nueva teoría que asienta las bases a un nuevo paradigma, una nueva forma de pensar (esto es lo difícil, cambiar la forma de pensar, pensar de forma nueva, diferente) y propone que no es una cuestión de continentes que flotan como balsas sino que es un movimiento de todo el conjunto. Este movimiento no hay que buscarlo en la superficie emergida exclusivamente, también se puede hacer en ese momento en los fondos oceánicos. Eso es justo lo que propone, que los fondos oceánicos no solo son más variados de lo que se suponía, sino también más activos.</a:t>
            </a:r>
            <a:endParaRPr/>
          </a:p>
        </p:txBody>
      </p:sp>
      <p:sp>
        <p:nvSpPr>
          <p:cNvPr id="488" name="Google Shape;488;p3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93" name="Google Shape;593;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Las pruebas han ido apareciendo a medida que se sabía que buscar. Esta primera prueba muestra que tomando como eje del fondo oceánico una dorsal se puede comprobar que a ambos lados de la misma los fondos marinos muestran un patrón simétrico de bandas con orientación magnética alterna, “normal” coincidente con la actual en la que el sur magnético está junto al norte geográfico e “inversa” cuando es al revés, contraria a la orientación actual. Es patrón negro blanco sería la traducción de orientación normal e inversa </a:t>
            </a:r>
            <a:endParaRPr/>
          </a:p>
        </p:txBody>
      </p:sp>
      <p:sp>
        <p:nvSpPr>
          <p:cNvPr id="594" name="Google Shape;594;p4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02" name="Google Shape;602;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rPr lang="en-US"/>
              <a:t>El estudio de los fondos oceánicos nos descubre que son estos son complejos, lejos de la yerma llanura que se especulaba que era. Nos descubrió sus relieves: profundas fosas próximas a los contienentes, larguísimas cordilleras submarinas, las dorsales, un enorme escalón que separaba la plataforma continental y el profundo fondo oceánico (lo que sabemos es la placa continental de la oceánica), además de otras estructuras que salpicaban el fondo como volcanes.</a:t>
            </a:r>
            <a:endParaRPr/>
          </a:p>
          <a:p>
            <a:pPr indent="0" lvl="0" marL="0" rtl="0" algn="l">
              <a:lnSpc>
                <a:spcPct val="90000"/>
              </a:lnSpc>
              <a:spcBef>
                <a:spcPts val="0"/>
              </a:spcBef>
              <a:spcAft>
                <a:spcPts val="0"/>
              </a:spcAft>
              <a:buSzPts val="1800"/>
              <a:buNone/>
            </a:pPr>
            <a:r>
              <a:rPr lang="en-US"/>
              <a:t>Pero todo esto no son sino estructuras que por si mismas no informan de los procesos dinámicos de la corteza si no los integramos dentro de una estructura de pensamiento adecuada y esa estructura es la teoría de la tectónica de placas (TTP). Lo que ocurre es que aún no hemos llegado a ella (a la TTP) en el punto de la secuencia histórica en el que nos encontramos: hemos superado la aparición de la hipótesis de la deriva continental y el estudio del fondo oceánico con el sonar. De hecho aún estamos lejos, más o menos un cuarto de siglo, pues deberemos esperar hasta los años 1970 para su enunciado ¿Qué pasa entre tanto? Por un lado el registro sistemático de terremotos y volcanes desde la década de los 60, dando lugar a los mapas que ya hemos visto (estos registros avanzaron mucho en relación con las pruebas de explosiones nucleares que hicieron a un lado y otro del telón de acero (estadounidenses, franceses y británicos por un lado y rusos y chinos por el otro) todos querían saber en que momento del desarrollo atómico estaban y las explosiones no se podían esconder a los sismógrafos. Por otro el estudio de antigüedas y composición de los fondos oceánicos. Vamos a ver estas últimas aportaciones.</a:t>
            </a:r>
            <a:endParaRPr/>
          </a:p>
        </p:txBody>
      </p:sp>
      <p:sp>
        <p:nvSpPr>
          <p:cNvPr id="603" name="Google Shape;603;p4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5" name="Shape 15"/>
        <p:cNvGrpSpPr/>
        <p:nvPr/>
      </p:nvGrpSpPr>
      <p:grpSpPr>
        <a:xfrm>
          <a:off x="0" y="0"/>
          <a:ext cx="0" cy="0"/>
          <a:chOff x="0" y="0"/>
          <a:chExt cx="0" cy="0"/>
        </a:xfrm>
      </p:grpSpPr>
      <p:sp>
        <p:nvSpPr>
          <p:cNvPr id="16" name="Google Shape;16;p5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5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69" name="Shape 69"/>
        <p:cNvGrpSpPr/>
        <p:nvPr/>
      </p:nvGrpSpPr>
      <p:grpSpPr>
        <a:xfrm>
          <a:off x="0" y="0"/>
          <a:ext cx="0" cy="0"/>
          <a:chOff x="0" y="0"/>
          <a:chExt cx="0" cy="0"/>
        </a:xfrm>
      </p:grpSpPr>
      <p:sp>
        <p:nvSpPr>
          <p:cNvPr id="70" name="Google Shape;70;p6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1" name="Google Shape;71;p6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2" name="Google Shape;72;p6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3" name="Google Shape;73;p6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4" name="Google Shape;74;p6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5" name="Google Shape;75;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78" name="Shape 78"/>
        <p:cNvGrpSpPr/>
        <p:nvPr/>
      </p:nvGrpSpPr>
      <p:grpSpPr>
        <a:xfrm>
          <a:off x="0" y="0"/>
          <a:ext cx="0" cy="0"/>
          <a:chOff x="0" y="0"/>
          <a:chExt cx="0" cy="0"/>
        </a:xfrm>
      </p:grpSpPr>
      <p:sp>
        <p:nvSpPr>
          <p:cNvPr id="79" name="Google Shape;79;p6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6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81" name="Google Shape;81;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1" name="Shape 21"/>
        <p:cNvGrpSpPr/>
        <p:nvPr/>
      </p:nvGrpSpPr>
      <p:grpSpPr>
        <a:xfrm>
          <a:off x="0" y="0"/>
          <a:ext cx="0" cy="0"/>
          <a:chOff x="0" y="0"/>
          <a:chExt cx="0" cy="0"/>
        </a:xfrm>
      </p:grpSpPr>
      <p:sp>
        <p:nvSpPr>
          <p:cNvPr id="22" name="Google Shape;22;p5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56"/>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7" name="Shape 27"/>
        <p:cNvGrpSpPr/>
        <p:nvPr/>
      </p:nvGrpSpPr>
      <p:grpSpPr>
        <a:xfrm>
          <a:off x="0" y="0"/>
          <a:ext cx="0" cy="0"/>
          <a:chOff x="0" y="0"/>
          <a:chExt cx="0" cy="0"/>
        </a:xfrm>
      </p:grpSpPr>
      <p:sp>
        <p:nvSpPr>
          <p:cNvPr id="28" name="Google Shape;28;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1" name="Shape 31"/>
        <p:cNvGrpSpPr/>
        <p:nvPr/>
      </p:nvGrpSpPr>
      <p:grpSpPr>
        <a:xfrm>
          <a:off x="0" y="0"/>
          <a:ext cx="0" cy="0"/>
          <a:chOff x="0" y="0"/>
          <a:chExt cx="0" cy="0"/>
        </a:xfrm>
      </p:grpSpPr>
      <p:sp>
        <p:nvSpPr>
          <p:cNvPr id="32" name="Google Shape;32;p5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5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4" name="Google Shape;34;p5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 name="Google Shape;35;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38" name="Shape 38"/>
        <p:cNvGrpSpPr/>
        <p:nvPr/>
      </p:nvGrpSpPr>
      <p:grpSpPr>
        <a:xfrm>
          <a:off x="0" y="0"/>
          <a:ext cx="0" cy="0"/>
          <a:chOff x="0" y="0"/>
          <a:chExt cx="0" cy="0"/>
        </a:xfrm>
      </p:grpSpPr>
      <p:sp>
        <p:nvSpPr>
          <p:cNvPr id="39" name="Google Shape;39;p5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5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 name="Google Shape;41;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44" name="Shape 44"/>
        <p:cNvGrpSpPr/>
        <p:nvPr/>
      </p:nvGrpSpPr>
      <p:grpSpPr>
        <a:xfrm>
          <a:off x="0" y="0"/>
          <a:ext cx="0" cy="0"/>
          <a:chOff x="0" y="0"/>
          <a:chExt cx="0" cy="0"/>
        </a:xfrm>
      </p:grpSpPr>
      <p:sp>
        <p:nvSpPr>
          <p:cNvPr id="45" name="Google Shape;45;p6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60"/>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 name="Google Shape;47;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50" name="Shape 50"/>
        <p:cNvGrpSpPr/>
        <p:nvPr/>
      </p:nvGrpSpPr>
      <p:grpSpPr>
        <a:xfrm>
          <a:off x="0" y="0"/>
          <a:ext cx="0" cy="0"/>
          <a:chOff x="0" y="0"/>
          <a:chExt cx="0" cy="0"/>
        </a:xfrm>
      </p:grpSpPr>
      <p:sp>
        <p:nvSpPr>
          <p:cNvPr id="51" name="Google Shape;51;p6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 name="Google Shape;52;p6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3" name="Google Shape;53;p6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4" name="Google Shape;54;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7" name="Shape 57"/>
        <p:cNvGrpSpPr/>
        <p:nvPr/>
      </p:nvGrpSpPr>
      <p:grpSpPr>
        <a:xfrm>
          <a:off x="0" y="0"/>
          <a:ext cx="0" cy="0"/>
          <a:chOff x="0" y="0"/>
          <a:chExt cx="0" cy="0"/>
        </a:xfrm>
      </p:grpSpPr>
      <p:sp>
        <p:nvSpPr>
          <p:cNvPr id="58" name="Google Shape;58;p6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 name="Google Shape;59;p6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0" name="Google Shape;60;p6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1" name="Google Shape;61;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64" name="Shape 64"/>
        <p:cNvGrpSpPr/>
        <p:nvPr/>
      </p:nvGrpSpPr>
      <p:grpSpPr>
        <a:xfrm>
          <a:off x="0" y="0"/>
          <a:ext cx="0" cy="0"/>
          <a:chOff x="0" y="0"/>
          <a:chExt cx="0" cy="0"/>
        </a:xfrm>
      </p:grpSpPr>
      <p:sp>
        <p:nvSpPr>
          <p:cNvPr id="65" name="Google Shape;65;p6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 name="Google Shape;66;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5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3" name="Google Shape;13;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4" name="Google Shape;14;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bioygeo.info/Animaciones/PlateMoTime.swf"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8.jpg"/><Relationship Id="rId4" Type="http://schemas.openxmlformats.org/officeDocument/2006/relationships/image" Target="../media/image60.png"/><Relationship Id="rId9" Type="http://schemas.openxmlformats.org/officeDocument/2006/relationships/image" Target="../media/image68.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70.png"/><Relationship Id="rId8" Type="http://schemas.openxmlformats.org/officeDocument/2006/relationships/image" Target="../media/image73.png"/><Relationship Id="rId10"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6.png"/><Relationship Id="rId4" Type="http://schemas.openxmlformats.org/officeDocument/2006/relationships/image" Target="../media/image79.png"/><Relationship Id="rId5"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1.png"/><Relationship Id="rId4" Type="http://schemas.openxmlformats.org/officeDocument/2006/relationships/image" Target="../media/image78.png"/><Relationship Id="rId5"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7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6.jpg"/><Relationship Id="rId4" Type="http://schemas.openxmlformats.org/officeDocument/2006/relationships/image" Target="../media/image82.jpg"/><Relationship Id="rId5" Type="http://schemas.openxmlformats.org/officeDocument/2006/relationships/image" Target="../media/image87.png"/><Relationship Id="rId6" Type="http://schemas.openxmlformats.org/officeDocument/2006/relationships/image" Target="../media/image7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5.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8.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6.png"/><Relationship Id="rId4" Type="http://schemas.openxmlformats.org/officeDocument/2006/relationships/image" Target="../media/image93.png"/><Relationship Id="rId5" Type="http://schemas.openxmlformats.org/officeDocument/2006/relationships/image" Target="../media/image8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0.jpg"/><Relationship Id="rId4" Type="http://schemas.openxmlformats.org/officeDocument/2006/relationships/image" Target="../media/image95.jpg"/><Relationship Id="rId5" Type="http://schemas.openxmlformats.org/officeDocument/2006/relationships/image" Target="../media/image94.png"/><Relationship Id="rId6" Type="http://schemas.openxmlformats.org/officeDocument/2006/relationships/image" Target="../media/image10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8.png"/><Relationship Id="rId4" Type="http://schemas.openxmlformats.org/officeDocument/2006/relationships/image" Target="../media/image106.png"/><Relationship Id="rId5" Type="http://schemas.openxmlformats.org/officeDocument/2006/relationships/image" Target="../media/image96.png"/><Relationship Id="rId6"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01.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9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9.png"/><Relationship Id="rId4" Type="http://schemas.openxmlformats.org/officeDocument/2006/relationships/image" Target="../media/image97.png"/><Relationship Id="rId5" Type="http://schemas.openxmlformats.org/officeDocument/2006/relationships/image" Target="../media/image10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2.jpg"/><Relationship Id="rId4" Type="http://schemas.openxmlformats.org/officeDocument/2006/relationships/image" Target="../media/image105.png"/><Relationship Id="rId5" Type="http://schemas.openxmlformats.org/officeDocument/2006/relationships/image" Target="../media/image10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0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08.jpg"/><Relationship Id="rId4" Type="http://schemas.openxmlformats.org/officeDocument/2006/relationships/image" Target="../media/image11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0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22.png"/><Relationship Id="rId4" Type="http://schemas.openxmlformats.org/officeDocument/2006/relationships/image" Target="../media/image115.png"/><Relationship Id="rId5" Type="http://schemas.openxmlformats.org/officeDocument/2006/relationships/image" Target="../media/image1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12.png"/><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23.png"/><Relationship Id="rId4" Type="http://schemas.openxmlformats.org/officeDocument/2006/relationships/image" Target="../media/image128.png"/><Relationship Id="rId5" Type="http://schemas.openxmlformats.org/officeDocument/2006/relationships/image" Target="../media/image1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1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21.jpg"/><Relationship Id="rId4" Type="http://schemas.openxmlformats.org/officeDocument/2006/relationships/image" Target="../media/image120.png"/><Relationship Id="rId5" Type="http://schemas.openxmlformats.org/officeDocument/2006/relationships/image" Target="../media/image1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29.png"/><Relationship Id="rId4" Type="http://schemas.openxmlformats.org/officeDocument/2006/relationships/image" Target="../media/image127.png"/><Relationship Id="rId5" Type="http://schemas.openxmlformats.org/officeDocument/2006/relationships/image" Target="../media/image1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35.jpg"/><Relationship Id="rId4" Type="http://schemas.openxmlformats.org/officeDocument/2006/relationships/image" Target="../media/image141.jpg"/><Relationship Id="rId5" Type="http://schemas.openxmlformats.org/officeDocument/2006/relationships/image" Target="../media/image140.png"/><Relationship Id="rId6" Type="http://schemas.openxmlformats.org/officeDocument/2006/relationships/image" Target="../media/image1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32.png"/><Relationship Id="rId4" Type="http://schemas.openxmlformats.org/officeDocument/2006/relationships/image" Target="../media/image143.jpg"/><Relationship Id="rId5" Type="http://schemas.openxmlformats.org/officeDocument/2006/relationships/image" Target="../media/image1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37.jpg"/><Relationship Id="rId4" Type="http://schemas.openxmlformats.org/officeDocument/2006/relationships/image" Target="../media/image139.png"/><Relationship Id="rId5" Type="http://schemas.openxmlformats.org/officeDocument/2006/relationships/image" Target="../media/image136.png"/><Relationship Id="rId6" Type="http://schemas.openxmlformats.org/officeDocument/2006/relationships/image" Target="../media/image142.png"/><Relationship Id="rId7" Type="http://schemas.openxmlformats.org/officeDocument/2006/relationships/image" Target="../media/image1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www.geolsoc.org.uk/Plate-Tectonics/Chap4-Plate-Tectonics-of-the-UK" TargetMode="External"/><Relationship Id="rId4" Type="http://schemas.openxmlformats.org/officeDocument/2006/relationships/hyperlink" Target="http://www.mnh.si.edu/EARTH/main_frames.html" TargetMode="External"/><Relationship Id="rId5" Type="http://schemas.openxmlformats.org/officeDocument/2006/relationships/hyperlink" Target="https://www.edumedia-sciences.com/es/node/59-geodinamica-intern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edumedia-sciences.com/es/media/738-velocidad-de-las-ondas-sismicas" TargetMode="External"/></Relationships>
</file>

<file path=ppt/slides/_rels/slide7.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image" Target="../media/image20.png"/><Relationship Id="rId13" Type="http://schemas.openxmlformats.org/officeDocument/2006/relationships/image" Target="../media/image15.png"/><Relationship Id="rId12"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3.png"/><Relationship Id="rId15" Type="http://schemas.openxmlformats.org/officeDocument/2006/relationships/image" Target="../media/image10.png"/><Relationship Id="rId14" Type="http://schemas.openxmlformats.org/officeDocument/2006/relationships/image" Target="../media/image14.png"/><Relationship Id="rId17" Type="http://schemas.openxmlformats.org/officeDocument/2006/relationships/image" Target="../media/image8.png"/><Relationship Id="rId16"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40" Type="http://schemas.openxmlformats.org/officeDocument/2006/relationships/image" Target="../media/image54.png"/><Relationship Id="rId20" Type="http://schemas.openxmlformats.org/officeDocument/2006/relationships/image" Target="../media/image45.png"/><Relationship Id="rId41" Type="http://schemas.openxmlformats.org/officeDocument/2006/relationships/image" Target="../media/image61.png"/><Relationship Id="rId22" Type="http://schemas.openxmlformats.org/officeDocument/2006/relationships/image" Target="../media/image43.png"/><Relationship Id="rId21" Type="http://schemas.openxmlformats.org/officeDocument/2006/relationships/image" Target="../media/image37.png"/><Relationship Id="rId24" Type="http://schemas.openxmlformats.org/officeDocument/2006/relationships/image" Target="../media/image51.png"/><Relationship Id="rId23"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3.png"/><Relationship Id="rId26" Type="http://schemas.openxmlformats.org/officeDocument/2006/relationships/image" Target="../media/image35.png"/><Relationship Id="rId25" Type="http://schemas.openxmlformats.org/officeDocument/2006/relationships/image" Target="../media/image31.png"/><Relationship Id="rId28" Type="http://schemas.openxmlformats.org/officeDocument/2006/relationships/image" Target="../media/image39.png"/><Relationship Id="rId27" Type="http://schemas.openxmlformats.org/officeDocument/2006/relationships/image" Target="../media/image41.png"/><Relationship Id="rId5" Type="http://schemas.openxmlformats.org/officeDocument/2006/relationships/image" Target="../media/image17.png"/><Relationship Id="rId6" Type="http://schemas.openxmlformats.org/officeDocument/2006/relationships/image" Target="../media/image21.png"/><Relationship Id="rId29" Type="http://schemas.openxmlformats.org/officeDocument/2006/relationships/image" Target="../media/image40.png"/><Relationship Id="rId7" Type="http://schemas.openxmlformats.org/officeDocument/2006/relationships/image" Target="../media/image16.png"/><Relationship Id="rId8" Type="http://schemas.openxmlformats.org/officeDocument/2006/relationships/image" Target="../media/image38.png"/><Relationship Id="rId31" Type="http://schemas.openxmlformats.org/officeDocument/2006/relationships/image" Target="../media/image44.png"/><Relationship Id="rId30" Type="http://schemas.openxmlformats.org/officeDocument/2006/relationships/image" Target="../media/image50.png"/><Relationship Id="rId11" Type="http://schemas.openxmlformats.org/officeDocument/2006/relationships/image" Target="../media/image25.png"/><Relationship Id="rId33" Type="http://schemas.openxmlformats.org/officeDocument/2006/relationships/image" Target="../media/image46.png"/><Relationship Id="rId10" Type="http://schemas.openxmlformats.org/officeDocument/2006/relationships/image" Target="../media/image28.png"/><Relationship Id="rId32" Type="http://schemas.openxmlformats.org/officeDocument/2006/relationships/image" Target="../media/image42.png"/><Relationship Id="rId13" Type="http://schemas.openxmlformats.org/officeDocument/2006/relationships/image" Target="../media/image36.png"/><Relationship Id="rId35" Type="http://schemas.openxmlformats.org/officeDocument/2006/relationships/image" Target="../media/image56.png"/><Relationship Id="rId12" Type="http://schemas.openxmlformats.org/officeDocument/2006/relationships/image" Target="../media/image32.png"/><Relationship Id="rId34" Type="http://schemas.openxmlformats.org/officeDocument/2006/relationships/image" Target="../media/image47.png"/><Relationship Id="rId15" Type="http://schemas.openxmlformats.org/officeDocument/2006/relationships/image" Target="../media/image34.png"/><Relationship Id="rId37" Type="http://schemas.openxmlformats.org/officeDocument/2006/relationships/image" Target="../media/image59.png"/><Relationship Id="rId14" Type="http://schemas.openxmlformats.org/officeDocument/2006/relationships/image" Target="../media/image26.png"/><Relationship Id="rId36" Type="http://schemas.openxmlformats.org/officeDocument/2006/relationships/image" Target="../media/image62.png"/><Relationship Id="rId17" Type="http://schemas.openxmlformats.org/officeDocument/2006/relationships/image" Target="../media/image24.png"/><Relationship Id="rId39" Type="http://schemas.openxmlformats.org/officeDocument/2006/relationships/image" Target="../media/image57.png"/><Relationship Id="rId16" Type="http://schemas.openxmlformats.org/officeDocument/2006/relationships/image" Target="../media/image33.png"/><Relationship Id="rId38" Type="http://schemas.openxmlformats.org/officeDocument/2006/relationships/image" Target="../media/image55.png"/><Relationship Id="rId19" Type="http://schemas.openxmlformats.org/officeDocument/2006/relationships/image" Target="../media/image29.png"/><Relationship Id="rId18"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48.png"/><Relationship Id="rId5"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685800" y="660400"/>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TECTÓNICA DE PLACAS</a:t>
            </a:r>
            <a:endParaRPr/>
          </a:p>
        </p:txBody>
      </p:sp>
      <p:sp>
        <p:nvSpPr>
          <p:cNvPr id="90" name="Google Shape;90;p1"/>
          <p:cNvSpPr txBox="1"/>
          <p:nvPr>
            <p:ph idx="1" type="subTitle"/>
          </p:nvPr>
        </p:nvSpPr>
        <p:spPr>
          <a:xfrm>
            <a:off x="1371600" y="18288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98989"/>
              </a:buClr>
              <a:buSzPts val="3200"/>
              <a:buNone/>
            </a:pPr>
            <a:r>
              <a:rPr b="0" i="0" lang="en-US" sz="3200" u="none">
                <a:solidFill>
                  <a:srgbClr val="898989"/>
                </a:solidFill>
                <a:latin typeface="Calibri"/>
                <a:ea typeface="Calibri"/>
                <a:cs typeface="Calibri"/>
                <a:sym typeface="Calibri"/>
              </a:rPr>
              <a:t>La Tierra, un </a:t>
            </a:r>
            <a:r>
              <a:rPr b="0" i="0" lang="en-US" sz="3200" u="sng">
                <a:solidFill>
                  <a:srgbClr val="898989"/>
                </a:solidFill>
                <a:hlinkClick r:id="rId3">
                  <a:extLst>
                    <a:ext uri="{A12FA001-AC4F-418D-AE19-62706E023703}">
                      <ahyp:hlinkClr val="tx"/>
                    </a:ext>
                  </a:extLst>
                </a:hlinkClick>
              </a:rPr>
              <a:t>planeta</a:t>
            </a:r>
            <a:r>
              <a:rPr b="0" i="0" lang="en-US" sz="3200" u="none">
                <a:solidFill>
                  <a:srgbClr val="898989"/>
                </a:solidFill>
                <a:latin typeface="Calibri"/>
                <a:ea typeface="Calibri"/>
                <a:cs typeface="Calibri"/>
                <a:sym typeface="Calibri"/>
              </a:rPr>
              <a:t> en continuo cambio</a:t>
            </a:r>
            <a:endParaRPr/>
          </a:p>
        </p:txBody>
      </p:sp>
      <p:pic>
        <p:nvPicPr>
          <p:cNvPr descr="/Users/lourdesrey/JOSU/IES_Calderon/Presentaciones/4º Presentaciones/Tectónic/Pangea_animation_03.gif" id="91" name="Google Shape;91;p1"/>
          <p:cNvPicPr preferRelativeResize="0"/>
          <p:nvPr/>
        </p:nvPicPr>
        <p:blipFill rotWithShape="1">
          <a:blip r:embed="rId4">
            <a:alphaModFix/>
          </a:blip>
          <a:srcRect b="0" l="0" r="0" t="0"/>
          <a:stretch/>
        </p:blipFill>
        <p:spPr>
          <a:xfrm>
            <a:off x="2997200" y="2981325"/>
            <a:ext cx="3098800" cy="2479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0"/>
          <p:cNvSpPr txBox="1"/>
          <p:nvPr/>
        </p:nvSpPr>
        <p:spPr>
          <a:xfrm>
            <a:off x="179387" y="354012"/>
            <a:ext cx="8764587" cy="698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a:solidFill>
                  <a:schemeClr val="dk1"/>
                </a:solidFill>
                <a:latin typeface="Arial"/>
                <a:ea typeface="Arial"/>
                <a:cs typeface="Arial"/>
                <a:sym typeface="Arial"/>
              </a:rPr>
              <a:t>¿Cómo que el núcleo interno es líquido?</a:t>
            </a:r>
            <a:endParaRPr/>
          </a:p>
        </p:txBody>
      </p:sp>
      <p:grpSp>
        <p:nvGrpSpPr>
          <p:cNvPr id="231" name="Google Shape;231;p10"/>
          <p:cNvGrpSpPr/>
          <p:nvPr/>
        </p:nvGrpSpPr>
        <p:grpSpPr>
          <a:xfrm>
            <a:off x="4745037" y="2670175"/>
            <a:ext cx="4075112" cy="2597150"/>
            <a:chOff x="4211960" y="4287838"/>
            <a:chExt cx="4075112" cy="2597546"/>
          </a:xfrm>
        </p:grpSpPr>
        <p:pic>
          <p:nvPicPr>
            <p:cNvPr descr="I:\Tectónic\232_Condiprof.jpg" id="232" name="Google Shape;232;p10"/>
            <p:cNvPicPr preferRelativeResize="0"/>
            <p:nvPr/>
          </p:nvPicPr>
          <p:blipFill rotWithShape="1">
            <a:blip r:embed="rId3">
              <a:alphaModFix/>
            </a:blip>
            <a:srcRect b="0" l="0" r="0" t="0"/>
            <a:stretch/>
          </p:blipFill>
          <p:spPr>
            <a:xfrm>
              <a:off x="4211960" y="4287838"/>
              <a:ext cx="4075112" cy="2570162"/>
            </a:xfrm>
            <a:prstGeom prst="rect">
              <a:avLst/>
            </a:prstGeom>
            <a:noFill/>
            <a:ln>
              <a:noFill/>
            </a:ln>
          </p:spPr>
        </p:pic>
        <p:grpSp>
          <p:nvGrpSpPr>
            <p:cNvPr id="233" name="Google Shape;233;p10"/>
            <p:cNvGrpSpPr/>
            <p:nvPr/>
          </p:nvGrpSpPr>
          <p:grpSpPr>
            <a:xfrm>
              <a:off x="4561681" y="6654552"/>
              <a:ext cx="2705100" cy="230832"/>
              <a:chOff x="5003800" y="3017838"/>
              <a:chExt cx="2705100" cy="230832"/>
            </a:xfrm>
          </p:grpSpPr>
          <p:sp>
            <p:nvSpPr>
              <p:cNvPr id="234" name="Google Shape;234;p10"/>
              <p:cNvSpPr txBox="1"/>
              <p:nvPr/>
            </p:nvSpPr>
            <p:spPr>
              <a:xfrm>
                <a:off x="5003800" y="3017838"/>
                <a:ext cx="685800" cy="230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a:solidFill>
                      <a:schemeClr val="dk1"/>
                    </a:solidFill>
                    <a:latin typeface="Arial"/>
                    <a:ea typeface="Arial"/>
                    <a:cs typeface="Arial"/>
                    <a:sym typeface="Arial"/>
                  </a:rPr>
                  <a:t>densidad</a:t>
                </a:r>
                <a:endParaRPr/>
              </a:p>
            </p:txBody>
          </p:sp>
          <p:sp>
            <p:nvSpPr>
              <p:cNvPr id="235" name="Google Shape;235;p10"/>
              <p:cNvSpPr txBox="1"/>
              <p:nvPr/>
            </p:nvSpPr>
            <p:spPr>
              <a:xfrm>
                <a:off x="6870700" y="3017838"/>
                <a:ext cx="8382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a:solidFill>
                      <a:schemeClr val="dk1"/>
                    </a:solidFill>
                    <a:latin typeface="Arial"/>
                    <a:ea typeface="Arial"/>
                    <a:cs typeface="Arial"/>
                    <a:sym typeface="Arial"/>
                  </a:rPr>
                  <a:t>temperatura</a:t>
                </a:r>
                <a:endParaRPr/>
              </a:p>
            </p:txBody>
          </p:sp>
          <p:sp>
            <p:nvSpPr>
              <p:cNvPr id="236" name="Google Shape;236;p10"/>
              <p:cNvSpPr txBox="1"/>
              <p:nvPr/>
            </p:nvSpPr>
            <p:spPr>
              <a:xfrm>
                <a:off x="5768968" y="3017838"/>
                <a:ext cx="97334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Arial"/>
                  <a:buNone/>
                </a:pPr>
                <a:r>
                  <a:rPr b="0" i="0" lang="en-US" sz="900" u="none">
                    <a:solidFill>
                      <a:schemeClr val="dk1"/>
                    </a:solidFill>
                    <a:latin typeface="Arial"/>
                    <a:ea typeface="Arial"/>
                    <a:cs typeface="Arial"/>
                    <a:sym typeface="Arial"/>
                  </a:rPr>
                  <a:t>punto de fusión</a:t>
                </a:r>
                <a:endParaRPr/>
              </a:p>
            </p:txBody>
          </p:sp>
        </p:grpSp>
      </p:grpSp>
      <p:sp>
        <p:nvSpPr>
          <p:cNvPr id="237" name="Google Shape;237;p10"/>
          <p:cNvSpPr txBox="1"/>
          <p:nvPr/>
        </p:nvSpPr>
        <p:spPr>
          <a:xfrm>
            <a:off x="203200" y="1268412"/>
            <a:ext cx="4297362" cy="14779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Puede parecer una contradicción, ya que según aumenta la profundidad también aumenta la temperatura. Eso podría hacernos pensar que debería seguir fundido… PUES NO.</a:t>
            </a:r>
            <a:endParaRPr/>
          </a:p>
        </p:txBody>
      </p:sp>
      <p:sp>
        <p:nvSpPr>
          <p:cNvPr id="238" name="Google Shape;238;p10"/>
          <p:cNvSpPr txBox="1"/>
          <p:nvPr/>
        </p:nvSpPr>
        <p:spPr>
          <a:xfrm>
            <a:off x="203200" y="2852737"/>
            <a:ext cx="4297362" cy="39703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CLAVE está en la gráfica y en el </a:t>
            </a:r>
            <a:r>
              <a:rPr b="1" i="0" lang="en-US" sz="1800" u="none">
                <a:solidFill>
                  <a:schemeClr val="dk1"/>
                </a:solidFill>
                <a:latin typeface="Arial"/>
                <a:ea typeface="Arial"/>
                <a:cs typeface="Arial"/>
                <a:sym typeface="Arial"/>
              </a:rPr>
              <a:t>punto de fusión</a:t>
            </a:r>
            <a:r>
              <a:rPr b="0" i="0" lang="en-US" sz="1800" u="none">
                <a:solidFill>
                  <a:schemeClr val="dk1"/>
                </a:solidFill>
                <a:latin typeface="Arial"/>
                <a:ea typeface="Arial"/>
                <a:cs typeface="Arial"/>
                <a:sym typeface="Arial"/>
              </a:rPr>
              <a:t>, que es la temperatura a la que se funde un material.</a:t>
            </a:r>
            <a:endParaRPr/>
          </a:p>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¿Pero de </a:t>
            </a:r>
            <a:r>
              <a:rPr b="1" i="0" lang="en-US" sz="1800" u="none">
                <a:solidFill>
                  <a:schemeClr val="dk1"/>
                </a:solidFill>
                <a:latin typeface="Arial"/>
                <a:ea typeface="Arial"/>
                <a:cs typeface="Arial"/>
                <a:sym typeface="Arial"/>
              </a:rPr>
              <a:t>qué material</a:t>
            </a:r>
            <a:r>
              <a:rPr b="0" i="0" lang="en-US" sz="1800" u="none">
                <a:solidFill>
                  <a:schemeClr val="dk1"/>
                </a:solidFill>
                <a:latin typeface="Arial"/>
                <a:ea typeface="Arial"/>
                <a:cs typeface="Arial"/>
                <a:sym typeface="Arial"/>
              </a:rPr>
              <a:t>? Sabemos por otras pruebas indirectas, los meteoritos, que el núcleo está formado por una </a:t>
            </a:r>
            <a:r>
              <a:rPr b="1" i="0" lang="en-US" sz="1800" u="none">
                <a:solidFill>
                  <a:schemeClr val="dk1"/>
                </a:solidFill>
                <a:latin typeface="Arial"/>
                <a:ea typeface="Arial"/>
                <a:cs typeface="Arial"/>
                <a:sym typeface="Arial"/>
              </a:rPr>
              <a:t>aleación de Fe-Ni</a:t>
            </a:r>
            <a:r>
              <a:rPr b="0" i="0" lang="en-US" sz="1800" u="none">
                <a:solidFill>
                  <a:schemeClr val="dk1"/>
                </a:solidFill>
                <a:latin typeface="Arial"/>
                <a:ea typeface="Arial"/>
                <a:cs typeface="Arial"/>
                <a:sym typeface="Arial"/>
              </a:rPr>
              <a:t>. </a:t>
            </a:r>
            <a:endParaRPr/>
          </a:p>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Pero aún necesitamos saber algo más, la temperatura de fusión aumenta con la presión (que lo hace con la profundidad). A mayor presión necesitamos más energía para mover los átomos, es decir más temperatura para fundir la aleación.</a:t>
            </a:r>
            <a:endParaRPr/>
          </a:p>
        </p:txBody>
      </p:sp>
      <p:sp>
        <p:nvSpPr>
          <p:cNvPr id="239" name="Google Shape;239;p10"/>
          <p:cNvSpPr txBox="1"/>
          <p:nvPr/>
        </p:nvSpPr>
        <p:spPr>
          <a:xfrm>
            <a:off x="4745037" y="5373687"/>
            <a:ext cx="3930650"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Pues bien la </a:t>
            </a:r>
            <a:r>
              <a:rPr b="1" i="0" lang="en-US" sz="1800" u="none">
                <a:solidFill>
                  <a:schemeClr val="dk1"/>
                </a:solidFill>
                <a:latin typeface="Arial"/>
                <a:ea typeface="Arial"/>
                <a:cs typeface="Arial"/>
                <a:sym typeface="Arial"/>
              </a:rPr>
              <a:t>temperatura</a:t>
            </a:r>
            <a:r>
              <a:rPr b="0" i="0" lang="en-US" sz="1800" u="none">
                <a:solidFill>
                  <a:schemeClr val="dk1"/>
                </a:solidFill>
                <a:latin typeface="Arial"/>
                <a:ea typeface="Arial"/>
                <a:cs typeface="Arial"/>
                <a:sym typeface="Arial"/>
              </a:rPr>
              <a:t> en el núcleo interno es </a:t>
            </a:r>
            <a:r>
              <a:rPr b="1" i="0" lang="en-US" sz="1800" u="none">
                <a:solidFill>
                  <a:schemeClr val="dk1"/>
                </a:solidFill>
                <a:latin typeface="Arial"/>
                <a:ea typeface="Arial"/>
                <a:cs typeface="Arial"/>
                <a:sym typeface="Arial"/>
              </a:rPr>
              <a:t>insuficiente</a:t>
            </a:r>
            <a:r>
              <a:rPr b="0" i="0" lang="en-US" sz="1800" u="none">
                <a:solidFill>
                  <a:schemeClr val="dk1"/>
                </a:solidFill>
                <a:latin typeface="Arial"/>
                <a:ea typeface="Arial"/>
                <a:cs typeface="Arial"/>
                <a:sym typeface="Arial"/>
              </a:rPr>
              <a:t> para fundir esa aleación, así que </a:t>
            </a:r>
            <a:r>
              <a:rPr b="1" i="0" lang="en-US" sz="1800" u="none">
                <a:solidFill>
                  <a:schemeClr val="dk1"/>
                </a:solidFill>
                <a:latin typeface="Arial"/>
                <a:ea typeface="Arial"/>
                <a:cs typeface="Arial"/>
                <a:sym typeface="Arial"/>
              </a:rPr>
              <a:t>se solidifica</a:t>
            </a:r>
            <a:r>
              <a:rPr b="0" i="0" lang="en-US" sz="1800" u="none">
                <a:solidFill>
                  <a:schemeClr val="dk1"/>
                </a:solidFill>
                <a:latin typeface="Arial"/>
                <a:ea typeface="Arial"/>
                <a:cs typeface="Arial"/>
                <a:sym typeface="Arial"/>
              </a:rPr>
              <a:t>.</a:t>
            </a:r>
            <a:endParaRPr/>
          </a:p>
        </p:txBody>
      </p:sp>
      <p:grpSp>
        <p:nvGrpSpPr>
          <p:cNvPr id="240" name="Google Shape;240;p10"/>
          <p:cNvGrpSpPr/>
          <p:nvPr/>
        </p:nvGrpSpPr>
        <p:grpSpPr>
          <a:xfrm>
            <a:off x="4949825" y="354012"/>
            <a:ext cx="3838575" cy="4683125"/>
            <a:chOff x="4949243" y="354013"/>
            <a:chExt cx="3839911" cy="4683748"/>
          </a:xfrm>
        </p:grpSpPr>
        <p:pic>
          <p:nvPicPr>
            <p:cNvPr id="241" name="Google Shape;241;p10"/>
            <p:cNvPicPr preferRelativeResize="0"/>
            <p:nvPr/>
          </p:nvPicPr>
          <p:blipFill rotWithShape="1">
            <a:blip r:embed="rId4">
              <a:alphaModFix/>
            </a:blip>
            <a:srcRect b="0" l="0" r="0" t="0"/>
            <a:stretch/>
          </p:blipFill>
          <p:spPr>
            <a:xfrm>
              <a:off x="8027754" y="4412801"/>
              <a:ext cx="28080" cy="624960"/>
            </a:xfrm>
            <a:prstGeom prst="rect">
              <a:avLst/>
            </a:prstGeom>
            <a:noFill/>
            <a:ln>
              <a:noFill/>
            </a:ln>
          </p:spPr>
        </p:pic>
        <p:pic>
          <p:nvPicPr>
            <p:cNvPr id="242" name="Google Shape;242;p10"/>
            <p:cNvPicPr preferRelativeResize="0"/>
            <p:nvPr/>
          </p:nvPicPr>
          <p:blipFill rotWithShape="1">
            <a:blip r:embed="rId5">
              <a:alphaModFix/>
            </a:blip>
            <a:srcRect b="0" l="0" r="0" t="0"/>
            <a:stretch/>
          </p:blipFill>
          <p:spPr>
            <a:xfrm>
              <a:off x="8046114" y="2176481"/>
              <a:ext cx="18360" cy="362880"/>
            </a:xfrm>
            <a:prstGeom prst="rect">
              <a:avLst/>
            </a:prstGeom>
            <a:noFill/>
            <a:ln>
              <a:noFill/>
            </a:ln>
          </p:spPr>
        </p:pic>
        <p:grpSp>
          <p:nvGrpSpPr>
            <p:cNvPr id="243" name="Google Shape;243;p10"/>
            <p:cNvGrpSpPr/>
            <p:nvPr/>
          </p:nvGrpSpPr>
          <p:grpSpPr>
            <a:xfrm>
              <a:off x="4949243" y="354013"/>
              <a:ext cx="3839911" cy="4136908"/>
              <a:chOff x="4949243" y="354013"/>
              <a:chExt cx="3839911" cy="4136908"/>
            </a:xfrm>
          </p:grpSpPr>
          <p:pic>
            <p:nvPicPr>
              <p:cNvPr id="244" name="Google Shape;244;p10"/>
              <p:cNvPicPr preferRelativeResize="0"/>
              <p:nvPr/>
            </p:nvPicPr>
            <p:blipFill rotWithShape="1">
              <a:blip r:embed="rId6">
                <a:alphaModFix/>
              </a:blip>
              <a:srcRect b="0" l="0" r="0" t="0"/>
              <a:stretch/>
            </p:blipFill>
            <p:spPr>
              <a:xfrm>
                <a:off x="6166914" y="1108001"/>
                <a:ext cx="2166480" cy="2284920"/>
              </a:xfrm>
              <a:prstGeom prst="rect">
                <a:avLst/>
              </a:prstGeom>
              <a:noFill/>
              <a:ln>
                <a:noFill/>
              </a:ln>
            </p:spPr>
          </p:pic>
          <p:grpSp>
            <p:nvGrpSpPr>
              <p:cNvPr id="245" name="Google Shape;245;p10"/>
              <p:cNvGrpSpPr/>
              <p:nvPr/>
            </p:nvGrpSpPr>
            <p:grpSpPr>
              <a:xfrm>
                <a:off x="4949243" y="354013"/>
                <a:ext cx="3839911" cy="4136908"/>
                <a:chOff x="4949243" y="354013"/>
                <a:chExt cx="3839911" cy="4136908"/>
              </a:xfrm>
            </p:grpSpPr>
            <p:pic>
              <p:nvPicPr>
                <p:cNvPr id="246" name="Google Shape;246;p10"/>
                <p:cNvPicPr preferRelativeResize="0"/>
                <p:nvPr/>
              </p:nvPicPr>
              <p:blipFill rotWithShape="1">
                <a:blip r:embed="rId7">
                  <a:alphaModFix/>
                </a:blip>
                <a:srcRect b="0" l="0" r="0" t="0"/>
                <a:stretch/>
              </p:blipFill>
              <p:spPr>
                <a:xfrm>
                  <a:off x="4949243" y="354013"/>
                  <a:ext cx="3522240" cy="2286720"/>
                </a:xfrm>
                <a:prstGeom prst="rect">
                  <a:avLst/>
                </a:prstGeom>
                <a:noFill/>
                <a:ln>
                  <a:noFill/>
                </a:ln>
              </p:spPr>
            </p:pic>
            <p:pic>
              <p:nvPicPr>
                <p:cNvPr id="247" name="Google Shape;247;p10"/>
                <p:cNvPicPr preferRelativeResize="0"/>
                <p:nvPr/>
              </p:nvPicPr>
              <p:blipFill rotWithShape="1">
                <a:blip r:embed="rId8">
                  <a:alphaModFix/>
                </a:blip>
                <a:srcRect b="0" l="0" r="0" t="0"/>
                <a:stretch/>
              </p:blipFill>
              <p:spPr>
                <a:xfrm>
                  <a:off x="7973034" y="906401"/>
                  <a:ext cx="595800" cy="2012760"/>
                </a:xfrm>
                <a:prstGeom prst="rect">
                  <a:avLst/>
                </a:prstGeom>
                <a:noFill/>
                <a:ln>
                  <a:noFill/>
                </a:ln>
              </p:spPr>
            </p:pic>
            <p:pic>
              <p:nvPicPr>
                <p:cNvPr id="248" name="Google Shape;248;p10"/>
                <p:cNvPicPr preferRelativeResize="0"/>
                <p:nvPr/>
              </p:nvPicPr>
              <p:blipFill rotWithShape="1">
                <a:blip r:embed="rId9">
                  <a:alphaModFix/>
                </a:blip>
                <a:srcRect b="0" l="0" r="0" t="0"/>
                <a:stretch/>
              </p:blipFill>
              <p:spPr>
                <a:xfrm>
                  <a:off x="6890154" y="3226961"/>
                  <a:ext cx="1605600" cy="1244160"/>
                </a:xfrm>
                <a:prstGeom prst="rect">
                  <a:avLst/>
                </a:prstGeom>
                <a:noFill/>
                <a:ln>
                  <a:noFill/>
                </a:ln>
              </p:spPr>
            </p:pic>
            <p:pic>
              <p:nvPicPr>
                <p:cNvPr id="249" name="Google Shape;249;p10"/>
                <p:cNvPicPr preferRelativeResize="0"/>
                <p:nvPr/>
              </p:nvPicPr>
              <p:blipFill rotWithShape="1">
                <a:blip r:embed="rId10">
                  <a:alphaModFix/>
                </a:blip>
                <a:srcRect b="0" l="0" r="0" t="0"/>
                <a:stretch/>
              </p:blipFill>
              <p:spPr>
                <a:xfrm>
                  <a:off x="8037114" y="3562121"/>
                  <a:ext cx="752040" cy="928800"/>
                </a:xfrm>
                <a:prstGeom prst="rect">
                  <a:avLst/>
                </a:prstGeom>
                <a:noFill/>
                <a:ln>
                  <a:noFill/>
                </a:ln>
              </p:spPr>
            </p:pic>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1"/>
          <p:cNvSpPr txBox="1"/>
          <p:nvPr>
            <p:ph type="title"/>
          </p:nvPr>
        </p:nvSpPr>
        <p:spPr>
          <a:xfrm>
            <a:off x="152400" y="0"/>
            <a:ext cx="60198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000"/>
              <a:buFont typeface="Calibri"/>
              <a:buNone/>
            </a:pPr>
            <a:r>
              <a:rPr b="0" i="0" lang="en-US" sz="4000" u="none">
                <a:solidFill>
                  <a:schemeClr val="dk1"/>
                </a:solidFill>
                <a:latin typeface="Calibri"/>
                <a:ea typeface="Calibri"/>
                <a:cs typeface="Calibri"/>
                <a:sym typeface="Calibri"/>
              </a:rPr>
              <a:t>Modelo Geoquímico</a:t>
            </a:r>
            <a:br>
              <a:rPr b="0" i="0" lang="en-US" sz="4000" u="none">
                <a:solidFill>
                  <a:schemeClr val="dk1"/>
                </a:solidFill>
                <a:latin typeface="Calibri"/>
                <a:ea typeface="Calibri"/>
                <a:cs typeface="Calibri"/>
                <a:sym typeface="Calibri"/>
              </a:rPr>
            </a:br>
            <a:r>
              <a:rPr b="0" i="0" lang="en-US" sz="2500" u="none">
                <a:solidFill>
                  <a:schemeClr val="dk1"/>
                </a:solidFill>
                <a:latin typeface="Calibri"/>
                <a:ea typeface="Calibri"/>
                <a:cs typeface="Calibri"/>
                <a:sym typeface="Calibri"/>
              </a:rPr>
              <a:t>Capas</a:t>
            </a:r>
            <a:endParaRPr/>
          </a:p>
        </p:txBody>
      </p:sp>
      <p:sp>
        <p:nvSpPr>
          <p:cNvPr id="255" name="Google Shape;255;p11"/>
          <p:cNvSpPr txBox="1"/>
          <p:nvPr>
            <p:ph idx="1" type="body"/>
          </p:nvPr>
        </p:nvSpPr>
        <p:spPr>
          <a:xfrm>
            <a:off x="457200" y="1112837"/>
            <a:ext cx="3581400" cy="8683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La Tierra está formada por 3 capas principales:</a:t>
            </a:r>
            <a:endParaRPr/>
          </a:p>
        </p:txBody>
      </p:sp>
      <p:pic>
        <p:nvPicPr>
          <p:cNvPr id="256" name="Google Shape;256;p11"/>
          <p:cNvPicPr preferRelativeResize="0"/>
          <p:nvPr/>
        </p:nvPicPr>
        <p:blipFill rotWithShape="1">
          <a:blip r:embed="rId3">
            <a:alphaModFix/>
          </a:blip>
          <a:srcRect b="0" l="0" r="0" t="0"/>
          <a:stretch/>
        </p:blipFill>
        <p:spPr>
          <a:xfrm>
            <a:off x="4332287" y="887412"/>
            <a:ext cx="4659312" cy="4449762"/>
          </a:xfrm>
          <a:prstGeom prst="rect">
            <a:avLst/>
          </a:prstGeom>
          <a:noFill/>
          <a:ln>
            <a:noFill/>
          </a:ln>
        </p:spPr>
      </p:pic>
      <p:sp>
        <p:nvSpPr>
          <p:cNvPr id="257" name="Google Shape;257;p11"/>
          <p:cNvSpPr txBox="1"/>
          <p:nvPr/>
        </p:nvSpPr>
        <p:spPr>
          <a:xfrm>
            <a:off x="838200" y="1790700"/>
            <a:ext cx="3276600" cy="2312987"/>
          </a:xfrm>
          <a:prstGeom prst="rect">
            <a:avLst/>
          </a:prstGeom>
          <a:noFill/>
          <a:ln>
            <a:noFill/>
          </a:ln>
        </p:spPr>
        <p:txBody>
          <a:bodyPr anchorCtr="0" anchor="t" bIns="45700" lIns="91425" spcFirstLastPara="1" rIns="91425" wrap="square" tIns="45700">
            <a:spAutoFit/>
          </a:bodyPr>
          <a:lstStyle/>
          <a:p>
            <a:pPr indent="0" lvl="1" marL="4762" marR="0" rtl="0" algn="l">
              <a:lnSpc>
                <a:spcPct val="10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Corteza:</a:t>
            </a:r>
            <a:endParaRPr/>
          </a:p>
          <a:p>
            <a:pPr indent="0" lvl="2" marL="265112" marR="0" rtl="0" algn="l">
              <a:lnSpc>
                <a:spcPct val="127777"/>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 Continental (10-70Km) Menos densa y vieja. Granitos</a:t>
            </a:r>
            <a:endParaRPr/>
          </a:p>
          <a:p>
            <a:pPr indent="0" lvl="2" marL="265112" marR="0" rtl="0" algn="l">
              <a:lnSpc>
                <a:spcPct val="127777"/>
              </a:lnSpc>
              <a:spcBef>
                <a:spcPts val="60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 Oceánica (5-10 km) más densa y joven. Basaltos. </a:t>
            </a:r>
            <a:r>
              <a:rPr b="0" i="0" lang="en-US" sz="1600" u="none" cap="none" strike="noStrike">
                <a:solidFill>
                  <a:schemeClr val="dk1"/>
                </a:solidFill>
                <a:latin typeface="Arial"/>
                <a:ea typeface="Arial"/>
                <a:cs typeface="Arial"/>
                <a:sym typeface="Arial"/>
              </a:rPr>
              <a:t>Supone dos tercios de la superficie.</a:t>
            </a:r>
            <a:endParaRPr/>
          </a:p>
        </p:txBody>
      </p:sp>
      <p:sp>
        <p:nvSpPr>
          <p:cNvPr id="258" name="Google Shape;258;p11"/>
          <p:cNvSpPr txBox="1"/>
          <p:nvPr/>
        </p:nvSpPr>
        <p:spPr>
          <a:xfrm>
            <a:off x="838200" y="4133850"/>
            <a:ext cx="3276600" cy="2247900"/>
          </a:xfrm>
          <a:prstGeom prst="rect">
            <a:avLst/>
          </a:prstGeom>
          <a:noFill/>
          <a:ln>
            <a:noFill/>
          </a:ln>
        </p:spPr>
        <p:txBody>
          <a:bodyPr anchorCtr="0" anchor="t" bIns="45700" lIns="91425" spcFirstLastPara="1" rIns="91425" wrap="square" tIns="45700">
            <a:spAutoFit/>
          </a:bodyPr>
          <a:lstStyle/>
          <a:p>
            <a:pPr indent="0" lvl="1" marL="4762" marR="0" rtl="0" algn="l">
              <a:lnSpc>
                <a:spcPct val="10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Manto</a:t>
            </a:r>
            <a:r>
              <a:rPr b="0" i="0" lang="en-US" sz="2000" u="none" cap="none" strike="noStrike">
                <a:solidFill>
                  <a:schemeClr val="dk1"/>
                </a:solidFill>
                <a:latin typeface="Calibri"/>
                <a:ea typeface="Calibri"/>
                <a:cs typeface="Calibri"/>
                <a:sym typeface="Calibri"/>
              </a:rPr>
              <a:t>(2900 km):</a:t>
            </a:r>
            <a:endParaRPr/>
          </a:p>
          <a:p>
            <a:pPr indent="-127000" lvl="1" marL="4762" marR="0" rtl="0" algn="l">
              <a:lnSpc>
                <a:spcPct val="12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 Rocas silicatadas. Peridotitas cuyo mineral más importante es el olivino que por presión se transforma en espinela primero y luego en perovskita </a:t>
            </a:r>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259" name="Google Shape;259;p11"/>
          <p:cNvSpPr txBox="1"/>
          <p:nvPr/>
        </p:nvSpPr>
        <p:spPr>
          <a:xfrm>
            <a:off x="4662487" y="5486400"/>
            <a:ext cx="4495800" cy="1011237"/>
          </a:xfrm>
          <a:prstGeom prst="rect">
            <a:avLst/>
          </a:prstGeom>
          <a:noFill/>
          <a:ln>
            <a:noFill/>
          </a:ln>
        </p:spPr>
        <p:txBody>
          <a:bodyPr anchorCtr="0" anchor="t" bIns="45700" lIns="91425" spcFirstLastPara="1" rIns="91425" wrap="square" tIns="45700">
            <a:spAutoFit/>
          </a:bodyPr>
          <a:lstStyle/>
          <a:p>
            <a:pPr indent="0" lvl="1" marL="4762" marR="0" rtl="0" algn="l">
              <a:lnSpc>
                <a:spcPct val="100000"/>
              </a:lnSpc>
              <a:spcBef>
                <a:spcPts val="0"/>
              </a:spcBef>
              <a:spcAft>
                <a:spcPts val="0"/>
              </a:spcAft>
              <a:buClr>
                <a:schemeClr val="dk1"/>
              </a:buClr>
              <a:buSzPts val="2000"/>
              <a:buFont typeface="Calibri"/>
              <a:buNone/>
            </a:pPr>
            <a:r>
              <a:rPr b="1" i="0" lang="en-US" sz="2000" u="none" cap="none" strike="noStrike">
                <a:solidFill>
                  <a:schemeClr val="dk1"/>
                </a:solidFill>
                <a:latin typeface="Calibri"/>
                <a:ea typeface="Calibri"/>
                <a:cs typeface="Calibri"/>
                <a:sym typeface="Calibri"/>
              </a:rPr>
              <a:t>Núcleo: </a:t>
            </a:r>
            <a:r>
              <a:rPr b="0" i="0" lang="en-US" sz="2000" u="none" cap="none" strike="noStrike">
                <a:solidFill>
                  <a:schemeClr val="dk1"/>
                </a:solidFill>
                <a:latin typeface="Calibri"/>
                <a:ea typeface="Calibri"/>
                <a:cs typeface="Calibri"/>
                <a:sym typeface="Calibri"/>
              </a:rPr>
              <a:t>Aleacción de Fe-Ni</a:t>
            </a:r>
            <a:endParaRPr/>
          </a:p>
          <a:p>
            <a:pPr indent="0" lvl="1" marL="4762" marR="0" rtl="0" algn="l">
              <a:lnSpc>
                <a:spcPct val="127777"/>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 Núcleo externo, líquido(2900- 5100 km)</a:t>
            </a:r>
            <a:endParaRPr/>
          </a:p>
          <a:p>
            <a:pPr indent="0" lvl="1" marL="4762" marR="0" rtl="0" algn="l">
              <a:lnSpc>
                <a:spcPct val="127777"/>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 Núcleo interno, solido (5100- 6370 km) </a:t>
            </a:r>
            <a:endParaRPr/>
          </a:p>
        </p:txBody>
      </p:sp>
      <p:grpSp>
        <p:nvGrpSpPr>
          <p:cNvPr id="260" name="Google Shape;260;p11"/>
          <p:cNvGrpSpPr/>
          <p:nvPr/>
        </p:nvGrpSpPr>
        <p:grpSpPr>
          <a:xfrm>
            <a:off x="306387" y="2209800"/>
            <a:ext cx="379413" cy="3416300"/>
            <a:chOff x="306388" y="2209800"/>
            <a:chExt cx="379413" cy="3416320"/>
          </a:xfrm>
        </p:grpSpPr>
        <p:cxnSp>
          <p:nvCxnSpPr>
            <p:cNvPr id="261" name="Google Shape;261;p11"/>
            <p:cNvCxnSpPr/>
            <p:nvPr/>
          </p:nvCxnSpPr>
          <p:spPr>
            <a:xfrm rot="5400000">
              <a:off x="-648501" y="4152117"/>
              <a:ext cx="2667016" cy="1587"/>
            </a:xfrm>
            <a:prstGeom prst="straightConnector1">
              <a:avLst/>
            </a:prstGeom>
            <a:noFill/>
            <a:ln cap="flat" cmpd="sng" w="25400">
              <a:solidFill>
                <a:schemeClr val="accent1"/>
              </a:solidFill>
              <a:prstDash val="solid"/>
              <a:miter lim="800000"/>
              <a:headEnd len="med" w="med" type="none"/>
              <a:tailEnd len="med" w="med" type="stealth"/>
            </a:ln>
            <a:effectLst>
              <a:outerShdw blurRad="63500" dir="5400000" dist="20000">
                <a:srgbClr val="808080">
                  <a:alpha val="37647"/>
                </a:srgbClr>
              </a:outerShdw>
            </a:effectLst>
          </p:spPr>
        </p:cxnSp>
        <p:sp>
          <p:nvSpPr>
            <p:cNvPr id="262" name="Google Shape;262;p11"/>
            <p:cNvSpPr txBox="1"/>
            <p:nvPr/>
          </p:nvSpPr>
          <p:spPr>
            <a:xfrm>
              <a:off x="306388" y="2209800"/>
              <a:ext cx="303212"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Density</a:t>
              </a:r>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25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5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5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12"/>
          <p:cNvPicPr preferRelativeResize="0"/>
          <p:nvPr/>
        </p:nvPicPr>
        <p:blipFill rotWithShape="1">
          <a:blip r:embed="rId3">
            <a:alphaModFix/>
          </a:blip>
          <a:srcRect b="0" l="0" r="0" t="0"/>
          <a:stretch/>
        </p:blipFill>
        <p:spPr>
          <a:xfrm>
            <a:off x="2667000" y="304800"/>
            <a:ext cx="6464300" cy="6350000"/>
          </a:xfrm>
          <a:prstGeom prst="rect">
            <a:avLst/>
          </a:prstGeom>
          <a:noFill/>
          <a:ln>
            <a:noFill/>
          </a:ln>
        </p:spPr>
      </p:pic>
      <p:sp>
        <p:nvSpPr>
          <p:cNvPr id="268" name="Google Shape;268;p12"/>
          <p:cNvSpPr txBox="1"/>
          <p:nvPr/>
        </p:nvSpPr>
        <p:spPr>
          <a:xfrm>
            <a:off x="152400" y="1371600"/>
            <a:ext cx="3429000" cy="42465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Vista esquemática del interior de la Tierra</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Layers: </a:t>
            </a:r>
            <a:endParaRPr/>
          </a:p>
          <a:p>
            <a:pPr indent="-114300" lvl="0" marL="0" marR="0" rtl="0" algn="l">
              <a:lnSpc>
                <a:spcPct val="100000"/>
              </a:lnSpc>
              <a:spcBef>
                <a:spcPts val="0"/>
              </a:spcBef>
              <a:spcAft>
                <a:spcPts val="0"/>
              </a:spcAft>
              <a:buClr>
                <a:srgbClr val="F79646"/>
              </a:buClr>
              <a:buSzPts val="1800"/>
              <a:buFont typeface="Calibri"/>
              <a:buAutoNum type="arabicPeriod"/>
            </a:pPr>
            <a:r>
              <a:rPr b="0" i="0" lang="en-US" sz="1800" u="none">
                <a:solidFill>
                  <a:srgbClr val="F79646"/>
                </a:solidFill>
                <a:latin typeface="Calibri"/>
                <a:ea typeface="Calibri"/>
                <a:cs typeface="Calibri"/>
                <a:sym typeface="Calibri"/>
              </a:rPr>
              <a:t>Corteza Continental.</a:t>
            </a:r>
            <a:endParaRPr/>
          </a:p>
          <a:p>
            <a:pPr indent="-114300" lvl="0" marL="0" marR="0" rtl="0" algn="l">
              <a:lnSpc>
                <a:spcPct val="100000"/>
              </a:lnSpc>
              <a:spcBef>
                <a:spcPts val="0"/>
              </a:spcBef>
              <a:spcAft>
                <a:spcPts val="0"/>
              </a:spcAft>
              <a:buClr>
                <a:srgbClr val="B9D9FD"/>
              </a:buClr>
              <a:buSzPts val="1800"/>
              <a:buFont typeface="Calibri"/>
              <a:buAutoNum type="arabicPeriod"/>
            </a:pPr>
            <a:r>
              <a:rPr b="0" i="0" lang="en-US" sz="1800" u="none">
                <a:solidFill>
                  <a:srgbClr val="B9D9FD"/>
                </a:solidFill>
                <a:latin typeface="Calibri"/>
                <a:ea typeface="Calibri"/>
                <a:cs typeface="Calibri"/>
                <a:sym typeface="Calibri"/>
              </a:rPr>
              <a:t>Corteza Oceánica.</a:t>
            </a:r>
            <a:endParaRPr/>
          </a:p>
          <a:p>
            <a:pPr indent="-114300" lvl="0" marL="0" marR="0" rtl="0" algn="l">
              <a:lnSpc>
                <a:spcPct val="100000"/>
              </a:lnSpc>
              <a:spcBef>
                <a:spcPts val="0"/>
              </a:spcBef>
              <a:spcAft>
                <a:spcPts val="0"/>
              </a:spcAft>
              <a:buClr>
                <a:srgbClr val="5AFF90"/>
              </a:buClr>
              <a:buSzPts val="1800"/>
              <a:buFont typeface="Calibri"/>
              <a:buAutoNum type="arabicPeriod"/>
            </a:pPr>
            <a:r>
              <a:rPr b="0" i="0" lang="en-US" sz="1800" u="none">
                <a:solidFill>
                  <a:srgbClr val="5AFF90"/>
                </a:solidFill>
                <a:latin typeface="Calibri"/>
                <a:ea typeface="Calibri"/>
                <a:cs typeface="Calibri"/>
                <a:sym typeface="Calibri"/>
              </a:rPr>
              <a:t>Manto superior.</a:t>
            </a:r>
            <a:endParaRPr/>
          </a:p>
          <a:p>
            <a:pPr indent="-114300" lvl="0" marL="0" marR="0" rtl="0" algn="l">
              <a:lnSpc>
                <a:spcPct val="100000"/>
              </a:lnSpc>
              <a:spcBef>
                <a:spcPts val="0"/>
              </a:spcBef>
              <a:spcAft>
                <a:spcPts val="0"/>
              </a:spcAft>
              <a:buClr>
                <a:srgbClr val="00DB44"/>
              </a:buClr>
              <a:buSzPts val="1800"/>
              <a:buFont typeface="Calibri"/>
              <a:buAutoNum type="arabicPeriod"/>
            </a:pPr>
            <a:r>
              <a:rPr b="0" i="0" lang="en-US" sz="1800" u="none">
                <a:solidFill>
                  <a:srgbClr val="00DB44"/>
                </a:solidFill>
                <a:latin typeface="Calibri"/>
                <a:ea typeface="Calibri"/>
                <a:cs typeface="Calibri"/>
                <a:sym typeface="Calibri"/>
              </a:rPr>
              <a:t>Manto inferior.</a:t>
            </a:r>
            <a:endParaRPr/>
          </a:p>
          <a:p>
            <a:pPr indent="-114300" lvl="0" marL="0" marR="0" rtl="0" algn="l">
              <a:lnSpc>
                <a:spcPct val="100000"/>
              </a:lnSpc>
              <a:spcBef>
                <a:spcPts val="0"/>
              </a:spcBef>
              <a:spcAft>
                <a:spcPts val="0"/>
              </a:spcAft>
              <a:buClr>
                <a:srgbClr val="FCA137"/>
              </a:buClr>
              <a:buSzPts val="1800"/>
              <a:buFont typeface="Calibri"/>
              <a:buAutoNum type="arabicPeriod"/>
            </a:pPr>
            <a:r>
              <a:rPr b="0" i="0" lang="en-US" sz="1800" u="none">
                <a:solidFill>
                  <a:srgbClr val="FCA137"/>
                </a:solidFill>
                <a:latin typeface="Calibri"/>
                <a:ea typeface="Calibri"/>
                <a:cs typeface="Calibri"/>
                <a:sym typeface="Calibri"/>
              </a:rPr>
              <a:t>Núcleo externo.</a:t>
            </a:r>
            <a:endParaRPr/>
          </a:p>
          <a:p>
            <a:pPr indent="-114300" lvl="0" marL="0" marR="0" rtl="0" algn="l">
              <a:lnSpc>
                <a:spcPct val="100000"/>
              </a:lnSpc>
              <a:spcBef>
                <a:spcPts val="0"/>
              </a:spcBef>
              <a:spcAft>
                <a:spcPts val="0"/>
              </a:spcAft>
              <a:buClr>
                <a:srgbClr val="FF573B"/>
              </a:buClr>
              <a:buSzPts val="1800"/>
              <a:buFont typeface="Calibri"/>
              <a:buAutoNum type="arabicPeriod"/>
            </a:pPr>
            <a:r>
              <a:rPr b="0" i="0" lang="en-US" sz="1800" u="none">
                <a:solidFill>
                  <a:srgbClr val="FF573B"/>
                </a:solidFill>
                <a:latin typeface="Calibri"/>
                <a:ea typeface="Calibri"/>
                <a:cs typeface="Calibri"/>
                <a:sym typeface="Calibri"/>
              </a:rPr>
              <a:t>Núcleo interno.</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Discontinuidades</a:t>
            </a:r>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A: Mohorovičić.</a:t>
            </a:r>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B: Gutenberg.</a:t>
            </a:r>
            <a:endParaRPr/>
          </a:p>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C: Lehmann.</a:t>
            </a:r>
            <a:endParaRPr/>
          </a:p>
        </p:txBody>
      </p:sp>
      <p:sp>
        <p:nvSpPr>
          <p:cNvPr id="269" name="Google Shape;269;p12"/>
          <p:cNvSpPr txBox="1"/>
          <p:nvPr/>
        </p:nvSpPr>
        <p:spPr>
          <a:xfrm>
            <a:off x="152400" y="0"/>
            <a:ext cx="6019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300"/>
              <a:buFont typeface="Calibri"/>
              <a:buNone/>
            </a:pPr>
            <a:r>
              <a:rPr b="0" i="0" lang="en-US" sz="4300" u="none">
                <a:solidFill>
                  <a:schemeClr val="dk1"/>
                </a:solidFill>
                <a:latin typeface="Calibri"/>
                <a:ea typeface="Calibri"/>
                <a:cs typeface="Calibri"/>
                <a:sym typeface="Calibri"/>
              </a:rPr>
              <a:t>Modelo Geoquímico</a:t>
            </a:r>
            <a:br>
              <a:rPr b="0" i="0" lang="en-US" sz="4300" u="none">
                <a:solidFill>
                  <a:schemeClr val="dk1"/>
                </a:solidFill>
                <a:latin typeface="Calibri"/>
                <a:ea typeface="Calibri"/>
                <a:cs typeface="Calibri"/>
                <a:sym typeface="Calibri"/>
              </a:rPr>
            </a:br>
            <a:r>
              <a:rPr b="0" i="0" lang="en-US" sz="2700" u="none">
                <a:solidFill>
                  <a:schemeClr val="dk1"/>
                </a:solidFill>
                <a:latin typeface="Calibri"/>
                <a:ea typeface="Calibri"/>
                <a:cs typeface="Calibri"/>
                <a:sym typeface="Calibri"/>
              </a:rPr>
              <a:t>Capas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3"/>
          <p:cNvPicPr preferRelativeResize="0"/>
          <p:nvPr/>
        </p:nvPicPr>
        <p:blipFill rotWithShape="1">
          <a:blip r:embed="rId3">
            <a:alphaModFix/>
          </a:blip>
          <a:srcRect b="0" l="0" r="0" t="0"/>
          <a:stretch/>
        </p:blipFill>
        <p:spPr>
          <a:xfrm>
            <a:off x="5337175" y="304800"/>
            <a:ext cx="3619500" cy="4637087"/>
          </a:xfrm>
          <a:prstGeom prst="rect">
            <a:avLst/>
          </a:prstGeom>
          <a:noFill/>
          <a:ln>
            <a:noFill/>
          </a:ln>
        </p:spPr>
      </p:pic>
      <p:sp>
        <p:nvSpPr>
          <p:cNvPr id="276" name="Google Shape;276;p13"/>
          <p:cNvSpPr txBox="1"/>
          <p:nvPr>
            <p:ph type="title"/>
          </p:nvPr>
        </p:nvSpPr>
        <p:spPr>
          <a:xfrm>
            <a:off x="152400" y="274637"/>
            <a:ext cx="45720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Modelo dinámico</a:t>
            </a:r>
            <a:br>
              <a:rPr b="0" i="0" lang="en-US" sz="4400" u="none">
                <a:solidFill>
                  <a:schemeClr val="dk1"/>
                </a:solidFill>
                <a:latin typeface="Calibri"/>
                <a:ea typeface="Calibri"/>
                <a:cs typeface="Calibri"/>
                <a:sym typeface="Calibri"/>
              </a:rPr>
            </a:br>
            <a:r>
              <a:rPr b="0" i="0" lang="en-US" sz="2800" u="none">
                <a:solidFill>
                  <a:schemeClr val="dk1"/>
                </a:solidFill>
                <a:latin typeface="Calibri"/>
                <a:ea typeface="Calibri"/>
                <a:cs typeface="Calibri"/>
                <a:sym typeface="Calibri"/>
              </a:rPr>
              <a:t>Comportamiento mecánico de las capas.</a:t>
            </a:r>
            <a:endParaRPr/>
          </a:p>
        </p:txBody>
      </p:sp>
      <p:sp>
        <p:nvSpPr>
          <p:cNvPr id="277" name="Google Shape;277;p13"/>
          <p:cNvSpPr txBox="1"/>
          <p:nvPr/>
        </p:nvSpPr>
        <p:spPr>
          <a:xfrm>
            <a:off x="182562" y="1652587"/>
            <a:ext cx="5829300" cy="28940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r>
              <a:rPr b="1" i="0" lang="en-US" sz="2000" u="none">
                <a:solidFill>
                  <a:schemeClr val="dk1"/>
                </a:solidFill>
                <a:latin typeface="Arial"/>
                <a:ea typeface="Arial"/>
                <a:cs typeface="Arial"/>
                <a:sym typeface="Arial"/>
              </a:rPr>
              <a:t>Endosfera:</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Es la  parte más interna de la Tierra, y coincide con el núcleo del modelo geoquímico. </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Las temperaturas son de unos 4500ºC. El calor se transmite del núcleo interno (sólido) al núcleo externo (fluido) y se generan movimientos ascensionales que propagan el calor hacia el exterior acumulándose en el </a:t>
            </a:r>
            <a:r>
              <a:rPr b="1" i="0" lang="en-US" sz="1800" u="none">
                <a:solidFill>
                  <a:schemeClr val="dk1"/>
                </a:solidFill>
                <a:latin typeface="Arial"/>
                <a:ea typeface="Arial"/>
                <a:cs typeface="Arial"/>
                <a:sym typeface="Arial"/>
              </a:rPr>
              <a:t>nivel D“ </a:t>
            </a:r>
            <a:r>
              <a:rPr b="0" i="0" lang="en-US" sz="1800" u="none">
                <a:solidFill>
                  <a:schemeClr val="dk1"/>
                </a:solidFill>
                <a:latin typeface="Arial"/>
                <a:ea typeface="Arial"/>
                <a:cs typeface="Arial"/>
                <a:sym typeface="Arial"/>
              </a:rPr>
              <a:t>que es el límite con la siguiente capa.</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El movimiento de sus materiales ferromagnéticos es responsable del campo magnético terrestre.</a:t>
            </a:r>
            <a:endParaRPr/>
          </a:p>
        </p:txBody>
      </p:sp>
      <p:sp>
        <p:nvSpPr>
          <p:cNvPr id="278" name="Google Shape;278;p13"/>
          <p:cNvSpPr/>
          <p:nvPr/>
        </p:nvSpPr>
        <p:spPr>
          <a:xfrm>
            <a:off x="7885112" y="3325812"/>
            <a:ext cx="1071562" cy="369887"/>
          </a:xfrm>
          <a:prstGeom prst="roundRect">
            <a:avLst>
              <a:gd fmla="val 16667" name="adj"/>
            </a:avLst>
          </a:prstGeom>
          <a:solidFill>
            <a:schemeClr val="lt1"/>
          </a:solidFill>
          <a:ln cap="flat" cmpd="sng" w="254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279" name="Google Shape;279;p13"/>
          <p:cNvSpPr txBox="1"/>
          <p:nvPr/>
        </p:nvSpPr>
        <p:spPr>
          <a:xfrm>
            <a:off x="7885112" y="3325812"/>
            <a:ext cx="12588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nivel D“</a:t>
            </a:r>
            <a:endParaRPr/>
          </a:p>
        </p:txBody>
      </p:sp>
      <p:cxnSp>
        <p:nvCxnSpPr>
          <p:cNvPr id="280" name="Google Shape;280;p13"/>
          <p:cNvCxnSpPr/>
          <p:nvPr/>
        </p:nvCxnSpPr>
        <p:spPr>
          <a:xfrm rot="10800000">
            <a:off x="7885112" y="2420937"/>
            <a:ext cx="287337" cy="904875"/>
          </a:xfrm>
          <a:prstGeom prst="straightConnector1">
            <a:avLst/>
          </a:prstGeom>
          <a:noFill/>
          <a:ln cap="flat" cmpd="sng" w="25400">
            <a:solidFill>
              <a:srgbClr val="00B050"/>
            </a:solidFill>
            <a:prstDash val="solid"/>
            <a:miter lim="800000"/>
            <a:headEnd len="med" w="med" type="none"/>
            <a:tailEnd len="med" w="med" type="triangle"/>
          </a:ln>
        </p:spPr>
      </p:cxnSp>
      <p:sp>
        <p:nvSpPr>
          <p:cNvPr id="281" name="Google Shape;281;p13"/>
          <p:cNvSpPr txBox="1"/>
          <p:nvPr/>
        </p:nvSpPr>
        <p:spPr>
          <a:xfrm>
            <a:off x="250825" y="4841875"/>
            <a:ext cx="7058025" cy="1784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r>
              <a:rPr b="1" i="0" lang="en-US" sz="2000" u="none">
                <a:solidFill>
                  <a:schemeClr val="dk1"/>
                </a:solidFill>
                <a:latin typeface="Arial"/>
                <a:ea typeface="Arial"/>
                <a:cs typeface="Arial"/>
                <a:sym typeface="Arial"/>
              </a:rPr>
              <a:t>Mesosfera:</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Está en movimiento animada por el calor interno procedente de la endosfera. Esta es una de las grandes dificultades conceptuales, ya que lo que está en movimiento no es un fluido sino rocas sólidas (tal y como muestra el estudio de las ondas sísmicas).</a:t>
            </a:r>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14"/>
          <p:cNvPicPr preferRelativeResize="0"/>
          <p:nvPr/>
        </p:nvPicPr>
        <p:blipFill rotWithShape="1">
          <a:blip r:embed="rId3">
            <a:alphaModFix/>
          </a:blip>
          <a:srcRect b="5038" l="5756" r="0" t="0"/>
          <a:stretch/>
        </p:blipFill>
        <p:spPr>
          <a:xfrm>
            <a:off x="34925" y="4149725"/>
            <a:ext cx="4716462" cy="2713037"/>
          </a:xfrm>
          <a:prstGeom prst="rect">
            <a:avLst/>
          </a:prstGeom>
          <a:noFill/>
          <a:ln>
            <a:noFill/>
          </a:ln>
        </p:spPr>
      </p:pic>
      <p:sp>
        <p:nvSpPr>
          <p:cNvPr id="287" name="Google Shape;287;p14"/>
          <p:cNvSpPr txBox="1"/>
          <p:nvPr/>
        </p:nvSpPr>
        <p:spPr>
          <a:xfrm>
            <a:off x="0" y="0"/>
            <a:ext cx="9144000" cy="4162425"/>
          </a:xfrm>
          <a:prstGeom prst="rect">
            <a:avLst/>
          </a:prstGeom>
          <a:solidFill>
            <a:schemeClr val="dk1"/>
          </a:soli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288" name="Google Shape;288;p14"/>
          <p:cNvSpPr txBox="1"/>
          <p:nvPr/>
        </p:nvSpPr>
        <p:spPr>
          <a:xfrm>
            <a:off x="4572000" y="5157787"/>
            <a:ext cx="4679950" cy="1754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Se mueve por el calor del núcleo y por el arrastre gravitacional debido a su propio peso.</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La litosfera rígida, sometida a movimiento se fractura y se dividida en placas tectónicas.</a:t>
            </a:r>
            <a:endParaRPr/>
          </a:p>
        </p:txBody>
      </p:sp>
      <p:pic>
        <p:nvPicPr>
          <p:cNvPr id="289" name="Google Shape;289;p14"/>
          <p:cNvPicPr preferRelativeResize="0"/>
          <p:nvPr/>
        </p:nvPicPr>
        <p:blipFill rotWithShape="1">
          <a:blip r:embed="rId4">
            <a:alphaModFix/>
          </a:blip>
          <a:srcRect b="0" l="0" r="0" t="0"/>
          <a:stretch/>
        </p:blipFill>
        <p:spPr>
          <a:xfrm>
            <a:off x="9612312" y="4005262"/>
            <a:ext cx="3429000" cy="2335212"/>
          </a:xfrm>
          <a:prstGeom prst="rect">
            <a:avLst/>
          </a:prstGeom>
          <a:noFill/>
          <a:ln>
            <a:noFill/>
          </a:ln>
        </p:spPr>
      </p:pic>
      <p:pic>
        <p:nvPicPr>
          <p:cNvPr id="290" name="Google Shape;290;p14"/>
          <p:cNvPicPr preferRelativeResize="0"/>
          <p:nvPr/>
        </p:nvPicPr>
        <p:blipFill rotWithShape="1">
          <a:blip r:embed="rId5">
            <a:alphaModFix/>
          </a:blip>
          <a:srcRect b="0" l="0" r="23921" t="0"/>
          <a:stretch/>
        </p:blipFill>
        <p:spPr>
          <a:xfrm>
            <a:off x="2695575" y="34925"/>
            <a:ext cx="6413500" cy="4114800"/>
          </a:xfrm>
          <a:prstGeom prst="rect">
            <a:avLst/>
          </a:prstGeom>
          <a:noFill/>
          <a:ln>
            <a:noFill/>
          </a:ln>
        </p:spPr>
      </p:pic>
      <p:sp>
        <p:nvSpPr>
          <p:cNvPr id="291" name="Google Shape;291;p14"/>
          <p:cNvSpPr txBox="1"/>
          <p:nvPr>
            <p:ph type="title"/>
          </p:nvPr>
        </p:nvSpPr>
        <p:spPr>
          <a:xfrm>
            <a:off x="198437" y="44450"/>
            <a:ext cx="6245225"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Calibri"/>
              <a:buNone/>
            </a:pPr>
            <a:r>
              <a:rPr b="0" i="0" lang="en-US" sz="4400" u="none">
                <a:solidFill>
                  <a:schemeClr val="lt1"/>
                </a:solidFill>
                <a:latin typeface="Calibri"/>
                <a:ea typeface="Calibri"/>
                <a:cs typeface="Calibri"/>
                <a:sym typeface="Calibri"/>
              </a:rPr>
              <a:t>Modelo dinámico II</a:t>
            </a:r>
            <a:br>
              <a:rPr b="0" i="0" lang="en-US" sz="4400" u="none">
                <a:solidFill>
                  <a:schemeClr val="lt1"/>
                </a:solidFill>
                <a:latin typeface="Calibri"/>
                <a:ea typeface="Calibri"/>
                <a:cs typeface="Calibri"/>
                <a:sym typeface="Calibri"/>
              </a:rPr>
            </a:br>
            <a:r>
              <a:rPr b="0" i="0" lang="en-US" sz="2800" u="none">
                <a:solidFill>
                  <a:schemeClr val="lt1"/>
                </a:solidFill>
                <a:latin typeface="Calibri"/>
                <a:ea typeface="Calibri"/>
                <a:cs typeface="Calibri"/>
                <a:sym typeface="Calibri"/>
              </a:rPr>
              <a:t>Comportamiento mecánico de las capas.</a:t>
            </a:r>
            <a:endParaRPr/>
          </a:p>
        </p:txBody>
      </p:sp>
      <p:sp>
        <p:nvSpPr>
          <p:cNvPr id="292" name="Google Shape;292;p14"/>
          <p:cNvSpPr txBox="1"/>
          <p:nvPr/>
        </p:nvSpPr>
        <p:spPr>
          <a:xfrm>
            <a:off x="152400" y="1268412"/>
            <a:ext cx="8956675" cy="28940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 </a:t>
            </a:r>
            <a:r>
              <a:rPr b="1" i="0" lang="en-US" sz="2000" u="none">
                <a:solidFill>
                  <a:schemeClr val="lt1"/>
                </a:solidFill>
                <a:latin typeface="Arial"/>
                <a:ea typeface="Arial"/>
                <a:cs typeface="Arial"/>
                <a:sym typeface="Arial"/>
              </a:rPr>
              <a:t>Mesosfera:</a:t>
            </a:r>
            <a:endParaRPr/>
          </a:p>
          <a:p>
            <a:pPr indent="-114300" lvl="0" marL="0" marR="0" rtl="0" algn="just">
              <a:lnSpc>
                <a:spcPct val="100000"/>
              </a:lnSpc>
              <a:spcBef>
                <a:spcPts val="0"/>
              </a:spcBef>
              <a:spcAft>
                <a:spcPts val="0"/>
              </a:spcAft>
              <a:buClr>
                <a:schemeClr val="lt1"/>
              </a:buClr>
              <a:buSzPts val="1800"/>
              <a:buFont typeface="Arial"/>
              <a:buChar char="-"/>
            </a:pPr>
            <a:r>
              <a:rPr b="0" i="0" lang="en-US" sz="1800" u="none">
                <a:solidFill>
                  <a:schemeClr val="lt1"/>
                </a:solidFill>
                <a:latin typeface="Arial"/>
                <a:ea typeface="Arial"/>
                <a:cs typeface="Arial"/>
                <a:sym typeface="Arial"/>
              </a:rPr>
              <a:t> El nivel D” es una capa discontinua e irregular, cuyo espesor varía entre 0 y 300 km, con materiales más densos y rocosos que se calientan disminuyendo su densidad, lo que provoca su ascenso.</a:t>
            </a:r>
            <a:endParaRPr/>
          </a:p>
          <a:p>
            <a:pPr indent="-114300" lvl="0" marL="0" marR="0" rtl="0" algn="just">
              <a:lnSpc>
                <a:spcPct val="100000"/>
              </a:lnSpc>
              <a:spcBef>
                <a:spcPts val="0"/>
              </a:spcBef>
              <a:spcAft>
                <a:spcPts val="0"/>
              </a:spcAft>
              <a:buClr>
                <a:schemeClr val="lt1"/>
              </a:buClr>
              <a:buSzPts val="1800"/>
              <a:buFont typeface="Arial"/>
              <a:buChar char="-"/>
            </a:pPr>
            <a:r>
              <a:rPr b="0" i="0" lang="en-US" sz="1800" u="none">
                <a:solidFill>
                  <a:schemeClr val="lt1"/>
                </a:solidFill>
                <a:latin typeface="Arial"/>
                <a:ea typeface="Arial"/>
                <a:cs typeface="Arial"/>
                <a:sym typeface="Arial"/>
              </a:rPr>
              <a:t> Ocasionalmente ascienden plumas mantélicas, grandes columnas de rocas calientes, desde D” hasta la superficie (como la que forma las islas de Hawaii)</a:t>
            </a:r>
            <a:endParaRPr/>
          </a:p>
          <a:p>
            <a:pPr indent="-114300" lvl="0" marL="0" marR="0" rtl="0" algn="just">
              <a:lnSpc>
                <a:spcPct val="100000"/>
              </a:lnSpc>
              <a:spcBef>
                <a:spcPts val="0"/>
              </a:spcBef>
              <a:spcAft>
                <a:spcPts val="0"/>
              </a:spcAft>
              <a:buClr>
                <a:schemeClr val="lt1"/>
              </a:buClr>
              <a:buSzPts val="1800"/>
              <a:buFont typeface="Arial"/>
              <a:buChar char="-"/>
            </a:pPr>
            <a:r>
              <a:rPr b="0" i="0" lang="en-US" sz="1800" u="none">
                <a:solidFill>
                  <a:schemeClr val="lt1"/>
                </a:solidFill>
                <a:latin typeface="Arial"/>
                <a:ea typeface="Arial"/>
                <a:cs typeface="Arial"/>
                <a:sym typeface="Arial"/>
              </a:rPr>
              <a:t> El movimiento de los materiales de la mesosfera transfiere calor desde el núcleo hacia la litosfera. Lo hace en movimientos convectivos, que no forman células de convección sino patrones más irregulares, en los que se elevan materiales calientes.</a:t>
            </a:r>
            <a:endParaRPr/>
          </a:p>
          <a:p>
            <a:pPr indent="-114300" lvl="0" marL="0" marR="0" rtl="0" algn="just">
              <a:lnSpc>
                <a:spcPct val="100000"/>
              </a:lnSpc>
              <a:spcBef>
                <a:spcPts val="0"/>
              </a:spcBef>
              <a:spcAft>
                <a:spcPts val="0"/>
              </a:spcAft>
              <a:buClr>
                <a:schemeClr val="lt1"/>
              </a:buClr>
              <a:buSzPts val="1800"/>
              <a:buFont typeface="Arial"/>
              <a:buChar char="-"/>
            </a:pPr>
            <a:r>
              <a:rPr b="0" i="0" lang="en-US" sz="1800" u="none">
                <a:solidFill>
                  <a:schemeClr val="lt1"/>
                </a:solidFill>
                <a:latin typeface="Arial"/>
                <a:ea typeface="Arial"/>
                <a:cs typeface="Arial"/>
                <a:sym typeface="Arial"/>
              </a:rPr>
              <a:t> El movimiento también es de hundimiento, cuando los materiales se enfrían.</a:t>
            </a:r>
            <a:endParaRPr/>
          </a:p>
        </p:txBody>
      </p:sp>
      <p:sp>
        <p:nvSpPr>
          <p:cNvPr id="293" name="Google Shape;293;p14"/>
          <p:cNvSpPr txBox="1"/>
          <p:nvPr/>
        </p:nvSpPr>
        <p:spPr>
          <a:xfrm>
            <a:off x="2203450" y="4130675"/>
            <a:ext cx="7058025" cy="676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r>
              <a:rPr b="1" i="0" lang="en-US" sz="2000" u="none">
                <a:solidFill>
                  <a:schemeClr val="dk1"/>
                </a:solidFill>
                <a:latin typeface="Arial"/>
                <a:ea typeface="Arial"/>
                <a:cs typeface="Arial"/>
                <a:sym typeface="Arial"/>
              </a:rPr>
              <a:t>Litosfera:</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Formada por la corteza y la capa superior del manto.</a:t>
            </a:r>
            <a:endParaRPr/>
          </a:p>
        </p:txBody>
      </p:sp>
      <p:sp>
        <p:nvSpPr>
          <p:cNvPr id="294" name="Google Shape;294;p14"/>
          <p:cNvSpPr txBox="1"/>
          <p:nvPr/>
        </p:nvSpPr>
        <p:spPr>
          <a:xfrm>
            <a:off x="3708400" y="4716462"/>
            <a:ext cx="6183312"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Responsable de las propiedades mecánicas de la</a:t>
            </a:r>
            <a:endParaRPr/>
          </a:p>
        </p:txBody>
      </p:sp>
      <p:sp>
        <p:nvSpPr>
          <p:cNvPr id="295" name="Google Shape;295;p14"/>
          <p:cNvSpPr txBox="1"/>
          <p:nvPr/>
        </p:nvSpPr>
        <p:spPr>
          <a:xfrm>
            <a:off x="4433887" y="4957762"/>
            <a:ext cx="11334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Litosfera.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5"/>
          <p:cNvPicPr preferRelativeResize="0"/>
          <p:nvPr/>
        </p:nvPicPr>
        <p:blipFill rotWithShape="1">
          <a:blip r:embed="rId3">
            <a:alphaModFix/>
          </a:blip>
          <a:srcRect b="0" l="0" r="0" t="0"/>
          <a:stretch/>
        </p:blipFill>
        <p:spPr>
          <a:xfrm>
            <a:off x="501650" y="838200"/>
            <a:ext cx="8140700" cy="5562600"/>
          </a:xfrm>
          <a:prstGeom prst="rect">
            <a:avLst/>
          </a:prstGeom>
          <a:noFill/>
          <a:ln>
            <a:noFill/>
          </a:ln>
        </p:spPr>
      </p:pic>
      <p:sp>
        <p:nvSpPr>
          <p:cNvPr id="301" name="Google Shape;301;p15"/>
          <p:cNvSpPr txBox="1"/>
          <p:nvPr/>
        </p:nvSpPr>
        <p:spPr>
          <a:xfrm>
            <a:off x="152400" y="-7937"/>
            <a:ext cx="6105525" cy="769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LA TECTONICA DE PLACAS</a:t>
            </a:r>
            <a:endParaRPr/>
          </a:p>
        </p:txBody>
      </p:sp>
      <p:sp>
        <p:nvSpPr>
          <p:cNvPr id="302" name="Google Shape;302;p15"/>
          <p:cNvSpPr txBox="1"/>
          <p:nvPr/>
        </p:nvSpPr>
        <p:spPr>
          <a:xfrm>
            <a:off x="685800" y="895350"/>
            <a:ext cx="7696200" cy="64611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superficie de la Tierra (la litosfera) está fragmentada en placas tectónicas o placas litosféricas.</a:t>
            </a:r>
            <a:endParaRPr/>
          </a:p>
        </p:txBody>
      </p:sp>
      <p:sp>
        <p:nvSpPr>
          <p:cNvPr id="303" name="Google Shape;303;p15"/>
          <p:cNvSpPr txBox="1"/>
          <p:nvPr/>
        </p:nvSpPr>
        <p:spPr>
          <a:xfrm>
            <a:off x="1600200" y="5334000"/>
            <a:ext cx="5867400" cy="64611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superficie terrestre está divididda en 7 placas mayores y 8 menores.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16"/>
          <p:cNvPicPr preferRelativeResize="0"/>
          <p:nvPr/>
        </p:nvPicPr>
        <p:blipFill rotWithShape="1">
          <a:blip r:embed="rId3">
            <a:alphaModFix/>
          </a:blip>
          <a:srcRect b="0" l="0" r="0" t="0"/>
          <a:stretch/>
        </p:blipFill>
        <p:spPr>
          <a:xfrm>
            <a:off x="501650" y="838200"/>
            <a:ext cx="8140700" cy="5562600"/>
          </a:xfrm>
          <a:prstGeom prst="rect">
            <a:avLst/>
          </a:prstGeom>
          <a:noFill/>
          <a:ln>
            <a:noFill/>
          </a:ln>
        </p:spPr>
      </p:pic>
      <p:sp>
        <p:nvSpPr>
          <p:cNvPr id="310" name="Google Shape;310;p16"/>
          <p:cNvSpPr txBox="1"/>
          <p:nvPr/>
        </p:nvSpPr>
        <p:spPr>
          <a:xfrm>
            <a:off x="7183437" y="5426075"/>
            <a:ext cx="1296987" cy="64611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7 placas mayores</a:t>
            </a:r>
            <a:endParaRPr/>
          </a:p>
        </p:txBody>
      </p:sp>
      <p:sp>
        <p:nvSpPr>
          <p:cNvPr id="311" name="Google Shape;311;p16"/>
          <p:cNvSpPr txBox="1"/>
          <p:nvPr/>
        </p:nvSpPr>
        <p:spPr>
          <a:xfrm>
            <a:off x="2411412" y="5589587"/>
            <a:ext cx="1873250" cy="48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312" name="Google Shape;312;p16"/>
          <p:cNvSpPr txBox="1"/>
          <p:nvPr/>
        </p:nvSpPr>
        <p:spPr>
          <a:xfrm>
            <a:off x="6372225" y="3619500"/>
            <a:ext cx="2035175"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Africana</a:t>
            </a:r>
            <a:endParaRPr/>
          </a:p>
        </p:txBody>
      </p:sp>
      <p:sp>
        <p:nvSpPr>
          <p:cNvPr id="313" name="Google Shape;313;p16"/>
          <p:cNvSpPr txBox="1"/>
          <p:nvPr/>
        </p:nvSpPr>
        <p:spPr>
          <a:xfrm>
            <a:off x="6443662" y="1557337"/>
            <a:ext cx="2036762" cy="3683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Euroasiática</a:t>
            </a:r>
            <a:endParaRPr/>
          </a:p>
        </p:txBody>
      </p:sp>
      <p:sp>
        <p:nvSpPr>
          <p:cNvPr id="314" name="Google Shape;314;p16"/>
          <p:cNvSpPr txBox="1"/>
          <p:nvPr/>
        </p:nvSpPr>
        <p:spPr>
          <a:xfrm>
            <a:off x="2700337" y="5888037"/>
            <a:ext cx="2035175"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Antartica</a:t>
            </a:r>
            <a:endParaRPr/>
          </a:p>
        </p:txBody>
      </p:sp>
      <p:sp>
        <p:nvSpPr>
          <p:cNvPr id="315" name="Google Shape;315;p16"/>
          <p:cNvSpPr txBox="1"/>
          <p:nvPr/>
        </p:nvSpPr>
        <p:spPr>
          <a:xfrm>
            <a:off x="2411412" y="1241425"/>
            <a:ext cx="2036762"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Norteamericana</a:t>
            </a:r>
            <a:endParaRPr/>
          </a:p>
        </p:txBody>
      </p:sp>
      <p:sp>
        <p:nvSpPr>
          <p:cNvPr id="316" name="Google Shape;316;p16"/>
          <p:cNvSpPr txBox="1"/>
          <p:nvPr/>
        </p:nvSpPr>
        <p:spPr>
          <a:xfrm>
            <a:off x="1908175" y="3522662"/>
            <a:ext cx="2035175" cy="3683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Pacífica</a:t>
            </a:r>
            <a:endParaRPr/>
          </a:p>
        </p:txBody>
      </p:sp>
      <p:sp>
        <p:nvSpPr>
          <p:cNvPr id="317" name="Google Shape;317;p16"/>
          <p:cNvSpPr txBox="1"/>
          <p:nvPr/>
        </p:nvSpPr>
        <p:spPr>
          <a:xfrm>
            <a:off x="4932362" y="4522787"/>
            <a:ext cx="2035175"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Sudamericana</a:t>
            </a:r>
            <a:endParaRPr/>
          </a:p>
        </p:txBody>
      </p:sp>
      <p:sp>
        <p:nvSpPr>
          <p:cNvPr id="318" name="Google Shape;318;p16"/>
          <p:cNvSpPr txBox="1"/>
          <p:nvPr/>
        </p:nvSpPr>
        <p:spPr>
          <a:xfrm>
            <a:off x="501650" y="4675187"/>
            <a:ext cx="2035175"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Indoaustraliana</a:t>
            </a:r>
            <a:endParaRPr/>
          </a:p>
        </p:txBody>
      </p:sp>
      <p:cxnSp>
        <p:nvCxnSpPr>
          <p:cNvPr id="319" name="Google Shape;319;p16"/>
          <p:cNvCxnSpPr/>
          <p:nvPr/>
        </p:nvCxnSpPr>
        <p:spPr>
          <a:xfrm flipH="1">
            <a:off x="4735512" y="5830887"/>
            <a:ext cx="2447925" cy="241300"/>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20" name="Google Shape;320;p16"/>
          <p:cNvCxnSpPr/>
          <p:nvPr/>
        </p:nvCxnSpPr>
        <p:spPr>
          <a:xfrm rot="10800000">
            <a:off x="7389812" y="3989387"/>
            <a:ext cx="441325" cy="1436687"/>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21" name="Google Shape;321;p16"/>
          <p:cNvCxnSpPr/>
          <p:nvPr/>
        </p:nvCxnSpPr>
        <p:spPr>
          <a:xfrm rot="10800000">
            <a:off x="7462837" y="1925637"/>
            <a:ext cx="368300" cy="3500437"/>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22" name="Google Shape;322;p16"/>
          <p:cNvCxnSpPr/>
          <p:nvPr/>
        </p:nvCxnSpPr>
        <p:spPr>
          <a:xfrm rot="10800000">
            <a:off x="3429000" y="1611312"/>
            <a:ext cx="4402137" cy="3814762"/>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23" name="Google Shape;323;p16"/>
          <p:cNvCxnSpPr/>
          <p:nvPr/>
        </p:nvCxnSpPr>
        <p:spPr>
          <a:xfrm rot="10800000">
            <a:off x="2536825" y="4859337"/>
            <a:ext cx="4646612" cy="890587"/>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24" name="Google Shape;324;p16"/>
          <p:cNvCxnSpPr/>
          <p:nvPr/>
        </p:nvCxnSpPr>
        <p:spPr>
          <a:xfrm rot="10800000">
            <a:off x="5949950" y="4892675"/>
            <a:ext cx="1233487" cy="857250"/>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25" name="Google Shape;325;p16"/>
          <p:cNvCxnSpPr/>
          <p:nvPr/>
        </p:nvCxnSpPr>
        <p:spPr>
          <a:xfrm rot="10800000">
            <a:off x="2925762" y="3890962"/>
            <a:ext cx="4257675" cy="1858962"/>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sp>
        <p:nvSpPr>
          <p:cNvPr id="326" name="Google Shape;326;p16"/>
          <p:cNvSpPr txBox="1"/>
          <p:nvPr/>
        </p:nvSpPr>
        <p:spPr>
          <a:xfrm>
            <a:off x="152400" y="-7937"/>
            <a:ext cx="6972300" cy="769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Placas TECTÓNICAS MAYORES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17"/>
          <p:cNvPicPr preferRelativeResize="0"/>
          <p:nvPr/>
        </p:nvPicPr>
        <p:blipFill rotWithShape="1">
          <a:blip r:embed="rId3">
            <a:alphaModFix/>
          </a:blip>
          <a:srcRect b="0" l="0" r="0" t="0"/>
          <a:stretch/>
        </p:blipFill>
        <p:spPr>
          <a:xfrm>
            <a:off x="501650" y="838200"/>
            <a:ext cx="8140700" cy="5562600"/>
          </a:xfrm>
          <a:prstGeom prst="rect">
            <a:avLst/>
          </a:prstGeom>
          <a:noFill/>
          <a:ln>
            <a:noFill/>
          </a:ln>
        </p:spPr>
      </p:pic>
      <p:sp>
        <p:nvSpPr>
          <p:cNvPr id="333" name="Google Shape;333;p17"/>
          <p:cNvSpPr txBox="1"/>
          <p:nvPr/>
        </p:nvSpPr>
        <p:spPr>
          <a:xfrm>
            <a:off x="152400" y="-7937"/>
            <a:ext cx="7069137" cy="769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Placas TECTÓNICAS MENORES</a:t>
            </a:r>
            <a:endParaRPr/>
          </a:p>
        </p:txBody>
      </p:sp>
      <p:sp>
        <p:nvSpPr>
          <p:cNvPr id="334" name="Google Shape;334;p17"/>
          <p:cNvSpPr txBox="1"/>
          <p:nvPr/>
        </p:nvSpPr>
        <p:spPr>
          <a:xfrm>
            <a:off x="7183437" y="5426075"/>
            <a:ext cx="1296987" cy="64611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8 placas menores</a:t>
            </a:r>
            <a:endParaRPr/>
          </a:p>
        </p:txBody>
      </p:sp>
      <p:sp>
        <p:nvSpPr>
          <p:cNvPr id="335" name="Google Shape;335;p17"/>
          <p:cNvSpPr txBox="1"/>
          <p:nvPr/>
        </p:nvSpPr>
        <p:spPr>
          <a:xfrm>
            <a:off x="2411412" y="5589587"/>
            <a:ext cx="1873250" cy="48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336" name="Google Shape;336;p17"/>
          <p:cNvSpPr txBox="1"/>
          <p:nvPr/>
        </p:nvSpPr>
        <p:spPr>
          <a:xfrm>
            <a:off x="6283325" y="2928937"/>
            <a:ext cx="1017587"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Arábiga</a:t>
            </a:r>
            <a:endParaRPr/>
          </a:p>
        </p:txBody>
      </p:sp>
      <p:sp>
        <p:nvSpPr>
          <p:cNvPr id="337" name="Google Shape;337;p17"/>
          <p:cNvSpPr txBox="1"/>
          <p:nvPr/>
        </p:nvSpPr>
        <p:spPr>
          <a:xfrm>
            <a:off x="7796212" y="2614612"/>
            <a:ext cx="812800" cy="3683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India</a:t>
            </a:r>
            <a:endParaRPr/>
          </a:p>
        </p:txBody>
      </p:sp>
      <p:sp>
        <p:nvSpPr>
          <p:cNvPr id="338" name="Google Shape;338;p17"/>
          <p:cNvSpPr txBox="1"/>
          <p:nvPr/>
        </p:nvSpPr>
        <p:spPr>
          <a:xfrm>
            <a:off x="3779837" y="5888037"/>
            <a:ext cx="955675"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Scotia</a:t>
            </a:r>
            <a:endParaRPr/>
          </a:p>
        </p:txBody>
      </p:sp>
      <p:sp>
        <p:nvSpPr>
          <p:cNvPr id="339" name="Google Shape;339;p17"/>
          <p:cNvSpPr txBox="1"/>
          <p:nvPr/>
        </p:nvSpPr>
        <p:spPr>
          <a:xfrm>
            <a:off x="4337050" y="2911475"/>
            <a:ext cx="927100"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Caribe</a:t>
            </a:r>
            <a:endParaRPr/>
          </a:p>
        </p:txBody>
      </p:sp>
      <p:sp>
        <p:nvSpPr>
          <p:cNvPr id="340" name="Google Shape;340;p17"/>
          <p:cNvSpPr txBox="1"/>
          <p:nvPr/>
        </p:nvSpPr>
        <p:spPr>
          <a:xfrm>
            <a:off x="2984500" y="3289300"/>
            <a:ext cx="998537" cy="3683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Cocos</a:t>
            </a:r>
            <a:endParaRPr/>
          </a:p>
        </p:txBody>
      </p:sp>
      <p:sp>
        <p:nvSpPr>
          <p:cNvPr id="341" name="Google Shape;341;p17"/>
          <p:cNvSpPr txBox="1"/>
          <p:nvPr/>
        </p:nvSpPr>
        <p:spPr>
          <a:xfrm>
            <a:off x="2968625" y="1778000"/>
            <a:ext cx="1014412" cy="64611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Juan de Fuca</a:t>
            </a:r>
            <a:endParaRPr/>
          </a:p>
        </p:txBody>
      </p:sp>
      <p:sp>
        <p:nvSpPr>
          <p:cNvPr id="342" name="Google Shape;342;p17"/>
          <p:cNvSpPr txBox="1"/>
          <p:nvPr/>
        </p:nvSpPr>
        <p:spPr>
          <a:xfrm>
            <a:off x="1103312" y="2573337"/>
            <a:ext cx="908050"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Filipina</a:t>
            </a:r>
            <a:endParaRPr/>
          </a:p>
        </p:txBody>
      </p:sp>
      <p:cxnSp>
        <p:nvCxnSpPr>
          <p:cNvPr id="343" name="Google Shape;343;p17"/>
          <p:cNvCxnSpPr/>
          <p:nvPr/>
        </p:nvCxnSpPr>
        <p:spPr>
          <a:xfrm flipH="1">
            <a:off x="4735512" y="5749925"/>
            <a:ext cx="2447925" cy="322262"/>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44" name="Google Shape;344;p17"/>
          <p:cNvCxnSpPr/>
          <p:nvPr/>
        </p:nvCxnSpPr>
        <p:spPr>
          <a:xfrm rot="10800000">
            <a:off x="6791325" y="3298825"/>
            <a:ext cx="1041400" cy="2127250"/>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45" name="Google Shape;345;p17"/>
          <p:cNvCxnSpPr/>
          <p:nvPr/>
        </p:nvCxnSpPr>
        <p:spPr>
          <a:xfrm flipH="1" rot="10800000">
            <a:off x="7832725" y="2982912"/>
            <a:ext cx="369887" cy="2443162"/>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46" name="Google Shape;346;p17"/>
          <p:cNvCxnSpPr/>
          <p:nvPr/>
        </p:nvCxnSpPr>
        <p:spPr>
          <a:xfrm rot="10800000">
            <a:off x="4800600" y="3281362"/>
            <a:ext cx="3032125" cy="2144712"/>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47" name="Google Shape;347;p17"/>
          <p:cNvCxnSpPr/>
          <p:nvPr/>
        </p:nvCxnSpPr>
        <p:spPr>
          <a:xfrm rot="10800000">
            <a:off x="1557337" y="2943225"/>
            <a:ext cx="5626100" cy="2806700"/>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48" name="Google Shape;348;p17"/>
          <p:cNvCxnSpPr/>
          <p:nvPr/>
        </p:nvCxnSpPr>
        <p:spPr>
          <a:xfrm rot="10800000">
            <a:off x="3475037" y="2424112"/>
            <a:ext cx="3708400" cy="3325812"/>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cxnSp>
        <p:nvCxnSpPr>
          <p:cNvPr id="349" name="Google Shape;349;p17"/>
          <p:cNvCxnSpPr/>
          <p:nvPr/>
        </p:nvCxnSpPr>
        <p:spPr>
          <a:xfrm rot="10800000">
            <a:off x="3482975" y="3619500"/>
            <a:ext cx="3700462" cy="2130425"/>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sp>
        <p:nvSpPr>
          <p:cNvPr id="350" name="Google Shape;350;p17"/>
          <p:cNvSpPr txBox="1"/>
          <p:nvPr/>
        </p:nvSpPr>
        <p:spPr>
          <a:xfrm>
            <a:off x="3027362" y="4300537"/>
            <a:ext cx="955675" cy="3698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Nazca</a:t>
            </a:r>
            <a:endParaRPr/>
          </a:p>
        </p:txBody>
      </p:sp>
      <p:cxnSp>
        <p:nvCxnSpPr>
          <p:cNvPr id="351" name="Google Shape;351;p17"/>
          <p:cNvCxnSpPr/>
          <p:nvPr/>
        </p:nvCxnSpPr>
        <p:spPr>
          <a:xfrm rot="10800000">
            <a:off x="3983037" y="4484687"/>
            <a:ext cx="3163887" cy="1239837"/>
          </a:xfrm>
          <a:prstGeom prst="straightConnector1">
            <a:avLst/>
          </a:prstGeom>
          <a:noFill/>
          <a:ln cap="flat" cmpd="sng" w="25400">
            <a:solidFill>
              <a:schemeClr val="accent1"/>
            </a:solidFill>
            <a:prstDash val="solid"/>
            <a:miter lim="800000"/>
            <a:headEnd len="med" w="med" type="none"/>
            <a:tailEnd len="med" w="med" type="triangle"/>
          </a:ln>
          <a:effectLst>
            <a:outerShdw blurRad="63500" dir="5400000" dist="20000">
              <a:srgbClr val="808080">
                <a:alpha val="37647"/>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8"/>
          <p:cNvSpPr txBox="1"/>
          <p:nvPr/>
        </p:nvSpPr>
        <p:spPr>
          <a:xfrm>
            <a:off x="838200" y="1600200"/>
            <a:ext cx="4038600" cy="1219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Divergentes</a:t>
            </a:r>
            <a:endParaRPr/>
          </a:p>
          <a:p>
            <a:pPr indent="-342900" lvl="0" marL="34290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Las placas se separan entre si a partir de una dorsal oceánica.</a:t>
            </a:r>
            <a:endParaRPr/>
          </a:p>
          <a:p>
            <a:pPr indent="-342900" lvl="0" marL="342900" marR="0" rtl="0" algn="l">
              <a:lnSpc>
                <a:spcPct val="100000"/>
              </a:lnSpc>
              <a:spcBef>
                <a:spcPts val="0"/>
              </a:spcBef>
              <a:spcAft>
                <a:spcPts val="0"/>
              </a:spcAft>
              <a:buClr>
                <a:schemeClr val="dk1"/>
              </a:buClr>
              <a:buSzPts val="1800"/>
              <a:buFont typeface="Arial"/>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descr="Divergent" id="357" name="Google Shape;357;p18"/>
          <p:cNvPicPr preferRelativeResize="0"/>
          <p:nvPr/>
        </p:nvPicPr>
        <p:blipFill rotWithShape="1">
          <a:blip r:embed="rId3">
            <a:alphaModFix/>
          </a:blip>
          <a:srcRect b="0" l="0" r="0" t="0"/>
          <a:stretch/>
        </p:blipFill>
        <p:spPr>
          <a:xfrm>
            <a:off x="5791200" y="735012"/>
            <a:ext cx="2438400" cy="1730375"/>
          </a:xfrm>
          <a:prstGeom prst="rect">
            <a:avLst/>
          </a:prstGeom>
          <a:noFill/>
          <a:ln>
            <a:noFill/>
          </a:ln>
        </p:spPr>
      </p:pic>
      <p:pic>
        <p:nvPicPr>
          <p:cNvPr descr="Convergent" id="358" name="Google Shape;358;p18"/>
          <p:cNvPicPr preferRelativeResize="0"/>
          <p:nvPr/>
        </p:nvPicPr>
        <p:blipFill rotWithShape="1">
          <a:blip r:embed="rId4">
            <a:alphaModFix/>
          </a:blip>
          <a:srcRect b="0" l="0" r="0" t="0"/>
          <a:stretch/>
        </p:blipFill>
        <p:spPr>
          <a:xfrm>
            <a:off x="5791200" y="2819400"/>
            <a:ext cx="2438400" cy="1735137"/>
          </a:xfrm>
          <a:prstGeom prst="rect">
            <a:avLst/>
          </a:prstGeom>
          <a:noFill/>
          <a:ln>
            <a:noFill/>
          </a:ln>
        </p:spPr>
      </p:pic>
      <p:pic>
        <p:nvPicPr>
          <p:cNvPr descr="Transform" id="359" name="Google Shape;359;p18"/>
          <p:cNvPicPr preferRelativeResize="0"/>
          <p:nvPr/>
        </p:nvPicPr>
        <p:blipFill rotWithShape="1">
          <a:blip r:embed="rId5">
            <a:alphaModFix/>
          </a:blip>
          <a:srcRect b="0" l="0" r="0" t="0"/>
          <a:stretch/>
        </p:blipFill>
        <p:spPr>
          <a:xfrm>
            <a:off x="5791200" y="4876800"/>
            <a:ext cx="2438400" cy="1739900"/>
          </a:xfrm>
          <a:prstGeom prst="rect">
            <a:avLst/>
          </a:prstGeom>
          <a:noFill/>
          <a:ln>
            <a:noFill/>
          </a:ln>
        </p:spPr>
      </p:pic>
      <p:sp>
        <p:nvSpPr>
          <p:cNvPr id="360" name="Google Shape;360;p18"/>
          <p:cNvSpPr txBox="1"/>
          <p:nvPr/>
        </p:nvSpPr>
        <p:spPr>
          <a:xfrm>
            <a:off x="533400" y="304800"/>
            <a:ext cx="4495800" cy="1219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a:solidFill>
                  <a:schemeClr val="dk1"/>
                </a:solidFill>
                <a:latin typeface="Arial"/>
                <a:ea typeface="Arial"/>
                <a:cs typeface="Arial"/>
                <a:sym typeface="Arial"/>
              </a:rPr>
              <a:t>TIPOS DE LÍMITES DE PLACA</a:t>
            </a:r>
            <a:endParaRPr/>
          </a:p>
        </p:txBody>
      </p:sp>
      <p:sp>
        <p:nvSpPr>
          <p:cNvPr id="361" name="Google Shape;361;p18"/>
          <p:cNvSpPr txBox="1"/>
          <p:nvPr/>
        </p:nvSpPr>
        <p:spPr>
          <a:xfrm>
            <a:off x="838200" y="3438525"/>
            <a:ext cx="4191000" cy="113188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Convergentes</a:t>
            </a:r>
            <a:endParaRPr/>
          </a:p>
          <a:p>
            <a:pPr indent="-342900" lvl="0" marL="342900" marR="0" rtl="0" algn="l">
              <a:lnSpc>
                <a:spcPct val="100000"/>
              </a:lnSpc>
              <a:spcBef>
                <a:spcPts val="36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placas convergen, chocan, formando fosas u orógenos.</a:t>
            </a:r>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62" name="Google Shape;362;p18"/>
          <p:cNvSpPr txBox="1"/>
          <p:nvPr/>
        </p:nvSpPr>
        <p:spPr>
          <a:xfrm>
            <a:off x="838200" y="5095875"/>
            <a:ext cx="4343400" cy="179705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Transformantes</a:t>
            </a:r>
            <a:endParaRPr/>
          </a:p>
          <a:p>
            <a:pPr indent="-342900" lvl="0" marL="342900" marR="0" rtl="0" algn="l">
              <a:lnSpc>
                <a:spcPct val="100000"/>
              </a:lnSpc>
              <a:spcBef>
                <a:spcPts val="36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Las placas contiguas se deslizan una respecto de la otra. </a:t>
            </a:r>
            <a:endParaRPr/>
          </a:p>
          <a:p>
            <a:pPr indent="-342900" lvl="0" marL="342900" marR="0" rtl="0" algn="l">
              <a:lnSpc>
                <a:spcPct val="100000"/>
              </a:lnSpc>
              <a:spcBef>
                <a:spcPts val="36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Fallas transformantes.</a:t>
            </a:r>
            <a:endParaRPr/>
          </a:p>
          <a:p>
            <a:pPr indent="-342900" lvl="0" marL="342900" marR="0" rtl="0" algn="l">
              <a:lnSpc>
                <a:spcPct val="100000"/>
              </a:lnSpc>
              <a:spcBef>
                <a:spcPts val="360"/>
              </a:spcBef>
              <a:spcAft>
                <a:spcPts val="0"/>
              </a:spcAft>
              <a:buClr>
                <a:schemeClr val="dk1"/>
              </a:buClr>
              <a:buSzPts val="1800"/>
              <a:buFont typeface="Arial"/>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9"/>
          <p:cNvSpPr txBox="1"/>
          <p:nvPr/>
        </p:nvSpPr>
        <p:spPr>
          <a:xfrm>
            <a:off x="1295400" y="381000"/>
            <a:ext cx="65532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2800"/>
              <a:buFont typeface="Arial"/>
              <a:buNone/>
            </a:pPr>
            <a:r>
              <a:rPr b="0" i="0" lang="en-US" sz="2800" u="none">
                <a:solidFill>
                  <a:schemeClr val="dk2"/>
                </a:solidFill>
                <a:latin typeface="Arial"/>
                <a:ea typeface="Arial"/>
                <a:cs typeface="Arial"/>
                <a:sym typeface="Arial"/>
              </a:rPr>
              <a:t>LÍMITES O BORDES DIVERGENTES.</a:t>
            </a:r>
            <a:endParaRPr/>
          </a:p>
        </p:txBody>
      </p:sp>
      <p:pic>
        <p:nvPicPr>
          <p:cNvPr descr="New-ridge-figure" id="368" name="Google Shape;368;p19"/>
          <p:cNvPicPr preferRelativeResize="0"/>
          <p:nvPr/>
        </p:nvPicPr>
        <p:blipFill rotWithShape="1">
          <a:blip r:embed="rId3">
            <a:alphaModFix/>
          </a:blip>
          <a:srcRect b="0" l="0" r="0" t="0"/>
          <a:stretch/>
        </p:blipFill>
        <p:spPr>
          <a:xfrm>
            <a:off x="685800" y="990600"/>
            <a:ext cx="7467600" cy="3027362"/>
          </a:xfrm>
          <a:prstGeom prst="rect">
            <a:avLst/>
          </a:prstGeom>
          <a:noFill/>
          <a:ln>
            <a:noFill/>
          </a:ln>
        </p:spPr>
      </p:pic>
      <p:sp>
        <p:nvSpPr>
          <p:cNvPr id="369" name="Google Shape;369;p19"/>
          <p:cNvSpPr txBox="1"/>
          <p:nvPr/>
        </p:nvSpPr>
        <p:spPr>
          <a:xfrm>
            <a:off x="685800" y="990600"/>
            <a:ext cx="2362200" cy="302736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370" name="Google Shape;370;p19"/>
          <p:cNvSpPr txBox="1"/>
          <p:nvPr/>
        </p:nvSpPr>
        <p:spPr>
          <a:xfrm>
            <a:off x="5791200" y="990600"/>
            <a:ext cx="2362200" cy="302736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371" name="Google Shape;371;p19"/>
          <p:cNvSpPr txBox="1"/>
          <p:nvPr/>
        </p:nvSpPr>
        <p:spPr>
          <a:xfrm>
            <a:off x="685800" y="5257800"/>
            <a:ext cx="5775325" cy="1347787"/>
          </a:xfrm>
          <a:prstGeom prst="rect">
            <a:avLst/>
          </a:prstGeom>
          <a:noFill/>
          <a:ln>
            <a:noFill/>
          </a:ln>
        </p:spPr>
        <p:txBody>
          <a:bodyPr anchorCtr="0" anchor="t" bIns="45700" lIns="91425" spcFirstLastPara="1" rIns="91425" wrap="square" tIns="45700">
            <a:spAutoFit/>
          </a:bodyPr>
          <a:lstStyle/>
          <a:p>
            <a:pPr indent="-285750" lvl="1" marL="7429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Los bordes divergentes forman:</a:t>
            </a:r>
            <a:endParaRPr/>
          </a:p>
          <a:p>
            <a:pPr indent="-285750" lvl="2" marL="12001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Rift en los continentes.</a:t>
            </a:r>
            <a:endParaRPr/>
          </a:p>
          <a:p>
            <a:pPr indent="-285750" lvl="2" marL="12001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Dorsales oceánicas en los océanos.</a:t>
            </a:r>
            <a:endParaRPr/>
          </a:p>
        </p:txBody>
      </p:sp>
      <p:sp>
        <p:nvSpPr>
          <p:cNvPr id="372" name="Google Shape;372;p19"/>
          <p:cNvSpPr txBox="1"/>
          <p:nvPr>
            <p:ph idx="1" type="body"/>
          </p:nvPr>
        </p:nvSpPr>
        <p:spPr>
          <a:xfrm>
            <a:off x="685800" y="3636962"/>
            <a:ext cx="8305800" cy="177323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Presenta.</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Actividad volcánica</a:t>
            </a:r>
            <a:r>
              <a:rPr b="0" i="0" lang="en-US" sz="2400" u="none" cap="none" strike="noStrike">
                <a:solidFill>
                  <a:schemeClr val="dk1"/>
                </a:solidFill>
                <a:latin typeface="Calibri"/>
                <a:ea typeface="Calibri"/>
                <a:cs typeface="Calibri"/>
                <a:sym typeface="Calibri"/>
              </a:rPr>
              <a:t>.</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Terremotos submarinos someros </a:t>
            </a:r>
            <a:r>
              <a:rPr b="0" i="0" lang="en-US" sz="2000" u="none" cap="none" strike="noStrike">
                <a:solidFill>
                  <a:schemeClr val="dk1"/>
                </a:solidFill>
                <a:latin typeface="Arial"/>
                <a:ea typeface="Arial"/>
                <a:cs typeface="Arial"/>
                <a:sym typeface="Arial"/>
              </a:rPr>
              <a:t>(relacionados con fallas normales y trasformantes)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Objetivos:</a:t>
            </a:r>
            <a:endParaRPr/>
          </a:p>
        </p:txBody>
      </p:sp>
      <p:sp>
        <p:nvSpPr>
          <p:cNvPr id="97" name="Google Shape;97;p2"/>
          <p:cNvSpPr txBox="1"/>
          <p:nvPr>
            <p:ph idx="1" type="body"/>
          </p:nvPr>
        </p:nvSpPr>
        <p:spPr>
          <a:xfrm>
            <a:off x="457200" y="1295400"/>
            <a:ext cx="8229600" cy="5486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Saber que el calor almacenado en el interior de la Tierra es responsable de su dinámica interna.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Reconocer la importancia de los métodos sísmicos para el estudio del interior terrestre. </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Conocer cómo se propagan las ondas </a:t>
            </a:r>
            <a:r>
              <a:rPr b="1" i="0" lang="en-US" sz="2000" u="none" cap="none" strike="noStrike">
                <a:solidFill>
                  <a:schemeClr val="dk1"/>
                </a:solidFill>
                <a:latin typeface="Calibri"/>
                <a:ea typeface="Calibri"/>
                <a:cs typeface="Calibri"/>
                <a:sym typeface="Calibri"/>
              </a:rPr>
              <a:t>P </a:t>
            </a:r>
            <a:r>
              <a:rPr b="0" i="0" lang="en-US" sz="2000" u="none" cap="none" strike="noStrike">
                <a:solidFill>
                  <a:schemeClr val="dk1"/>
                </a:solidFill>
                <a:latin typeface="Calibri"/>
                <a:ea typeface="Calibri"/>
                <a:cs typeface="Calibri"/>
                <a:sym typeface="Calibri"/>
              </a:rPr>
              <a:t>y </a:t>
            </a:r>
            <a:r>
              <a:rPr b="1" i="0" lang="en-US" sz="2000" u="none" cap="none" strike="noStrike">
                <a:solidFill>
                  <a:schemeClr val="dk1"/>
                </a:solidFill>
                <a:latin typeface="Calibri"/>
                <a:ea typeface="Calibri"/>
                <a:cs typeface="Calibri"/>
                <a:sym typeface="Calibri"/>
              </a:rPr>
              <a:t>S </a:t>
            </a:r>
            <a:r>
              <a:rPr b="0" i="0" lang="en-US" sz="2000" u="none" cap="none" strike="noStrike">
                <a:solidFill>
                  <a:schemeClr val="dk1"/>
                </a:solidFill>
                <a:latin typeface="Calibri"/>
                <a:ea typeface="Calibri"/>
                <a:cs typeface="Calibri"/>
                <a:sym typeface="Calibri"/>
              </a:rPr>
              <a:t>para poder interpretar diagramas de ondas sísmicas y la existencia de zonas de sombra.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Diferenciar la composición y el estado físico de las capas internas de la Tierra.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Conocer las teorías fijista y movilista acerca de la dinámica terrestre y sus argumentaciones fundamentales.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Comprender los principales postulados de la tectónica de placas.</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Valorar el papel desempeñado por los estudios de los fondos marinos en la formulación de la teoría de la tectónica de placas.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Prever cómo evolucionará una pareja de placas si se conoce la dinámica del tipo de borde que las separa.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0"/>
          <p:cNvSpPr txBox="1"/>
          <p:nvPr>
            <p:ph idx="1" type="body"/>
          </p:nvPr>
        </p:nvSpPr>
        <p:spPr>
          <a:xfrm>
            <a:off x="152400" y="1163637"/>
            <a:ext cx="4953000" cy="11985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Un límite divergente atraviesa el centro de Islandia.</a:t>
            </a:r>
            <a:endParaRPr/>
          </a:p>
        </p:txBody>
      </p:sp>
      <p:pic>
        <p:nvPicPr>
          <p:cNvPr descr="iceland_volcano" id="378" name="Google Shape;378;p20"/>
          <p:cNvPicPr preferRelativeResize="0"/>
          <p:nvPr/>
        </p:nvPicPr>
        <p:blipFill rotWithShape="1">
          <a:blip r:embed="rId3">
            <a:alphaModFix/>
          </a:blip>
          <a:srcRect b="0" l="0" r="0" t="0"/>
          <a:stretch/>
        </p:blipFill>
        <p:spPr>
          <a:xfrm>
            <a:off x="5943600" y="3810000"/>
            <a:ext cx="3048000" cy="2174875"/>
          </a:xfrm>
          <a:prstGeom prst="rect">
            <a:avLst/>
          </a:prstGeom>
          <a:noFill/>
          <a:ln>
            <a:noFill/>
          </a:ln>
        </p:spPr>
      </p:pic>
      <p:pic>
        <p:nvPicPr>
          <p:cNvPr descr="Iceland2" id="379" name="Google Shape;379;p20"/>
          <p:cNvPicPr preferRelativeResize="0"/>
          <p:nvPr/>
        </p:nvPicPr>
        <p:blipFill rotWithShape="1">
          <a:blip r:embed="rId4">
            <a:alphaModFix/>
          </a:blip>
          <a:srcRect b="0" l="0" r="0" t="0"/>
          <a:stretch/>
        </p:blipFill>
        <p:spPr>
          <a:xfrm>
            <a:off x="2057400" y="4287837"/>
            <a:ext cx="3733800" cy="2409825"/>
          </a:xfrm>
          <a:prstGeom prst="rect">
            <a:avLst/>
          </a:prstGeom>
          <a:noFill/>
          <a:ln>
            <a:noFill/>
          </a:ln>
        </p:spPr>
      </p:pic>
      <p:sp>
        <p:nvSpPr>
          <p:cNvPr id="380" name="Google Shape;380;p20"/>
          <p:cNvSpPr txBox="1"/>
          <p:nvPr/>
        </p:nvSpPr>
        <p:spPr>
          <a:xfrm>
            <a:off x="381000" y="152400"/>
            <a:ext cx="7848600" cy="76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a:solidFill>
                  <a:srgbClr val="000000"/>
                </a:solidFill>
                <a:latin typeface="Arial"/>
                <a:ea typeface="Arial"/>
                <a:cs typeface="Arial"/>
                <a:sym typeface="Arial"/>
              </a:rPr>
              <a:t>Islandia: Un ejemplo de expansión continental</a:t>
            </a:r>
            <a:endParaRPr/>
          </a:p>
        </p:txBody>
      </p:sp>
      <p:pic>
        <p:nvPicPr>
          <p:cNvPr descr="Iceland" id="381" name="Google Shape;381;p20"/>
          <p:cNvPicPr preferRelativeResize="0"/>
          <p:nvPr/>
        </p:nvPicPr>
        <p:blipFill rotWithShape="1">
          <a:blip r:embed="rId5">
            <a:alphaModFix/>
          </a:blip>
          <a:srcRect b="0" l="0" r="0" t="0"/>
          <a:stretch/>
        </p:blipFill>
        <p:spPr>
          <a:xfrm>
            <a:off x="838200" y="2112962"/>
            <a:ext cx="2997200" cy="3106737"/>
          </a:xfrm>
          <a:prstGeom prst="rect">
            <a:avLst/>
          </a:prstGeom>
          <a:noFill/>
          <a:ln>
            <a:noFill/>
          </a:ln>
        </p:spPr>
      </p:pic>
      <p:pic>
        <p:nvPicPr>
          <p:cNvPr descr="1200px-Bridge_across_continents_iceland.jpg" id="382" name="Google Shape;382;p20"/>
          <p:cNvPicPr preferRelativeResize="0"/>
          <p:nvPr/>
        </p:nvPicPr>
        <p:blipFill rotWithShape="1">
          <a:blip r:embed="rId6">
            <a:alphaModFix/>
          </a:blip>
          <a:srcRect b="0" l="0" r="0" t="0"/>
          <a:stretch/>
        </p:blipFill>
        <p:spPr>
          <a:xfrm>
            <a:off x="4572000" y="914400"/>
            <a:ext cx="3657600" cy="2743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21"/>
          <p:cNvPicPr preferRelativeResize="0"/>
          <p:nvPr/>
        </p:nvPicPr>
        <p:blipFill rotWithShape="1">
          <a:blip r:embed="rId3">
            <a:alphaModFix/>
          </a:blip>
          <a:srcRect b="0" l="0" r="0" t="0"/>
          <a:stretch/>
        </p:blipFill>
        <p:spPr>
          <a:xfrm>
            <a:off x="304800" y="1841500"/>
            <a:ext cx="5854700" cy="4767262"/>
          </a:xfrm>
          <a:prstGeom prst="rect">
            <a:avLst/>
          </a:prstGeom>
          <a:noFill/>
          <a:ln>
            <a:noFill/>
          </a:ln>
        </p:spPr>
      </p:pic>
      <p:sp>
        <p:nvSpPr>
          <p:cNvPr id="388" name="Google Shape;388;p21"/>
          <p:cNvSpPr txBox="1"/>
          <p:nvPr/>
        </p:nvSpPr>
        <p:spPr>
          <a:xfrm>
            <a:off x="457200" y="152400"/>
            <a:ext cx="8077200" cy="76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a:solidFill>
                  <a:srgbClr val="000000"/>
                </a:solidFill>
                <a:latin typeface="Arial"/>
                <a:ea typeface="Arial"/>
                <a:cs typeface="Arial"/>
                <a:sym typeface="Arial"/>
              </a:rPr>
              <a:t>El valle del Rift: ejemplo de expansión continental </a:t>
            </a:r>
            <a:endParaRPr/>
          </a:p>
          <a:p>
            <a:pPr indent="0" lvl="0" marL="0" marR="0" rtl="0" algn="ctr">
              <a:lnSpc>
                <a:spcPct val="100000"/>
              </a:lnSpc>
              <a:spcBef>
                <a:spcPts val="0"/>
              </a:spcBef>
              <a:spcAft>
                <a:spcPts val="0"/>
              </a:spcAft>
              <a:buClr>
                <a:schemeClr val="dk1"/>
              </a:buClr>
              <a:buSzPts val="2800"/>
              <a:buFont typeface="Arial"/>
              <a:buNone/>
            </a:pPr>
            <a:r>
              <a:rPr b="1" i="0" lang="en-US" sz="2800" u="none">
                <a:solidFill>
                  <a:schemeClr val="dk1"/>
                </a:solidFill>
                <a:latin typeface="Arial"/>
                <a:ea typeface="Arial"/>
                <a:cs typeface="Arial"/>
                <a:sym typeface="Arial"/>
              </a:rPr>
              <a:t>East African Rift System</a:t>
            </a:r>
            <a:endParaRPr/>
          </a:p>
        </p:txBody>
      </p:sp>
      <p:pic>
        <p:nvPicPr>
          <p:cNvPr id="389" name="Google Shape;389;p21"/>
          <p:cNvPicPr preferRelativeResize="0"/>
          <p:nvPr/>
        </p:nvPicPr>
        <p:blipFill rotWithShape="1">
          <a:blip r:embed="rId4">
            <a:alphaModFix/>
          </a:blip>
          <a:srcRect b="0" l="0" r="0" t="0"/>
          <a:stretch/>
        </p:blipFill>
        <p:spPr>
          <a:xfrm>
            <a:off x="5181600" y="1066800"/>
            <a:ext cx="3733800" cy="4064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2"/>
          <p:cNvSpPr txBox="1"/>
          <p:nvPr>
            <p:ph type="title"/>
          </p:nvPr>
        </p:nvSpPr>
        <p:spPr>
          <a:xfrm>
            <a:off x="4929187" y="274637"/>
            <a:ext cx="3757612" cy="1654175"/>
          </a:xfrm>
          <a:prstGeom prst="rect">
            <a:avLst/>
          </a:prstGeom>
          <a:solidFill>
            <a:schemeClr val="lt1">
              <a:alpha val="57647"/>
            </a:scheme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0" i="0" lang="en-US" sz="3600" u="none">
                <a:solidFill>
                  <a:schemeClr val="dk1"/>
                </a:solidFill>
                <a:latin typeface="Calibri"/>
                <a:ea typeface="Calibri"/>
                <a:cs typeface="Calibri"/>
                <a:sym typeface="Calibri"/>
              </a:rPr>
              <a:t>El valle del Rift africano</a:t>
            </a:r>
            <a:endParaRPr/>
          </a:p>
        </p:txBody>
      </p:sp>
      <p:sp>
        <p:nvSpPr>
          <p:cNvPr id="395" name="Google Shape;395;p22"/>
          <p:cNvSpPr txBox="1"/>
          <p:nvPr>
            <p:ph idx="1" type="body"/>
          </p:nvPr>
        </p:nvSpPr>
        <p:spPr>
          <a:xfrm>
            <a:off x="4857750" y="2071687"/>
            <a:ext cx="4038600" cy="2957512"/>
          </a:xfrm>
          <a:prstGeom prst="rect">
            <a:avLst/>
          </a:prstGeom>
          <a:solidFill>
            <a:schemeClr val="lt1">
              <a:alpha val="57647"/>
            </a:schemeClr>
          </a:solid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Con el tiempo se formará una nueva placa.</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El mar inundará el valle y lo conectará con el mar Rojo.</a:t>
            </a:r>
            <a:endParaRPr/>
          </a:p>
        </p:txBody>
      </p:sp>
      <p:pic>
        <p:nvPicPr>
          <p:cNvPr id="396" name="Google Shape;396;p22"/>
          <p:cNvPicPr preferRelativeResize="0"/>
          <p:nvPr>
            <p:ph idx="4294967295" type="body"/>
          </p:nvPr>
        </p:nvPicPr>
        <p:blipFill rotWithShape="1">
          <a:blip r:embed="rId3">
            <a:alphaModFix/>
          </a:blip>
          <a:srcRect b="0" l="0" r="0" t="0"/>
          <a:stretch/>
        </p:blipFill>
        <p:spPr>
          <a:xfrm>
            <a:off x="285750" y="214313"/>
            <a:ext cx="4500563" cy="6340475"/>
          </a:xfrm>
          <a:prstGeom prst="rect">
            <a:avLst/>
          </a:prstGeom>
          <a:noFill/>
          <a:ln cap="flat" cmpd="sng" w="9525">
            <a:solidFill>
              <a:srgbClr val="0F243E"/>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3"/>
          <p:cNvSpPr txBox="1"/>
          <p:nvPr/>
        </p:nvSpPr>
        <p:spPr>
          <a:xfrm>
            <a:off x="2057400" y="228600"/>
            <a:ext cx="55626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2800"/>
              <a:buFont typeface="Arial"/>
              <a:buNone/>
            </a:pPr>
            <a:r>
              <a:rPr b="0" i="0" lang="en-US" sz="2800" u="none">
                <a:solidFill>
                  <a:schemeClr val="dk2"/>
                </a:solidFill>
                <a:latin typeface="Arial"/>
                <a:ea typeface="Arial"/>
                <a:cs typeface="Arial"/>
                <a:sym typeface="Arial"/>
              </a:rPr>
              <a:t>LÍMITES CONVERGENTES</a:t>
            </a:r>
            <a:endParaRPr/>
          </a:p>
        </p:txBody>
      </p:sp>
      <p:pic>
        <p:nvPicPr>
          <p:cNvPr descr="New-ridge-figure" id="402" name="Google Shape;402;p23"/>
          <p:cNvPicPr preferRelativeResize="0"/>
          <p:nvPr/>
        </p:nvPicPr>
        <p:blipFill rotWithShape="1">
          <a:blip r:embed="rId3">
            <a:alphaModFix/>
          </a:blip>
          <a:srcRect b="0" l="0" r="0" t="0"/>
          <a:stretch/>
        </p:blipFill>
        <p:spPr>
          <a:xfrm>
            <a:off x="838200" y="1773237"/>
            <a:ext cx="7467600" cy="3027362"/>
          </a:xfrm>
          <a:prstGeom prst="rect">
            <a:avLst/>
          </a:prstGeom>
          <a:noFill/>
          <a:ln>
            <a:noFill/>
          </a:ln>
        </p:spPr>
      </p:pic>
      <p:sp>
        <p:nvSpPr>
          <p:cNvPr id="403" name="Google Shape;403;p23"/>
          <p:cNvSpPr txBox="1"/>
          <p:nvPr/>
        </p:nvSpPr>
        <p:spPr>
          <a:xfrm>
            <a:off x="838200" y="1773237"/>
            <a:ext cx="2362200" cy="302736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04" name="Google Shape;404;p23"/>
          <p:cNvSpPr txBox="1"/>
          <p:nvPr/>
        </p:nvSpPr>
        <p:spPr>
          <a:xfrm>
            <a:off x="3200400" y="1773237"/>
            <a:ext cx="2590800" cy="3027362"/>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405" name="Google Shape;405;p23"/>
          <p:cNvSpPr txBox="1"/>
          <p:nvPr/>
        </p:nvSpPr>
        <p:spPr>
          <a:xfrm>
            <a:off x="6069012" y="1773237"/>
            <a:ext cx="223678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SUBDUCTION</a:t>
            </a:r>
            <a:endParaRPr/>
          </a:p>
          <a:p>
            <a:pPr indent="0" lvl="0" marL="0" marR="0" rtl="0" algn="l">
              <a:lnSpc>
                <a:spcPct val="100000"/>
              </a:lnSpc>
              <a:spcBef>
                <a:spcPts val="0"/>
              </a:spcBef>
              <a:spcAft>
                <a:spcPts val="0"/>
              </a:spcAft>
              <a:buNone/>
            </a:pPr>
            <a:r>
              <a:t/>
            </a:r>
            <a:endParaRPr b="1" i="0" sz="2400" u="none">
              <a:solidFill>
                <a:schemeClr val="dk1"/>
              </a:solidFill>
              <a:latin typeface="Arial"/>
              <a:ea typeface="Arial"/>
              <a:cs typeface="Arial"/>
              <a:sym typeface="Arial"/>
            </a:endParaRPr>
          </a:p>
        </p:txBody>
      </p:sp>
      <p:sp>
        <p:nvSpPr>
          <p:cNvPr id="406" name="Google Shape;406;p23"/>
          <p:cNvSpPr txBox="1"/>
          <p:nvPr>
            <p:ph idx="1" type="body"/>
          </p:nvPr>
        </p:nvSpPr>
        <p:spPr>
          <a:xfrm>
            <a:off x="304800" y="1981200"/>
            <a:ext cx="5486400" cy="2667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Existen tres tipos de convergencia entre placas:</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Oceánica-continental</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Oceánica-oceánica</a:t>
            </a:r>
            <a:endParaRPr/>
          </a:p>
          <a:p>
            <a:pPr indent="-285750" lvl="1" marL="74295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Continental continental</a:t>
            </a:r>
            <a:endParaRPr/>
          </a:p>
        </p:txBody>
      </p:sp>
      <p:sp>
        <p:nvSpPr>
          <p:cNvPr id="407" name="Google Shape;407;p23"/>
          <p:cNvSpPr txBox="1"/>
          <p:nvPr/>
        </p:nvSpPr>
        <p:spPr>
          <a:xfrm>
            <a:off x="304800" y="838200"/>
            <a:ext cx="8610600"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La Tierra presenta unas dimensiones constantes a través del tiempo lo que supone que la corteza debe ser destruida en la misma medida que se crea.</a:t>
            </a:r>
            <a:endParaRPr/>
          </a:p>
        </p:txBody>
      </p:sp>
      <p:sp>
        <p:nvSpPr>
          <p:cNvPr id="408" name="Google Shape;408;p23"/>
          <p:cNvSpPr txBox="1"/>
          <p:nvPr/>
        </p:nvSpPr>
        <p:spPr>
          <a:xfrm>
            <a:off x="304800" y="4551362"/>
            <a:ext cx="4408487" cy="20780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Subduction:</a:t>
            </a:r>
            <a:endParaRPr/>
          </a:p>
          <a:p>
            <a:pPr indent="-152400" lvl="0" marL="0" marR="0" rtl="0" algn="l">
              <a:lnSpc>
                <a:spcPct val="100000"/>
              </a:lnSpc>
              <a:spcBef>
                <a:spcPts val="600"/>
              </a:spcBef>
              <a:spcAft>
                <a:spcPts val="0"/>
              </a:spcAft>
              <a:buClr>
                <a:schemeClr val="dk1"/>
              </a:buClr>
              <a:buSzPts val="2400"/>
              <a:buFont typeface="Merriweather Sans"/>
              <a:buChar char="-"/>
            </a:pPr>
            <a:r>
              <a:rPr b="0" i="0" lang="en-US" sz="2400" u="none">
                <a:solidFill>
                  <a:schemeClr val="dk1"/>
                </a:solidFill>
                <a:latin typeface="Arial"/>
                <a:ea typeface="Arial"/>
                <a:cs typeface="Arial"/>
                <a:sym typeface="Arial"/>
              </a:rPr>
              <a:t> Fosas</a:t>
            </a:r>
            <a:endParaRPr/>
          </a:p>
          <a:p>
            <a:pPr indent="-152400" lvl="0" marL="0" marR="0" rtl="0" algn="l">
              <a:lnSpc>
                <a:spcPct val="100000"/>
              </a:lnSpc>
              <a:spcBef>
                <a:spcPts val="0"/>
              </a:spcBef>
              <a:spcAft>
                <a:spcPts val="0"/>
              </a:spcAft>
              <a:buClr>
                <a:schemeClr val="dk1"/>
              </a:buClr>
              <a:buSzPts val="2400"/>
              <a:buFont typeface="Merriweather Sans"/>
              <a:buChar char="-"/>
            </a:pPr>
            <a:r>
              <a:rPr b="0" i="0" lang="en-US" sz="2400" u="none">
                <a:solidFill>
                  <a:schemeClr val="dk1"/>
                </a:solidFill>
                <a:latin typeface="Arial"/>
                <a:ea typeface="Arial"/>
                <a:cs typeface="Arial"/>
                <a:sym typeface="Arial"/>
              </a:rPr>
              <a:t> Arcos de islas volcánicas</a:t>
            </a:r>
            <a:endParaRPr/>
          </a:p>
          <a:p>
            <a:pPr indent="-152400" lvl="0" marL="0" marR="0" rtl="0" algn="l">
              <a:lnSpc>
                <a:spcPct val="100000"/>
              </a:lnSpc>
              <a:spcBef>
                <a:spcPts val="0"/>
              </a:spcBef>
              <a:spcAft>
                <a:spcPts val="0"/>
              </a:spcAft>
              <a:buClr>
                <a:schemeClr val="dk1"/>
              </a:buClr>
              <a:buSzPts val="2400"/>
              <a:buFont typeface="Merriweather Sans"/>
              <a:buChar char="-"/>
            </a:pPr>
            <a:r>
              <a:rPr b="0" i="0" lang="en-US" sz="2400" u="none">
                <a:solidFill>
                  <a:schemeClr val="dk1"/>
                </a:solidFill>
                <a:latin typeface="Arial"/>
                <a:ea typeface="Arial"/>
                <a:cs typeface="Arial"/>
                <a:sym typeface="Arial"/>
              </a:rPr>
              <a:t> Volcanes</a:t>
            </a:r>
            <a:endParaRPr/>
          </a:p>
          <a:p>
            <a:pPr indent="-152400" lvl="0" marL="0" marR="0" rtl="0" algn="l">
              <a:lnSpc>
                <a:spcPct val="100000"/>
              </a:lnSpc>
              <a:spcBef>
                <a:spcPts val="0"/>
              </a:spcBef>
              <a:spcAft>
                <a:spcPts val="0"/>
              </a:spcAft>
              <a:buClr>
                <a:schemeClr val="dk1"/>
              </a:buClr>
              <a:buSzPts val="2400"/>
              <a:buFont typeface="Merriweather Sans"/>
              <a:buChar char="-"/>
            </a:pPr>
            <a:r>
              <a:rPr b="0" i="0" lang="en-US" sz="2400" u="none">
                <a:solidFill>
                  <a:schemeClr val="dk1"/>
                </a:solidFill>
                <a:latin typeface="Arial"/>
                <a:ea typeface="Arial"/>
                <a:cs typeface="Arial"/>
                <a:sym typeface="Arial"/>
              </a:rPr>
              <a:t> Orógenos.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24"/>
          <p:cNvPicPr preferRelativeResize="0"/>
          <p:nvPr/>
        </p:nvPicPr>
        <p:blipFill rotWithShape="1">
          <a:blip r:embed="rId3">
            <a:alphaModFix/>
          </a:blip>
          <a:srcRect b="0" l="0" r="0" t="0"/>
          <a:stretch/>
        </p:blipFill>
        <p:spPr>
          <a:xfrm>
            <a:off x="2514600" y="2413000"/>
            <a:ext cx="6451600" cy="4064000"/>
          </a:xfrm>
          <a:prstGeom prst="rect">
            <a:avLst/>
          </a:prstGeom>
          <a:noFill/>
          <a:ln>
            <a:noFill/>
          </a:ln>
        </p:spPr>
      </p:pic>
      <p:sp>
        <p:nvSpPr>
          <p:cNvPr id="414" name="Google Shape;414;p24"/>
          <p:cNvSpPr txBox="1"/>
          <p:nvPr>
            <p:ph idx="1" type="body"/>
          </p:nvPr>
        </p:nvSpPr>
        <p:spPr>
          <a:xfrm>
            <a:off x="304800" y="228600"/>
            <a:ext cx="8077200" cy="1371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SUBDUCIÓN:</a:t>
            </a:r>
            <a:endParaRPr/>
          </a:p>
          <a:p>
            <a:pPr indent="-342900" lvl="0" marL="342900" marR="0" rtl="0" algn="just">
              <a:lnSpc>
                <a:spcPct val="100000"/>
              </a:lnSpc>
              <a:spcBef>
                <a:spcPts val="400"/>
              </a:spcBef>
              <a:spcAft>
                <a:spcPts val="0"/>
              </a:spcAft>
              <a:buClr>
                <a:schemeClr val="dk1"/>
              </a:buClr>
              <a:buSzPts val="2000"/>
              <a:buFont typeface="Calibri"/>
              <a:buAutoNum type="arabicPeriod"/>
            </a:pPr>
            <a:r>
              <a:rPr b="0" i="0" lang="en-US" sz="2000" u="none" cap="none" strike="noStrike">
                <a:solidFill>
                  <a:schemeClr val="dk1"/>
                </a:solidFill>
                <a:latin typeface="Arial"/>
                <a:ea typeface="Arial"/>
                <a:cs typeface="Arial"/>
                <a:sym typeface="Arial"/>
              </a:rPr>
              <a:t>La corteza oceánica más fina y </a:t>
            </a:r>
            <a:r>
              <a:rPr b="1" i="0" lang="en-US" sz="2000" u="none" cap="none" strike="noStrike">
                <a:solidFill>
                  <a:schemeClr val="dk1"/>
                </a:solidFill>
                <a:latin typeface="Arial"/>
                <a:ea typeface="Arial"/>
                <a:cs typeface="Arial"/>
                <a:sym typeface="Arial"/>
              </a:rPr>
              <a:t>más densa </a:t>
            </a:r>
            <a:r>
              <a:rPr b="0" i="0" lang="en-US" sz="2000" u="none" cap="none" strike="noStrike">
                <a:solidFill>
                  <a:schemeClr val="dk1"/>
                </a:solidFill>
                <a:latin typeface="Arial"/>
                <a:ea typeface="Arial"/>
                <a:cs typeface="Arial"/>
                <a:sym typeface="Arial"/>
              </a:rPr>
              <a:t>se hunde bajo la corteza continental.</a:t>
            </a:r>
            <a:endParaRPr/>
          </a:p>
        </p:txBody>
      </p:sp>
      <p:sp>
        <p:nvSpPr>
          <p:cNvPr id="415" name="Google Shape;415;p24"/>
          <p:cNvSpPr txBox="1"/>
          <p:nvPr/>
        </p:nvSpPr>
        <p:spPr>
          <a:xfrm>
            <a:off x="304800" y="1447800"/>
            <a:ext cx="6019800" cy="1477962"/>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00000"/>
              </a:lnSpc>
              <a:spcBef>
                <a:spcPts val="0"/>
              </a:spcBef>
              <a:spcAft>
                <a:spcPts val="0"/>
              </a:spcAft>
              <a:buClr>
                <a:schemeClr val="dk1"/>
              </a:buClr>
              <a:buSzPts val="1800"/>
              <a:buFont typeface="Calibri"/>
              <a:buAutoNum type="arabicPeriod" startAt="2"/>
            </a:pPr>
            <a:r>
              <a:rPr b="0" i="0" lang="en-US" sz="1800" u="none">
                <a:solidFill>
                  <a:schemeClr val="dk1"/>
                </a:solidFill>
                <a:latin typeface="Arial"/>
                <a:ea typeface="Arial"/>
                <a:cs typeface="Arial"/>
                <a:sym typeface="Arial"/>
              </a:rPr>
              <a:t>La corteza se deshidrata y libera agua sobre el manto suprayacente, induciendo su fusión parcial y la ascensión de los materiales menos densos hacia la superficie donde, de superar la corteza continental más gruesa, se formarán volcanes. </a:t>
            </a:r>
            <a:endParaRPr/>
          </a:p>
        </p:txBody>
      </p:sp>
      <p:sp>
        <p:nvSpPr>
          <p:cNvPr id="416" name="Google Shape;416;p24"/>
          <p:cNvSpPr txBox="1"/>
          <p:nvPr/>
        </p:nvSpPr>
        <p:spPr>
          <a:xfrm>
            <a:off x="990600" y="5562600"/>
            <a:ext cx="3581400" cy="64611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subdución produce el reciclado de la corteza oceánica.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5"/>
          <p:cNvSpPr txBox="1"/>
          <p:nvPr/>
        </p:nvSpPr>
        <p:spPr>
          <a:xfrm>
            <a:off x="5280025" y="838200"/>
            <a:ext cx="4092575"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Andes</a:t>
            </a:r>
            <a:endParaRPr/>
          </a:p>
          <a:p>
            <a:pPr indent="0" lvl="0" marL="0" marR="0" rtl="0" algn="ctr">
              <a:lnSpc>
                <a:spcPct val="100000"/>
              </a:lnSpc>
              <a:spcBef>
                <a:spcPts val="0"/>
              </a:spcBef>
              <a:spcAft>
                <a:spcPts val="0"/>
              </a:spcAft>
              <a:buClr>
                <a:schemeClr val="dk2"/>
              </a:buClr>
              <a:buSzPts val="3200"/>
              <a:buFont typeface="Arial"/>
              <a:buNone/>
            </a:pPr>
            <a:r>
              <a:rPr b="0" i="0" lang="en-US" sz="3200" u="none">
                <a:solidFill>
                  <a:schemeClr val="dk2"/>
                </a:solidFill>
                <a:latin typeface="Arial"/>
                <a:ea typeface="Arial"/>
                <a:cs typeface="Arial"/>
                <a:sym typeface="Arial"/>
              </a:rPr>
              <a:t>(</a:t>
            </a:r>
            <a:r>
              <a:rPr b="0" i="0" lang="en-US" sz="2800" u="none">
                <a:solidFill>
                  <a:schemeClr val="dk2"/>
                </a:solidFill>
                <a:latin typeface="Arial"/>
                <a:ea typeface="Arial"/>
                <a:cs typeface="Arial"/>
                <a:sym typeface="Arial"/>
              </a:rPr>
              <a:t>oceánica-continental</a:t>
            </a:r>
            <a:r>
              <a:rPr b="0" i="0" lang="en-US" sz="3200" u="none">
                <a:solidFill>
                  <a:schemeClr val="dk2"/>
                </a:solidFill>
                <a:latin typeface="Arial"/>
                <a:ea typeface="Arial"/>
                <a:cs typeface="Arial"/>
                <a:sym typeface="Arial"/>
              </a:rPr>
              <a:t>)</a:t>
            </a:r>
            <a:endParaRPr/>
          </a:p>
        </p:txBody>
      </p:sp>
      <p:pic>
        <p:nvPicPr>
          <p:cNvPr id="422" name="Google Shape;422;p25"/>
          <p:cNvPicPr preferRelativeResize="0"/>
          <p:nvPr/>
        </p:nvPicPr>
        <p:blipFill rotWithShape="1">
          <a:blip r:embed="rId3">
            <a:alphaModFix/>
          </a:blip>
          <a:srcRect b="0" l="0" r="0" t="0"/>
          <a:stretch/>
        </p:blipFill>
        <p:spPr>
          <a:xfrm>
            <a:off x="304800" y="222250"/>
            <a:ext cx="4975225" cy="6330950"/>
          </a:xfrm>
          <a:prstGeom prst="rect">
            <a:avLst/>
          </a:prstGeom>
          <a:noFill/>
          <a:ln>
            <a:noFill/>
          </a:ln>
        </p:spPr>
      </p:pic>
      <p:pic>
        <p:nvPicPr>
          <p:cNvPr id="423" name="Google Shape;423;p25"/>
          <p:cNvPicPr preferRelativeResize="0"/>
          <p:nvPr/>
        </p:nvPicPr>
        <p:blipFill rotWithShape="1">
          <a:blip r:embed="rId4">
            <a:alphaModFix/>
          </a:blip>
          <a:srcRect b="0" l="0" r="0" t="0"/>
          <a:stretch/>
        </p:blipFill>
        <p:spPr>
          <a:xfrm>
            <a:off x="3505200" y="2938462"/>
            <a:ext cx="5441950" cy="35004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6"/>
          <p:cNvSpPr txBox="1"/>
          <p:nvPr/>
        </p:nvSpPr>
        <p:spPr>
          <a:xfrm>
            <a:off x="-304800" y="266700"/>
            <a:ext cx="5943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Anilló de fuego</a:t>
            </a:r>
            <a:endParaRPr/>
          </a:p>
          <a:p>
            <a:pPr indent="0" lvl="0" marL="0" marR="0" rtl="0" algn="ctr">
              <a:lnSpc>
                <a:spcPct val="100000"/>
              </a:lnSpc>
              <a:spcBef>
                <a:spcPts val="0"/>
              </a:spcBef>
              <a:spcAft>
                <a:spcPts val="0"/>
              </a:spcAft>
              <a:buClr>
                <a:schemeClr val="dk2"/>
              </a:buClr>
              <a:buSzPts val="3200"/>
              <a:buFont typeface="Arial"/>
              <a:buNone/>
            </a:pPr>
            <a:r>
              <a:rPr b="0" i="0" lang="en-US" sz="3200" u="none">
                <a:solidFill>
                  <a:schemeClr val="dk2"/>
                </a:solidFill>
                <a:latin typeface="Arial"/>
                <a:ea typeface="Arial"/>
                <a:cs typeface="Arial"/>
                <a:sym typeface="Arial"/>
              </a:rPr>
              <a:t>(</a:t>
            </a:r>
            <a:r>
              <a:rPr b="0" i="0" lang="en-US" sz="2800" u="none">
                <a:solidFill>
                  <a:schemeClr val="dk2"/>
                </a:solidFill>
                <a:latin typeface="Arial"/>
                <a:ea typeface="Arial"/>
                <a:cs typeface="Arial"/>
                <a:sym typeface="Arial"/>
              </a:rPr>
              <a:t>oceánica-plataforma continental</a:t>
            </a:r>
            <a:r>
              <a:rPr b="0" i="0" lang="en-US" sz="3200" u="none">
                <a:solidFill>
                  <a:schemeClr val="dk2"/>
                </a:solidFill>
                <a:latin typeface="Arial"/>
                <a:ea typeface="Arial"/>
                <a:cs typeface="Arial"/>
                <a:sym typeface="Arial"/>
              </a:rPr>
              <a:t>)</a:t>
            </a:r>
            <a:endParaRPr/>
          </a:p>
        </p:txBody>
      </p:sp>
      <p:pic>
        <p:nvPicPr>
          <p:cNvPr id="429" name="Google Shape;429;p26"/>
          <p:cNvPicPr preferRelativeResize="0"/>
          <p:nvPr/>
        </p:nvPicPr>
        <p:blipFill rotWithShape="1">
          <a:blip r:embed="rId3">
            <a:alphaModFix/>
          </a:blip>
          <a:srcRect b="0" l="0" r="0" t="0"/>
          <a:stretch/>
        </p:blipFill>
        <p:spPr>
          <a:xfrm>
            <a:off x="5334000" y="184150"/>
            <a:ext cx="3581400" cy="2832100"/>
          </a:xfrm>
          <a:prstGeom prst="rect">
            <a:avLst/>
          </a:prstGeom>
          <a:noFill/>
          <a:ln>
            <a:noFill/>
          </a:ln>
        </p:spPr>
      </p:pic>
      <p:sp>
        <p:nvSpPr>
          <p:cNvPr id="430" name="Google Shape;430;p26"/>
          <p:cNvSpPr txBox="1"/>
          <p:nvPr/>
        </p:nvSpPr>
        <p:spPr>
          <a:xfrm>
            <a:off x="304800" y="5942012"/>
            <a:ext cx="2271712"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Arcos de islas</a:t>
            </a:r>
            <a:endParaRPr/>
          </a:p>
        </p:txBody>
      </p:sp>
      <p:pic>
        <p:nvPicPr>
          <p:cNvPr id="431" name="Google Shape;431;p26"/>
          <p:cNvPicPr preferRelativeResize="0"/>
          <p:nvPr/>
        </p:nvPicPr>
        <p:blipFill rotWithShape="1">
          <a:blip r:embed="rId4">
            <a:alphaModFix/>
          </a:blip>
          <a:srcRect b="0" l="0" r="0" t="0"/>
          <a:stretch/>
        </p:blipFill>
        <p:spPr>
          <a:xfrm>
            <a:off x="152400" y="1600200"/>
            <a:ext cx="4616450" cy="3748087"/>
          </a:xfrm>
          <a:prstGeom prst="rect">
            <a:avLst/>
          </a:prstGeom>
          <a:noFill/>
          <a:ln>
            <a:noFill/>
          </a:ln>
        </p:spPr>
      </p:pic>
      <p:pic>
        <p:nvPicPr>
          <p:cNvPr id="432" name="Google Shape;432;p26"/>
          <p:cNvPicPr preferRelativeResize="0"/>
          <p:nvPr/>
        </p:nvPicPr>
        <p:blipFill rotWithShape="1">
          <a:blip r:embed="rId5">
            <a:alphaModFix/>
          </a:blip>
          <a:srcRect b="0" l="0" r="0" t="0"/>
          <a:stretch/>
        </p:blipFill>
        <p:spPr>
          <a:xfrm>
            <a:off x="3657600" y="3317875"/>
            <a:ext cx="5486400" cy="3311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7"/>
          <p:cNvSpPr txBox="1"/>
          <p:nvPr/>
        </p:nvSpPr>
        <p:spPr>
          <a:xfrm>
            <a:off x="114300" y="266700"/>
            <a:ext cx="46101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Himalaya</a:t>
            </a:r>
            <a:endParaRPr/>
          </a:p>
          <a:p>
            <a:pPr indent="0" lvl="0" marL="0" marR="0" rtl="0" algn="ctr">
              <a:lnSpc>
                <a:spcPct val="100000"/>
              </a:lnSpc>
              <a:spcBef>
                <a:spcPts val="0"/>
              </a:spcBef>
              <a:spcAft>
                <a:spcPts val="0"/>
              </a:spcAft>
              <a:buClr>
                <a:schemeClr val="dk2"/>
              </a:buClr>
              <a:buSzPts val="3200"/>
              <a:buFont typeface="Arial"/>
              <a:buNone/>
            </a:pPr>
            <a:r>
              <a:rPr b="0" i="0" lang="en-US" sz="3200" u="none">
                <a:solidFill>
                  <a:schemeClr val="dk2"/>
                </a:solidFill>
                <a:latin typeface="Arial"/>
                <a:ea typeface="Arial"/>
                <a:cs typeface="Arial"/>
                <a:sym typeface="Arial"/>
              </a:rPr>
              <a:t>(continental-continental)</a:t>
            </a:r>
            <a:endParaRPr/>
          </a:p>
        </p:txBody>
      </p:sp>
      <p:pic>
        <p:nvPicPr>
          <p:cNvPr descr="800px-Mount_Everest_from_Rongbuk_may_2005" id="438" name="Google Shape;438;p27"/>
          <p:cNvPicPr preferRelativeResize="0"/>
          <p:nvPr/>
        </p:nvPicPr>
        <p:blipFill rotWithShape="1">
          <a:blip r:embed="rId3">
            <a:alphaModFix/>
          </a:blip>
          <a:srcRect b="0" l="0" r="0" t="0"/>
          <a:stretch/>
        </p:blipFill>
        <p:spPr>
          <a:xfrm>
            <a:off x="5105400" y="266700"/>
            <a:ext cx="3856037" cy="2628900"/>
          </a:xfrm>
          <a:prstGeom prst="rect">
            <a:avLst/>
          </a:prstGeom>
          <a:noFill/>
          <a:ln>
            <a:noFill/>
          </a:ln>
        </p:spPr>
      </p:pic>
      <p:pic>
        <p:nvPicPr>
          <p:cNvPr descr="800px-Everestpanoram" id="439" name="Google Shape;439;p27"/>
          <p:cNvPicPr preferRelativeResize="0"/>
          <p:nvPr/>
        </p:nvPicPr>
        <p:blipFill rotWithShape="1">
          <a:blip r:embed="rId4">
            <a:alphaModFix/>
          </a:blip>
          <a:srcRect b="0" l="0" r="0" t="0"/>
          <a:stretch/>
        </p:blipFill>
        <p:spPr>
          <a:xfrm>
            <a:off x="2667000" y="4687887"/>
            <a:ext cx="6096000" cy="1484312"/>
          </a:xfrm>
          <a:prstGeom prst="rect">
            <a:avLst/>
          </a:prstGeom>
          <a:noFill/>
          <a:ln>
            <a:noFill/>
          </a:ln>
        </p:spPr>
      </p:pic>
      <p:pic>
        <p:nvPicPr>
          <p:cNvPr descr="Himalaya-formation" id="440" name="Google Shape;440;p27"/>
          <p:cNvPicPr preferRelativeResize="0"/>
          <p:nvPr/>
        </p:nvPicPr>
        <p:blipFill rotWithShape="1">
          <a:blip r:embed="rId5">
            <a:alphaModFix/>
          </a:blip>
          <a:srcRect b="0" l="0" r="0" t="0"/>
          <a:stretch/>
        </p:blipFill>
        <p:spPr>
          <a:xfrm>
            <a:off x="381000" y="2209800"/>
            <a:ext cx="2097087" cy="3802062"/>
          </a:xfrm>
          <a:prstGeom prst="rect">
            <a:avLst/>
          </a:prstGeom>
          <a:noFill/>
          <a:ln>
            <a:noFill/>
          </a:ln>
        </p:spPr>
      </p:pic>
      <p:sp>
        <p:nvSpPr>
          <p:cNvPr id="441" name="Google Shape;441;p27"/>
          <p:cNvSpPr txBox="1"/>
          <p:nvPr/>
        </p:nvSpPr>
        <p:spPr>
          <a:xfrm>
            <a:off x="381000" y="6369050"/>
            <a:ext cx="51260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Coordilleras, obdución y colisión.</a:t>
            </a:r>
            <a:endParaRPr/>
          </a:p>
        </p:txBody>
      </p:sp>
      <p:pic>
        <p:nvPicPr>
          <p:cNvPr id="442" name="Google Shape;442;p27"/>
          <p:cNvPicPr preferRelativeResize="0"/>
          <p:nvPr/>
        </p:nvPicPr>
        <p:blipFill rotWithShape="1">
          <a:blip r:embed="rId6">
            <a:alphaModFix/>
          </a:blip>
          <a:srcRect b="0" l="0" r="0" t="0"/>
          <a:stretch/>
        </p:blipFill>
        <p:spPr>
          <a:xfrm>
            <a:off x="2667000" y="1409700"/>
            <a:ext cx="3886200" cy="2933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28"/>
          <p:cNvSpPr txBox="1"/>
          <p:nvPr/>
        </p:nvSpPr>
        <p:spPr>
          <a:xfrm>
            <a:off x="990600" y="228600"/>
            <a:ext cx="7315200" cy="838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2800"/>
              <a:buFont typeface="Arial"/>
              <a:buNone/>
            </a:pPr>
            <a:r>
              <a:rPr b="0" i="0" lang="en-US" sz="2800" u="none">
                <a:solidFill>
                  <a:schemeClr val="dk2"/>
                </a:solidFill>
                <a:latin typeface="Arial"/>
                <a:ea typeface="Arial"/>
                <a:cs typeface="Arial"/>
                <a:sym typeface="Arial"/>
              </a:rPr>
              <a:t>LÍMITES TRANSFORMANTES</a:t>
            </a:r>
            <a:endParaRPr/>
          </a:p>
        </p:txBody>
      </p:sp>
      <p:pic>
        <p:nvPicPr>
          <p:cNvPr id="448" name="Google Shape;448;p28"/>
          <p:cNvPicPr preferRelativeResize="0"/>
          <p:nvPr/>
        </p:nvPicPr>
        <p:blipFill rotWithShape="1">
          <a:blip r:embed="rId3">
            <a:alphaModFix/>
          </a:blip>
          <a:srcRect b="0" l="0" r="0" t="0"/>
          <a:stretch/>
        </p:blipFill>
        <p:spPr>
          <a:xfrm>
            <a:off x="4953000" y="1066800"/>
            <a:ext cx="3805237" cy="5029200"/>
          </a:xfrm>
          <a:prstGeom prst="rect">
            <a:avLst/>
          </a:prstGeom>
          <a:noFill/>
          <a:ln>
            <a:noFill/>
          </a:ln>
        </p:spPr>
      </p:pic>
      <p:sp>
        <p:nvSpPr>
          <p:cNvPr id="449" name="Google Shape;449;p28"/>
          <p:cNvSpPr txBox="1"/>
          <p:nvPr/>
        </p:nvSpPr>
        <p:spPr>
          <a:xfrm>
            <a:off x="381000" y="1066800"/>
            <a:ext cx="4572000" cy="52006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Son los límites entre dos placas que se deslizan lateralmente una respecto de la otra.</a:t>
            </a:r>
            <a:endParaRPr/>
          </a:p>
          <a:p>
            <a:pPr indent="0" lvl="0" marL="0" marR="0" rtl="0" algn="just">
              <a:lnSpc>
                <a:spcPct val="100000"/>
              </a:lnSpc>
              <a:spcBef>
                <a:spcPts val="120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La mayoría se encuentran sobre el fondo oceánico. Sin embargo, algunas se dan sobre lso continentes, por ejemplo la falla de San Andres.</a:t>
            </a:r>
            <a:endParaRPr/>
          </a:p>
          <a:p>
            <a:pPr indent="0" lvl="0" marL="0" marR="0" rtl="0" algn="just">
              <a:lnSpc>
                <a:spcPct val="100000"/>
              </a:lnSpc>
              <a:spcBef>
                <a:spcPts val="120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Estas fallas compensan la expansión diferencial de los fondos según la latitud, produciendo márgenes en zig-zag.</a:t>
            </a:r>
            <a:endParaRPr/>
          </a:p>
        </p:txBody>
      </p:sp>
      <p:sp>
        <p:nvSpPr>
          <p:cNvPr id="450" name="Google Shape;450;p28"/>
          <p:cNvSpPr txBox="1"/>
          <p:nvPr/>
        </p:nvSpPr>
        <p:spPr>
          <a:xfrm>
            <a:off x="381000" y="6243637"/>
            <a:ext cx="7924800" cy="4619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Suelen coincidir con zonas de terremotos superficiales.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29"/>
          <p:cNvPicPr preferRelativeResize="0"/>
          <p:nvPr/>
        </p:nvPicPr>
        <p:blipFill rotWithShape="1">
          <a:blip r:embed="rId3">
            <a:alphaModFix/>
          </a:blip>
          <a:srcRect b="0" l="0" r="0" t="0"/>
          <a:stretch/>
        </p:blipFill>
        <p:spPr>
          <a:xfrm>
            <a:off x="2819400" y="2514600"/>
            <a:ext cx="6172200" cy="4114800"/>
          </a:xfrm>
          <a:prstGeom prst="rect">
            <a:avLst/>
          </a:prstGeom>
          <a:noFill/>
          <a:ln>
            <a:noFill/>
          </a:ln>
        </p:spPr>
      </p:pic>
      <p:pic>
        <p:nvPicPr>
          <p:cNvPr id="456" name="Google Shape;456;p29"/>
          <p:cNvPicPr preferRelativeResize="0"/>
          <p:nvPr/>
        </p:nvPicPr>
        <p:blipFill rotWithShape="1">
          <a:blip r:embed="rId4">
            <a:alphaModFix/>
          </a:blip>
          <a:srcRect b="0" l="0" r="0" t="0"/>
          <a:stretch/>
        </p:blipFill>
        <p:spPr>
          <a:xfrm>
            <a:off x="381000" y="1066800"/>
            <a:ext cx="3765550" cy="3063875"/>
          </a:xfrm>
          <a:prstGeom prst="rect">
            <a:avLst/>
          </a:prstGeom>
          <a:noFill/>
          <a:ln>
            <a:noFill/>
          </a:ln>
        </p:spPr>
      </p:pic>
      <p:sp>
        <p:nvSpPr>
          <p:cNvPr id="457" name="Google Shape;457;p29"/>
          <p:cNvSpPr txBox="1"/>
          <p:nvPr/>
        </p:nvSpPr>
        <p:spPr>
          <a:xfrm>
            <a:off x="114300" y="152400"/>
            <a:ext cx="46101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San Andres</a:t>
            </a:r>
            <a:endParaRPr/>
          </a:p>
          <a:p>
            <a:pPr indent="0" lvl="0" marL="0" marR="0" rtl="0" algn="ctr">
              <a:lnSpc>
                <a:spcPct val="100000"/>
              </a:lnSpc>
              <a:spcBef>
                <a:spcPts val="0"/>
              </a:spcBef>
              <a:spcAft>
                <a:spcPts val="0"/>
              </a:spcAft>
              <a:buClr>
                <a:schemeClr val="dk2"/>
              </a:buClr>
              <a:buSzPts val="3200"/>
              <a:buFont typeface="Arial"/>
              <a:buNone/>
            </a:pPr>
            <a:r>
              <a:rPr b="0" i="0" lang="en-US" sz="3200" u="none">
                <a:solidFill>
                  <a:schemeClr val="dk2"/>
                </a:solidFill>
                <a:latin typeface="Arial"/>
                <a:ea typeface="Arial"/>
                <a:cs typeface="Arial"/>
                <a:sym typeface="Arial"/>
              </a:rPr>
              <a:t>Falla transformante</a:t>
            </a:r>
            <a:endParaRPr/>
          </a:p>
        </p:txBody>
      </p:sp>
      <p:pic>
        <p:nvPicPr>
          <p:cNvPr id="458" name="Google Shape;458;p29"/>
          <p:cNvPicPr preferRelativeResize="0"/>
          <p:nvPr/>
        </p:nvPicPr>
        <p:blipFill rotWithShape="1">
          <a:blip r:embed="rId5">
            <a:alphaModFix/>
          </a:blip>
          <a:srcRect b="0" l="0" r="0" t="0"/>
          <a:stretch/>
        </p:blipFill>
        <p:spPr>
          <a:xfrm>
            <a:off x="4724400" y="457200"/>
            <a:ext cx="3924300" cy="2305050"/>
          </a:xfrm>
          <a:prstGeom prst="rect">
            <a:avLst/>
          </a:prstGeom>
          <a:noFill/>
          <a:ln>
            <a:noFill/>
          </a:ln>
        </p:spPr>
      </p:pic>
      <p:pic>
        <p:nvPicPr>
          <p:cNvPr id="459" name="Google Shape;459;p29"/>
          <p:cNvPicPr preferRelativeResize="0"/>
          <p:nvPr/>
        </p:nvPicPr>
        <p:blipFill rotWithShape="1">
          <a:blip r:embed="rId6">
            <a:alphaModFix/>
          </a:blip>
          <a:srcRect b="0" l="0" r="0" t="0"/>
          <a:stretch/>
        </p:blipFill>
        <p:spPr>
          <a:xfrm>
            <a:off x="417512" y="4186237"/>
            <a:ext cx="3708400" cy="2443162"/>
          </a:xfrm>
          <a:prstGeom prst="rect">
            <a:avLst/>
          </a:prstGeom>
          <a:noFill/>
          <a:ln>
            <a:noFill/>
          </a:ln>
        </p:spPr>
      </p:pic>
      <p:sp>
        <p:nvSpPr>
          <p:cNvPr id="460" name="Google Shape;460;p29"/>
          <p:cNvSpPr txBox="1"/>
          <p:nvPr/>
        </p:nvSpPr>
        <p:spPr>
          <a:xfrm>
            <a:off x="533400" y="6183312"/>
            <a:ext cx="35972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6.7 Northridge terremoto de 1994</a:t>
            </a:r>
            <a:endParaRPr/>
          </a:p>
        </p:txBody>
      </p:sp>
      <p:sp>
        <p:nvSpPr>
          <p:cNvPr id="461" name="Google Shape;461;p29"/>
          <p:cNvSpPr txBox="1"/>
          <p:nvPr/>
        </p:nvSpPr>
        <p:spPr>
          <a:xfrm>
            <a:off x="681037" y="3613150"/>
            <a:ext cx="245586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US" sz="1800" u="none">
                <a:solidFill>
                  <a:srgbClr val="FFFFFF"/>
                </a:solidFill>
                <a:latin typeface="Arial"/>
                <a:ea typeface="Arial"/>
                <a:cs typeface="Arial"/>
                <a:sym typeface="Arial"/>
              </a:rPr>
              <a:t>7.8 terremoto de 1906</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Contenidos:</a:t>
            </a:r>
            <a:endParaRPr/>
          </a:p>
        </p:txBody>
      </p:sp>
      <p:sp>
        <p:nvSpPr>
          <p:cNvPr id="103" name="Google Shape;103;p3"/>
          <p:cNvSpPr txBox="1"/>
          <p:nvPr>
            <p:ph idx="1" type="body"/>
          </p:nvPr>
        </p:nvSpPr>
        <p:spPr>
          <a:xfrm>
            <a:off x="457200" y="1219200"/>
            <a:ext cx="8229600" cy="49831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Composición y estructura del interior terrestre.</a:t>
            </a:r>
            <a:endParaRPr/>
          </a:p>
          <a:p>
            <a:pPr indent="-342900" lvl="0" marL="342900" marR="0" rtl="0" algn="l">
              <a:lnSpc>
                <a:spcPct val="80000"/>
              </a:lnSpc>
              <a:spcBef>
                <a:spcPts val="6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Métodos de estudio de la tierra.</a:t>
            </a:r>
            <a:endParaRPr/>
          </a:p>
          <a:p>
            <a:pPr indent="-342900" lvl="0" marL="342900" marR="0" rtl="0" algn="l">
              <a:lnSpc>
                <a:spcPct val="80000"/>
              </a:lnSpc>
              <a:spcBef>
                <a:spcPts val="6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Teorías orogénicas; la deriva continental.</a:t>
            </a:r>
            <a:endParaRPr/>
          </a:p>
          <a:p>
            <a:pPr indent="-342900" lvl="0" marL="342900" marR="0" rtl="0" algn="l">
              <a:lnSpc>
                <a:spcPct val="80000"/>
              </a:lnSpc>
              <a:spcBef>
                <a:spcPts val="6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El estudio del fondo oceánico. </a:t>
            </a:r>
            <a:endParaRPr/>
          </a:p>
          <a:p>
            <a:pPr indent="-342900" lvl="0" marL="342900" marR="0" rtl="0" algn="l">
              <a:lnSpc>
                <a:spcPct val="80000"/>
              </a:lnSpc>
              <a:spcBef>
                <a:spcPts val="6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Tectónica de placas. Distribución de terremotos y volcanes.</a:t>
            </a:r>
            <a:endParaRPr/>
          </a:p>
          <a:p>
            <a:pPr indent="-342900" lvl="0" marL="342900" marR="0" rtl="0" algn="l">
              <a:lnSpc>
                <a:spcPct val="80000"/>
              </a:lnSpc>
              <a:spcBef>
                <a:spcPts val="6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Tipos de placas y sus límites:</a:t>
            </a:r>
            <a:endParaRPr/>
          </a:p>
          <a:p>
            <a:pPr indent="-285750" lvl="1" marL="742950" marR="0" rtl="0" algn="l">
              <a:lnSpc>
                <a:spcPct val="80000"/>
              </a:lnSpc>
              <a:spcBef>
                <a:spcPts val="52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 Bordes constructivos, destructivos y pasivos. </a:t>
            </a:r>
            <a:endParaRPr/>
          </a:p>
          <a:p>
            <a:pPr indent="-342900" lvl="0" marL="342900" marR="0" rtl="0" algn="l">
              <a:lnSpc>
                <a:spcPct val="80000"/>
              </a:lnSpc>
              <a:spcBef>
                <a:spcPts val="6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El ciclo de Wilson.</a:t>
            </a:r>
            <a:endParaRPr/>
          </a:p>
          <a:p>
            <a:pPr indent="-342900" lvl="0" marL="342900" marR="0" rtl="0" algn="l">
              <a:lnSpc>
                <a:spcPct val="80000"/>
              </a:lnSpc>
              <a:spcBef>
                <a:spcPts val="60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Pruebas y motor del movimiento de placas. La subducción.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30"/>
          <p:cNvPicPr preferRelativeResize="0"/>
          <p:nvPr/>
        </p:nvPicPr>
        <p:blipFill rotWithShape="1">
          <a:blip r:embed="rId3">
            <a:alphaModFix/>
          </a:blip>
          <a:srcRect b="0" l="0" r="0" t="0"/>
          <a:stretch/>
        </p:blipFill>
        <p:spPr>
          <a:xfrm>
            <a:off x="720725" y="1439862"/>
            <a:ext cx="7226300" cy="3873500"/>
          </a:xfrm>
          <a:prstGeom prst="rect">
            <a:avLst/>
          </a:prstGeom>
          <a:noFill/>
          <a:ln>
            <a:noFill/>
          </a:ln>
        </p:spPr>
      </p:pic>
      <p:sp>
        <p:nvSpPr>
          <p:cNvPr id="467" name="Google Shape;467;p30"/>
          <p:cNvSpPr txBox="1"/>
          <p:nvPr/>
        </p:nvSpPr>
        <p:spPr>
          <a:xfrm>
            <a:off x="381000" y="152400"/>
            <a:ext cx="198437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Terremotos</a:t>
            </a:r>
            <a:endParaRPr/>
          </a:p>
        </p:txBody>
      </p:sp>
      <p:sp>
        <p:nvSpPr>
          <p:cNvPr id="468" name="Google Shape;468;p30"/>
          <p:cNvSpPr txBox="1"/>
          <p:nvPr/>
        </p:nvSpPr>
        <p:spPr>
          <a:xfrm>
            <a:off x="381000" y="5638800"/>
            <a:ext cx="4876800" cy="9239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El mapa muestra la distribución de terremotos de magnitud superior a 5.0 ocurridos entre 1965 y 1995.</a:t>
            </a:r>
            <a:endParaRPr/>
          </a:p>
        </p:txBody>
      </p:sp>
      <p:pic>
        <p:nvPicPr>
          <p:cNvPr id="469" name="Google Shape;469;p30"/>
          <p:cNvPicPr preferRelativeResize="0"/>
          <p:nvPr/>
        </p:nvPicPr>
        <p:blipFill rotWithShape="1">
          <a:blip r:embed="rId4">
            <a:alphaModFix/>
          </a:blip>
          <a:srcRect b="0" l="0" r="0" t="0"/>
          <a:stretch/>
        </p:blipFill>
        <p:spPr>
          <a:xfrm>
            <a:off x="7620000" y="4911725"/>
            <a:ext cx="990600" cy="1651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31"/>
          <p:cNvPicPr preferRelativeResize="0"/>
          <p:nvPr/>
        </p:nvPicPr>
        <p:blipFill rotWithShape="1">
          <a:blip r:embed="rId3">
            <a:alphaModFix/>
          </a:blip>
          <a:srcRect b="0" l="0" r="0" t="0"/>
          <a:stretch/>
        </p:blipFill>
        <p:spPr>
          <a:xfrm>
            <a:off x="720725" y="1439862"/>
            <a:ext cx="7226300" cy="3873500"/>
          </a:xfrm>
          <a:prstGeom prst="rect">
            <a:avLst/>
          </a:prstGeom>
          <a:noFill/>
          <a:ln>
            <a:noFill/>
          </a:ln>
        </p:spPr>
      </p:pic>
      <p:sp>
        <p:nvSpPr>
          <p:cNvPr id="475" name="Google Shape;475;p31"/>
          <p:cNvSpPr txBox="1"/>
          <p:nvPr/>
        </p:nvSpPr>
        <p:spPr>
          <a:xfrm>
            <a:off x="381000" y="152400"/>
            <a:ext cx="16446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Volcanes</a:t>
            </a:r>
            <a:endParaRPr/>
          </a:p>
        </p:txBody>
      </p:sp>
      <p:sp>
        <p:nvSpPr>
          <p:cNvPr id="476" name="Google Shape;476;p31"/>
          <p:cNvSpPr txBox="1"/>
          <p:nvPr/>
        </p:nvSpPr>
        <p:spPr>
          <a:xfrm>
            <a:off x="2743200" y="725487"/>
            <a:ext cx="60960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Los triángulos del mapa representan la localización de volcanes activos en una escala temporal geológica.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32"/>
          <p:cNvPicPr preferRelativeResize="0"/>
          <p:nvPr/>
        </p:nvPicPr>
        <p:blipFill rotWithShape="1">
          <a:blip r:embed="rId3">
            <a:alphaModFix/>
          </a:blip>
          <a:srcRect b="4739" l="1966" r="3015" t="5259"/>
          <a:stretch/>
        </p:blipFill>
        <p:spPr>
          <a:xfrm>
            <a:off x="914400" y="1676400"/>
            <a:ext cx="6781800" cy="3429000"/>
          </a:xfrm>
          <a:prstGeom prst="rect">
            <a:avLst/>
          </a:prstGeom>
          <a:noFill/>
          <a:ln>
            <a:noFill/>
          </a:ln>
        </p:spPr>
      </p:pic>
      <p:pic>
        <p:nvPicPr>
          <p:cNvPr id="482" name="Google Shape;482;p32"/>
          <p:cNvPicPr preferRelativeResize="0"/>
          <p:nvPr/>
        </p:nvPicPr>
        <p:blipFill rotWithShape="1">
          <a:blip r:embed="rId4">
            <a:alphaModFix/>
          </a:blip>
          <a:srcRect b="0" l="0" r="0" t="0"/>
          <a:stretch/>
        </p:blipFill>
        <p:spPr>
          <a:xfrm>
            <a:off x="720725" y="1439862"/>
            <a:ext cx="7226300" cy="3873500"/>
          </a:xfrm>
          <a:prstGeom prst="rect">
            <a:avLst/>
          </a:prstGeom>
          <a:noFill/>
          <a:ln>
            <a:noFill/>
          </a:ln>
        </p:spPr>
      </p:pic>
      <p:pic>
        <p:nvPicPr>
          <p:cNvPr id="483" name="Google Shape;483;p32"/>
          <p:cNvPicPr preferRelativeResize="0"/>
          <p:nvPr/>
        </p:nvPicPr>
        <p:blipFill rotWithShape="1">
          <a:blip r:embed="rId5">
            <a:alphaModFix/>
          </a:blip>
          <a:srcRect b="0" l="0" r="0" t="0"/>
          <a:stretch/>
        </p:blipFill>
        <p:spPr>
          <a:xfrm>
            <a:off x="720725" y="1439862"/>
            <a:ext cx="7226300" cy="3873500"/>
          </a:xfrm>
          <a:prstGeom prst="rect">
            <a:avLst/>
          </a:prstGeom>
          <a:noFill/>
          <a:ln>
            <a:noFill/>
          </a:ln>
        </p:spPr>
      </p:pic>
      <p:sp>
        <p:nvSpPr>
          <p:cNvPr id="484" name="Google Shape;484;p32"/>
          <p:cNvSpPr txBox="1"/>
          <p:nvPr/>
        </p:nvSpPr>
        <p:spPr>
          <a:xfrm>
            <a:off x="381000" y="152400"/>
            <a:ext cx="3783012"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Terremotos y volcanes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3"/>
          <p:cNvSpPr txBox="1"/>
          <p:nvPr>
            <p:ph type="title"/>
          </p:nvPr>
        </p:nvSpPr>
        <p:spPr>
          <a:xfrm>
            <a:off x="152400" y="274637"/>
            <a:ext cx="91440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000"/>
              <a:buFont typeface="Calibri"/>
              <a:buNone/>
            </a:pPr>
            <a:r>
              <a:rPr b="0" i="0" lang="en-US" sz="4000" u="none">
                <a:solidFill>
                  <a:schemeClr val="dk1"/>
                </a:solidFill>
                <a:latin typeface="Calibri"/>
                <a:ea typeface="Calibri"/>
                <a:cs typeface="Calibri"/>
                <a:sym typeface="Calibri"/>
              </a:rPr>
              <a:t>Deriva continental y Tectónica de placas</a:t>
            </a:r>
            <a:endParaRPr/>
          </a:p>
        </p:txBody>
      </p:sp>
      <p:pic>
        <p:nvPicPr>
          <p:cNvPr descr="Wegener6_p.jpg" id="491" name="Google Shape;491;p33"/>
          <p:cNvPicPr preferRelativeResize="0"/>
          <p:nvPr/>
        </p:nvPicPr>
        <p:blipFill rotWithShape="1">
          <a:blip r:embed="rId3">
            <a:alphaModFix/>
          </a:blip>
          <a:srcRect b="22422" l="0" r="0" t="0"/>
          <a:stretch/>
        </p:blipFill>
        <p:spPr>
          <a:xfrm>
            <a:off x="609600" y="1417637"/>
            <a:ext cx="1066800" cy="1163637"/>
          </a:xfrm>
          <a:prstGeom prst="rect">
            <a:avLst/>
          </a:prstGeom>
          <a:noFill/>
          <a:ln>
            <a:noFill/>
          </a:ln>
        </p:spPr>
      </p:pic>
      <p:sp>
        <p:nvSpPr>
          <p:cNvPr id="492" name="Google Shape;492;p33"/>
          <p:cNvSpPr txBox="1"/>
          <p:nvPr/>
        </p:nvSpPr>
        <p:spPr>
          <a:xfrm>
            <a:off x="1905000" y="1417637"/>
            <a:ext cx="6324600" cy="928687"/>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Alfred Wegener (1880-1930) meteorologo y geólogo alemán, propuso la deriva contiental como una teoría unificada. </a:t>
            </a:r>
            <a:endParaRPr/>
          </a:p>
        </p:txBody>
      </p:sp>
      <p:sp>
        <p:nvSpPr>
          <p:cNvPr id="493" name="Google Shape;493;p33"/>
          <p:cNvSpPr txBox="1"/>
          <p:nvPr/>
        </p:nvSpPr>
        <p:spPr>
          <a:xfrm>
            <a:off x="609600" y="2581275"/>
            <a:ext cx="5562600" cy="13239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En su libro, "Origin of Continents and Oceans," calculó que hace 200 m.a. todos los continentes estaban reunidos en una única gran masa continental. </a:t>
            </a:r>
            <a:endParaRPr/>
          </a:p>
        </p:txBody>
      </p:sp>
      <p:sp>
        <p:nvSpPr>
          <p:cNvPr id="494" name="Google Shape;494;p33"/>
          <p:cNvSpPr txBox="1"/>
          <p:nvPr/>
        </p:nvSpPr>
        <p:spPr>
          <a:xfrm>
            <a:off x="609600" y="4038600"/>
            <a:ext cx="6400800" cy="37465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A este supercontinente lo denominó Pangea.</a:t>
            </a:r>
            <a:endParaRPr/>
          </a:p>
        </p:txBody>
      </p:sp>
      <p:pic>
        <p:nvPicPr>
          <p:cNvPr id="495" name="Google Shape;495;p33"/>
          <p:cNvPicPr preferRelativeResize="0"/>
          <p:nvPr/>
        </p:nvPicPr>
        <p:blipFill rotWithShape="1">
          <a:blip r:embed="rId4">
            <a:alphaModFix/>
          </a:blip>
          <a:srcRect b="0" l="0" r="0" t="0"/>
          <a:stretch/>
        </p:blipFill>
        <p:spPr>
          <a:xfrm>
            <a:off x="609600" y="4552950"/>
            <a:ext cx="8077200" cy="1695450"/>
          </a:xfrm>
          <a:prstGeom prst="rect">
            <a:avLst/>
          </a:prstGeom>
          <a:noFill/>
          <a:ln>
            <a:noFill/>
          </a:ln>
        </p:spPr>
      </p:pic>
      <p:pic>
        <p:nvPicPr>
          <p:cNvPr descr="deriva_continenti" id="496" name="Google Shape;496;p33"/>
          <p:cNvPicPr preferRelativeResize="0"/>
          <p:nvPr/>
        </p:nvPicPr>
        <p:blipFill rotWithShape="1">
          <a:blip r:embed="rId5">
            <a:alphaModFix/>
          </a:blip>
          <a:srcRect b="0" l="0" r="0" t="0"/>
          <a:stretch/>
        </p:blipFill>
        <p:spPr>
          <a:xfrm>
            <a:off x="6692900" y="2282825"/>
            <a:ext cx="1993900" cy="2130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4"/>
          <p:cNvSpPr txBox="1"/>
          <p:nvPr/>
        </p:nvSpPr>
        <p:spPr>
          <a:xfrm>
            <a:off x="293687" y="3416300"/>
            <a:ext cx="3744912" cy="3046412"/>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400"/>
              <a:buFont typeface="Calibri"/>
              <a:buAutoNum type="arabicPeriod"/>
            </a:pPr>
            <a:r>
              <a:rPr b="0" i="0" lang="en-US" sz="2400" u="none">
                <a:solidFill>
                  <a:schemeClr val="dk1"/>
                </a:solidFill>
                <a:latin typeface="Arial"/>
                <a:ea typeface="Arial"/>
                <a:cs typeface="Arial"/>
                <a:sym typeface="Arial"/>
              </a:rPr>
              <a:t>Los continentes encajan unos con otros, no siempre de forma clara en la variable línea costera, pero sin sobre el límite de la plataforma continental. </a:t>
            </a:r>
            <a:endParaRPr/>
          </a:p>
        </p:txBody>
      </p:sp>
      <p:sp>
        <p:nvSpPr>
          <p:cNvPr id="502" name="Google Shape;502;p34"/>
          <p:cNvSpPr txBox="1"/>
          <p:nvPr/>
        </p:nvSpPr>
        <p:spPr>
          <a:xfrm>
            <a:off x="468312" y="333375"/>
            <a:ext cx="3816350" cy="116998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PRUEBAS DE LA DERIVA CONTINENTAL</a:t>
            </a:r>
            <a:endParaRPr/>
          </a:p>
        </p:txBody>
      </p:sp>
      <p:pic>
        <p:nvPicPr>
          <p:cNvPr descr="TM1an_loop" id="503" name="Google Shape;503;p34"/>
          <p:cNvPicPr preferRelativeResize="0"/>
          <p:nvPr/>
        </p:nvPicPr>
        <p:blipFill rotWithShape="1">
          <a:blip r:embed="rId3">
            <a:alphaModFix/>
          </a:blip>
          <a:srcRect b="0" l="0" r="0" t="0"/>
          <a:stretch/>
        </p:blipFill>
        <p:spPr>
          <a:xfrm>
            <a:off x="3924300" y="333375"/>
            <a:ext cx="4941887" cy="5581650"/>
          </a:xfrm>
          <a:prstGeom prst="rect">
            <a:avLst/>
          </a:prstGeom>
          <a:noFill/>
          <a:ln>
            <a:noFill/>
          </a:ln>
        </p:spPr>
      </p:pic>
      <p:sp>
        <p:nvSpPr>
          <p:cNvPr id="504" name="Google Shape;504;p34"/>
          <p:cNvSpPr txBox="1"/>
          <p:nvPr/>
        </p:nvSpPr>
        <p:spPr>
          <a:xfrm>
            <a:off x="323850" y="2644775"/>
            <a:ext cx="3409950" cy="522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sng">
                <a:solidFill>
                  <a:schemeClr val="dk1"/>
                </a:solidFill>
                <a:latin typeface="Arial"/>
                <a:ea typeface="Arial"/>
                <a:cs typeface="Arial"/>
                <a:sym typeface="Arial"/>
              </a:rPr>
              <a:t>GEOGRÁFICA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5"/>
          <p:cNvSpPr txBox="1"/>
          <p:nvPr/>
        </p:nvSpPr>
        <p:spPr>
          <a:xfrm>
            <a:off x="323850" y="115887"/>
            <a:ext cx="8281987" cy="1570037"/>
          </a:xfrm>
          <a:prstGeom prst="rect">
            <a:avLst/>
          </a:prstGeom>
          <a:noFill/>
          <a:ln>
            <a:noFill/>
          </a:ln>
        </p:spPr>
        <p:txBody>
          <a:bodyPr anchorCtr="0" anchor="t" bIns="45700" lIns="91425" spcFirstLastPara="1" rIns="91425" wrap="square" tIns="45700">
            <a:spAutoFit/>
          </a:bodyPr>
          <a:lstStyle/>
          <a:p>
            <a:pPr indent="-514350" lvl="0" marL="514350" marR="0" rtl="0" algn="just">
              <a:lnSpc>
                <a:spcPct val="100000"/>
              </a:lnSpc>
              <a:spcBef>
                <a:spcPts val="0"/>
              </a:spcBef>
              <a:spcAft>
                <a:spcPts val="0"/>
              </a:spcAft>
              <a:buClr>
                <a:schemeClr val="dk1"/>
              </a:buClr>
              <a:buSzPts val="2400"/>
              <a:buFont typeface="Calibri"/>
              <a:buAutoNum type="arabicPeriod" startAt="2"/>
            </a:pPr>
            <a:r>
              <a:rPr b="0" i="0" lang="en-US" sz="2400" u="none">
                <a:solidFill>
                  <a:schemeClr val="dk1"/>
                </a:solidFill>
                <a:latin typeface="Arial"/>
                <a:ea typeface="Arial"/>
                <a:cs typeface="Arial"/>
                <a:sym typeface="Arial"/>
              </a:rPr>
              <a:t>Pruebas fósiles, se han encontrado </a:t>
            </a:r>
            <a:r>
              <a:rPr b="1" i="0" lang="en-US" sz="2400" u="none">
                <a:solidFill>
                  <a:schemeClr val="dk1"/>
                </a:solidFill>
                <a:latin typeface="Arial"/>
                <a:ea typeface="Arial"/>
                <a:cs typeface="Arial"/>
                <a:sym typeface="Arial"/>
              </a:rPr>
              <a:t>plantas y animales fósiles muy similares </a:t>
            </a:r>
            <a:r>
              <a:rPr b="0" i="0" lang="en-US" sz="2400" u="none">
                <a:solidFill>
                  <a:schemeClr val="dk1"/>
                </a:solidFill>
                <a:latin typeface="Arial"/>
                <a:ea typeface="Arial"/>
                <a:cs typeface="Arial"/>
                <a:sym typeface="Arial"/>
              </a:rPr>
              <a:t>en continentes muy separados en la actualidad, lo que sugiere que una vez estos estuvieron unidos.</a:t>
            </a:r>
            <a:endParaRPr/>
          </a:p>
        </p:txBody>
      </p:sp>
      <p:sp>
        <p:nvSpPr>
          <p:cNvPr id="510" name="Google Shape;510;p35"/>
          <p:cNvSpPr txBox="1"/>
          <p:nvPr/>
        </p:nvSpPr>
        <p:spPr>
          <a:xfrm>
            <a:off x="250825" y="692150"/>
            <a:ext cx="323850" cy="52625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PALEONTOLÓGICA</a:t>
            </a:r>
            <a:endParaRPr/>
          </a:p>
        </p:txBody>
      </p:sp>
      <p:pic>
        <p:nvPicPr>
          <p:cNvPr id="511" name="Google Shape;511;p35"/>
          <p:cNvPicPr preferRelativeResize="0"/>
          <p:nvPr/>
        </p:nvPicPr>
        <p:blipFill rotWithShape="1">
          <a:blip r:embed="rId3">
            <a:alphaModFix/>
          </a:blip>
          <a:srcRect b="0" l="0" r="0" t="0"/>
          <a:stretch/>
        </p:blipFill>
        <p:spPr>
          <a:xfrm>
            <a:off x="958850" y="1600200"/>
            <a:ext cx="7226300" cy="490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descr="pruebamorfologicas" id="516" name="Google Shape;516;p36"/>
          <p:cNvPicPr preferRelativeResize="0"/>
          <p:nvPr/>
        </p:nvPicPr>
        <p:blipFill rotWithShape="1">
          <a:blip r:embed="rId3">
            <a:alphaModFix/>
          </a:blip>
          <a:srcRect b="1959" l="0" r="2233" t="15710"/>
          <a:stretch/>
        </p:blipFill>
        <p:spPr>
          <a:xfrm>
            <a:off x="0" y="363537"/>
            <a:ext cx="5651500" cy="3570287"/>
          </a:xfrm>
          <a:prstGeom prst="rect">
            <a:avLst/>
          </a:prstGeom>
          <a:noFill/>
          <a:ln>
            <a:noFill/>
          </a:ln>
        </p:spPr>
      </p:pic>
      <p:sp>
        <p:nvSpPr>
          <p:cNvPr id="517" name="Google Shape;517;p36"/>
          <p:cNvSpPr txBox="1"/>
          <p:nvPr/>
        </p:nvSpPr>
        <p:spPr>
          <a:xfrm>
            <a:off x="7596187" y="-366712"/>
            <a:ext cx="18415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518" name="Google Shape;518;p36"/>
          <p:cNvSpPr txBox="1"/>
          <p:nvPr/>
        </p:nvSpPr>
        <p:spPr>
          <a:xfrm>
            <a:off x="0" y="0"/>
            <a:ext cx="3673475" cy="396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300 m.a.</a:t>
            </a:r>
            <a:endParaRPr/>
          </a:p>
        </p:txBody>
      </p:sp>
      <p:sp>
        <p:nvSpPr>
          <p:cNvPr id="519" name="Google Shape;519;p36"/>
          <p:cNvSpPr txBox="1"/>
          <p:nvPr/>
        </p:nvSpPr>
        <p:spPr>
          <a:xfrm>
            <a:off x="250825" y="4292600"/>
            <a:ext cx="2952750" cy="5857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sng">
                <a:solidFill>
                  <a:schemeClr val="dk1"/>
                </a:solidFill>
                <a:latin typeface="Arial"/>
                <a:ea typeface="Arial"/>
                <a:cs typeface="Arial"/>
                <a:sym typeface="Arial"/>
              </a:rPr>
              <a:t>CLIMÁTICAS</a:t>
            </a:r>
            <a:endParaRPr/>
          </a:p>
        </p:txBody>
      </p:sp>
      <p:pic>
        <p:nvPicPr>
          <p:cNvPr descr="pruebaclimatica" id="520" name="Google Shape;520;p36"/>
          <p:cNvPicPr preferRelativeResize="0"/>
          <p:nvPr/>
        </p:nvPicPr>
        <p:blipFill rotWithShape="1">
          <a:blip r:embed="rId4">
            <a:alphaModFix/>
          </a:blip>
          <a:srcRect b="4285" l="0" r="0" t="13906"/>
          <a:stretch/>
        </p:blipFill>
        <p:spPr>
          <a:xfrm>
            <a:off x="3276600" y="3213100"/>
            <a:ext cx="5867400" cy="3600450"/>
          </a:xfrm>
          <a:prstGeom prst="rect">
            <a:avLst/>
          </a:prstGeom>
          <a:noFill/>
          <a:ln>
            <a:noFill/>
          </a:ln>
        </p:spPr>
      </p:pic>
      <p:sp>
        <p:nvSpPr>
          <p:cNvPr id="521" name="Google Shape;521;p36"/>
          <p:cNvSpPr txBox="1"/>
          <p:nvPr/>
        </p:nvSpPr>
        <p:spPr>
          <a:xfrm>
            <a:off x="2362200" y="5897562"/>
            <a:ext cx="2952750" cy="396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Hoy en día</a:t>
            </a:r>
            <a:endParaRPr/>
          </a:p>
        </p:txBody>
      </p:sp>
      <p:sp>
        <p:nvSpPr>
          <p:cNvPr id="522" name="Google Shape;522;p36"/>
          <p:cNvSpPr txBox="1"/>
          <p:nvPr/>
        </p:nvSpPr>
        <p:spPr>
          <a:xfrm>
            <a:off x="5867400" y="0"/>
            <a:ext cx="3048000" cy="3416300"/>
          </a:xfrm>
          <a:prstGeom prst="rect">
            <a:avLst/>
          </a:prstGeom>
          <a:noFill/>
          <a:ln>
            <a:noFill/>
          </a:ln>
        </p:spPr>
        <p:txBody>
          <a:bodyPr anchorCtr="0" anchor="t" bIns="45700" lIns="91425" spcFirstLastPara="1" rIns="91425" wrap="square" tIns="45700">
            <a:spAutoFit/>
          </a:bodyPr>
          <a:lstStyle/>
          <a:p>
            <a:pPr indent="-152400" lvl="0" marL="0" marR="0" rtl="0" algn="just">
              <a:lnSpc>
                <a:spcPct val="100000"/>
              </a:lnSpc>
              <a:spcBef>
                <a:spcPts val="0"/>
              </a:spcBef>
              <a:spcAft>
                <a:spcPts val="0"/>
              </a:spcAft>
              <a:buClr>
                <a:schemeClr val="dk1"/>
              </a:buClr>
              <a:buSzPts val="2400"/>
              <a:buFont typeface="Calibri"/>
              <a:buAutoNum type="arabicPeriod" startAt="3"/>
            </a:pPr>
            <a:r>
              <a:rPr b="0" i="0" lang="en-US" sz="2400" u="none">
                <a:solidFill>
                  <a:schemeClr val="dk1"/>
                </a:solidFill>
                <a:latin typeface="Arial"/>
                <a:ea typeface="Arial"/>
                <a:cs typeface="Arial"/>
                <a:sym typeface="Arial"/>
              </a:rPr>
              <a:t>Distribución universal de </a:t>
            </a:r>
            <a:r>
              <a:rPr b="1" i="0" lang="en-US" sz="2400" u="none">
                <a:solidFill>
                  <a:schemeClr val="dk1"/>
                </a:solidFill>
                <a:latin typeface="Arial"/>
                <a:ea typeface="Arial"/>
                <a:cs typeface="Arial"/>
                <a:sym typeface="Arial"/>
              </a:rPr>
              <a:t>depósitos de sedimentos glaciares</a:t>
            </a:r>
            <a:r>
              <a:rPr b="0" i="0" lang="en-US" sz="2400" u="none">
                <a:solidFill>
                  <a:schemeClr val="dk1"/>
                </a:solidFill>
                <a:latin typeface="Arial"/>
                <a:ea typeface="Arial"/>
                <a:cs typeface="Arial"/>
                <a:sym typeface="Arial"/>
              </a:rPr>
              <a:t>, tilitas, </a:t>
            </a:r>
            <a:r>
              <a:rPr b="1" i="0" lang="en-US" sz="2400" u="none">
                <a:solidFill>
                  <a:schemeClr val="dk1"/>
                </a:solidFill>
                <a:latin typeface="Arial"/>
                <a:ea typeface="Arial"/>
                <a:cs typeface="Arial"/>
                <a:sym typeface="Arial"/>
              </a:rPr>
              <a:t>y marcas de glaciarismo </a:t>
            </a:r>
            <a:r>
              <a:rPr b="0" i="0" lang="en-US" sz="2400" u="none">
                <a:solidFill>
                  <a:schemeClr val="dk1"/>
                </a:solidFill>
                <a:latin typeface="Arial"/>
                <a:ea typeface="Arial"/>
                <a:cs typeface="Arial"/>
                <a:sym typeface="Arial"/>
              </a:rPr>
              <a:t>en continentes australes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37"/>
          <p:cNvSpPr txBox="1"/>
          <p:nvPr/>
        </p:nvSpPr>
        <p:spPr>
          <a:xfrm>
            <a:off x="152400" y="1143000"/>
            <a:ext cx="3590925" cy="483235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dk1"/>
              </a:buClr>
              <a:buSzPts val="2800"/>
              <a:buFont typeface="Calibri"/>
              <a:buAutoNum type="arabicPeriod" startAt="4"/>
            </a:pPr>
            <a:r>
              <a:rPr b="1" i="0" lang="en-US" sz="2800" u="sng">
                <a:solidFill>
                  <a:schemeClr val="dk1"/>
                </a:solidFill>
                <a:latin typeface="Arial"/>
                <a:ea typeface="Arial"/>
                <a:cs typeface="Arial"/>
                <a:sym typeface="Arial"/>
              </a:rPr>
              <a:t>Coincidencias geológicas</a:t>
            </a:r>
            <a:r>
              <a:rPr b="0" i="0" lang="en-US" sz="2800" u="none">
                <a:solidFill>
                  <a:schemeClr val="dk1"/>
                </a:solidFill>
                <a:latin typeface="Arial"/>
                <a:ea typeface="Arial"/>
                <a:cs typeface="Arial"/>
                <a:sym typeface="Arial"/>
              </a:rPr>
              <a:t>:</a:t>
            </a:r>
            <a:endParaRPr/>
          </a:p>
          <a:p>
            <a:pPr indent="-514350" lvl="0" marL="514350" marR="0" rtl="0" algn="just">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La geología de Sudamérica y el oeste de África muestra la existencia de áreas geológicas, cratones de hace unos 2000 m.a.,  que muestran continuidad en ambas costas.</a:t>
            </a:r>
            <a:endParaRPr/>
          </a:p>
        </p:txBody>
      </p:sp>
      <p:sp>
        <p:nvSpPr>
          <p:cNvPr id="528" name="Google Shape;528;p37"/>
          <p:cNvSpPr txBox="1"/>
          <p:nvPr/>
        </p:nvSpPr>
        <p:spPr>
          <a:xfrm>
            <a:off x="1116012" y="381000"/>
            <a:ext cx="2951162"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sng">
                <a:solidFill>
                  <a:schemeClr val="dk1"/>
                </a:solidFill>
                <a:latin typeface="Arial"/>
                <a:ea typeface="Arial"/>
                <a:cs typeface="Arial"/>
                <a:sym typeface="Arial"/>
              </a:rPr>
              <a:t>GEOLÓGICAS</a:t>
            </a:r>
            <a:endParaRPr/>
          </a:p>
        </p:txBody>
      </p:sp>
      <p:pic>
        <p:nvPicPr>
          <p:cNvPr id="529" name="Google Shape;529;p37"/>
          <p:cNvPicPr preferRelativeResize="0"/>
          <p:nvPr/>
        </p:nvPicPr>
        <p:blipFill rotWithShape="1">
          <a:blip r:embed="rId3">
            <a:alphaModFix/>
          </a:blip>
          <a:srcRect b="0" l="0" r="0" t="0"/>
          <a:stretch/>
        </p:blipFill>
        <p:spPr>
          <a:xfrm>
            <a:off x="3743325" y="965200"/>
            <a:ext cx="5400675" cy="4276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38"/>
          <p:cNvSpPr txBox="1"/>
          <p:nvPr/>
        </p:nvSpPr>
        <p:spPr>
          <a:xfrm>
            <a:off x="228600" y="381000"/>
            <a:ext cx="3532187"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pic>
        <p:nvPicPr>
          <p:cNvPr id="535" name="Google Shape;535;p38"/>
          <p:cNvPicPr preferRelativeResize="0"/>
          <p:nvPr/>
        </p:nvPicPr>
        <p:blipFill rotWithShape="1">
          <a:blip r:embed="rId3">
            <a:alphaModFix/>
          </a:blip>
          <a:srcRect b="0" l="0" r="0" t="0"/>
          <a:stretch/>
        </p:blipFill>
        <p:spPr>
          <a:xfrm>
            <a:off x="2362200" y="2514600"/>
            <a:ext cx="6543675" cy="3930650"/>
          </a:xfrm>
          <a:prstGeom prst="rect">
            <a:avLst/>
          </a:prstGeom>
          <a:noFill/>
          <a:ln>
            <a:noFill/>
          </a:ln>
        </p:spPr>
      </p:pic>
      <p:sp>
        <p:nvSpPr>
          <p:cNvPr id="536" name="Google Shape;536;p38"/>
          <p:cNvSpPr txBox="1"/>
          <p:nvPr/>
        </p:nvSpPr>
        <p:spPr>
          <a:xfrm>
            <a:off x="457200" y="381000"/>
            <a:ext cx="8229600" cy="2954337"/>
          </a:xfrm>
          <a:prstGeom prst="rect">
            <a:avLst/>
          </a:prstGeom>
          <a:noFill/>
          <a:ln>
            <a:noFill/>
          </a:ln>
        </p:spPr>
        <p:txBody>
          <a:bodyPr anchorCtr="0" anchor="t" bIns="45700" lIns="91425" spcFirstLastPara="1" rIns="91425" wrap="square" tIns="45700">
            <a:spAutoFit/>
          </a:bodyPr>
          <a:lstStyle/>
          <a:p>
            <a:pPr indent="-177800" lvl="0" marL="0" marR="0" rtl="0" algn="just">
              <a:lnSpc>
                <a:spcPct val="100000"/>
              </a:lnSpc>
              <a:spcBef>
                <a:spcPts val="0"/>
              </a:spcBef>
              <a:spcAft>
                <a:spcPts val="0"/>
              </a:spcAft>
              <a:buClr>
                <a:schemeClr val="dk1"/>
              </a:buClr>
              <a:buSzPts val="2800"/>
              <a:buFont typeface="Calibri"/>
              <a:buAutoNum type="arabicPeriod" startAt="5"/>
            </a:pPr>
            <a:r>
              <a:rPr b="0" i="0" lang="en-US" sz="2800" u="none">
                <a:solidFill>
                  <a:schemeClr val="dk1"/>
                </a:solidFill>
                <a:latin typeface="Arial"/>
                <a:ea typeface="Arial"/>
                <a:cs typeface="Arial"/>
                <a:sym typeface="Arial"/>
              </a:rPr>
              <a:t> </a:t>
            </a:r>
            <a:r>
              <a:rPr b="1" i="0" lang="en-US" sz="2800" u="none">
                <a:solidFill>
                  <a:schemeClr val="dk1"/>
                </a:solidFill>
                <a:latin typeface="Arial"/>
                <a:ea typeface="Arial"/>
                <a:cs typeface="Arial"/>
                <a:sym typeface="Arial"/>
              </a:rPr>
              <a:t>Coincidencias tectónicas</a:t>
            </a:r>
            <a:r>
              <a:rPr b="0" i="0" lang="en-US" sz="2800" u="none">
                <a:solidFill>
                  <a:schemeClr val="dk1"/>
                </a:solidFill>
                <a:latin typeface="Arial"/>
                <a:ea typeface="Arial"/>
                <a:cs typeface="Arial"/>
                <a:sym typeface="Arial"/>
              </a:rPr>
              <a:t>. Existencia de restos de un orógeno caledoniano, entre 450 y 400 m.a., dispersos en amplias zonas de continentes separados en la actualidad. Se han encontrado restos de esta estructura en Groenlandia, Canadá, Irlanda, Inglaterra, Escocia y Escandinavia.</a:t>
            </a:r>
            <a:endParaRPr/>
          </a:p>
          <a:p>
            <a:pPr indent="0" lvl="0" marL="0" marR="0" rtl="0" algn="l">
              <a:lnSpc>
                <a:spcPct val="100000"/>
              </a:lnSpc>
              <a:spcBef>
                <a:spcPts val="0"/>
              </a:spcBef>
              <a:spcAft>
                <a:spcPts val="0"/>
              </a:spcAft>
              <a:buNone/>
            </a:pPr>
            <a:r>
              <a:t/>
            </a:r>
            <a:endParaRPr b="0" i="0" sz="2800" u="non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39"/>
          <p:cNvSpPr txBox="1"/>
          <p:nvPr/>
        </p:nvSpPr>
        <p:spPr>
          <a:xfrm>
            <a:off x="4038600" y="207962"/>
            <a:ext cx="3595687" cy="52387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800"/>
              <a:buFont typeface="Calibri"/>
              <a:buAutoNum type="arabicPeriod" startAt="6"/>
            </a:pPr>
            <a:r>
              <a:rPr b="1" i="0" lang="en-US" sz="2800" u="sng">
                <a:solidFill>
                  <a:schemeClr val="dk1"/>
                </a:solidFill>
                <a:latin typeface="Arial"/>
                <a:ea typeface="Arial"/>
                <a:cs typeface="Arial"/>
                <a:sym typeface="Arial"/>
              </a:rPr>
              <a:t>Paleomagnetismo</a:t>
            </a:r>
            <a:endParaRPr/>
          </a:p>
        </p:txBody>
      </p:sp>
      <p:sp>
        <p:nvSpPr>
          <p:cNvPr id="542" name="Google Shape;542;p39"/>
          <p:cNvSpPr txBox="1"/>
          <p:nvPr/>
        </p:nvSpPr>
        <p:spPr>
          <a:xfrm>
            <a:off x="-762000" y="207962"/>
            <a:ext cx="5602287" cy="5857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GEOFÍSICA</a:t>
            </a:r>
            <a:endParaRPr/>
          </a:p>
        </p:txBody>
      </p:sp>
      <p:pic>
        <p:nvPicPr>
          <p:cNvPr id="543" name="Google Shape;543;p39"/>
          <p:cNvPicPr preferRelativeResize="0"/>
          <p:nvPr/>
        </p:nvPicPr>
        <p:blipFill rotWithShape="1">
          <a:blip r:embed="rId3">
            <a:alphaModFix/>
          </a:blip>
          <a:srcRect b="0" l="0" r="0" t="0"/>
          <a:stretch/>
        </p:blipFill>
        <p:spPr>
          <a:xfrm>
            <a:off x="2933700" y="1600200"/>
            <a:ext cx="6057900" cy="5191125"/>
          </a:xfrm>
          <a:prstGeom prst="rect">
            <a:avLst/>
          </a:prstGeom>
          <a:noFill/>
          <a:ln>
            <a:noFill/>
          </a:ln>
        </p:spPr>
      </p:pic>
      <p:grpSp>
        <p:nvGrpSpPr>
          <p:cNvPr id="544" name="Google Shape;544;p39"/>
          <p:cNvGrpSpPr/>
          <p:nvPr/>
        </p:nvGrpSpPr>
        <p:grpSpPr>
          <a:xfrm>
            <a:off x="152400" y="1066800"/>
            <a:ext cx="8610600" cy="5230812"/>
            <a:chOff x="304800" y="1066800"/>
            <a:chExt cx="8610600" cy="5230701"/>
          </a:xfrm>
        </p:grpSpPr>
        <p:sp>
          <p:nvSpPr>
            <p:cNvPr id="545" name="Google Shape;545;p39"/>
            <p:cNvSpPr txBox="1"/>
            <p:nvPr/>
          </p:nvSpPr>
          <p:spPr>
            <a:xfrm>
              <a:off x="304800" y="1066800"/>
              <a:ext cx="8610600" cy="9539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Algunas rocas ígneas, con componentes ferromagnéticos, conservan</a:t>
              </a:r>
              <a:endParaRPr/>
            </a:p>
          </p:txBody>
        </p:sp>
        <p:sp>
          <p:nvSpPr>
            <p:cNvPr id="546" name="Google Shape;546;p39"/>
            <p:cNvSpPr txBox="1"/>
            <p:nvPr/>
          </p:nvSpPr>
          <p:spPr>
            <a:xfrm>
              <a:off x="304800" y="1896957"/>
              <a:ext cx="3200400" cy="44005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un registro del campo magnético terrestre de la época en que se formaron, lo que proporciona información de la situación de las placas en esa época.</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4"/>
          <p:cNvSpPr txBox="1"/>
          <p:nvPr/>
        </p:nvSpPr>
        <p:spPr>
          <a:xfrm>
            <a:off x="296862" y="46037"/>
            <a:ext cx="8550275" cy="698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Arial"/>
                <a:ea typeface="Arial"/>
                <a:cs typeface="Arial"/>
                <a:sym typeface="Arial"/>
              </a:rPr>
              <a:t>LAS ONDAS SÍSMICAS</a:t>
            </a:r>
            <a:endParaRPr/>
          </a:p>
        </p:txBody>
      </p:sp>
      <p:sp>
        <p:nvSpPr>
          <p:cNvPr id="109" name="Google Shape;109;p4"/>
          <p:cNvSpPr txBox="1"/>
          <p:nvPr/>
        </p:nvSpPr>
        <p:spPr>
          <a:xfrm>
            <a:off x="296862" y="692150"/>
            <a:ext cx="8550275" cy="14779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Las ondas sísmicas son un tipo de ondas elásticas que se producen de forma natural como resultado de los movimientos telúricos, en los que de forma puntual las rocas sometidas a grandes esfuerzos se fracturan al superar su resistencia, liberando repentinamente toda la energía acumulada lo que puede generar terremotos.</a:t>
            </a:r>
            <a:endParaRPr/>
          </a:p>
        </p:txBody>
      </p:sp>
      <p:sp>
        <p:nvSpPr>
          <p:cNvPr id="110" name="Google Shape;110;p4"/>
          <p:cNvSpPr txBox="1"/>
          <p:nvPr/>
        </p:nvSpPr>
        <p:spPr>
          <a:xfrm>
            <a:off x="268287" y="2443162"/>
            <a:ext cx="3582987" cy="23082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TIPOS DE ONDAS</a:t>
            </a:r>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rPr>
              <a:t>SUPERFICIALES</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Responsables de la destrucción ocasionada por los terremotos.</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Son las ondas Rayleigh y las Love.</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a:t>
            </a:r>
            <a:endParaRPr/>
          </a:p>
        </p:txBody>
      </p:sp>
      <p:sp>
        <p:nvSpPr>
          <p:cNvPr id="111" name="Google Shape;111;p4"/>
          <p:cNvSpPr txBox="1"/>
          <p:nvPr/>
        </p:nvSpPr>
        <p:spPr>
          <a:xfrm>
            <a:off x="4362450" y="2030412"/>
            <a:ext cx="4291012" cy="4500562"/>
          </a:xfrm>
          <a:prstGeom prst="rect">
            <a:avLst/>
          </a:prstGeom>
          <a:gradFill>
            <a:gsLst>
              <a:gs pos="0">
                <a:srgbClr val="E5EEFF"/>
              </a:gs>
              <a:gs pos="65000">
                <a:srgbClr val="BFD5FF"/>
              </a:gs>
              <a:gs pos="100000">
                <a:srgbClr val="A3C4FF"/>
              </a:gs>
            </a:gsLst>
            <a:lin ang="5400000" scaled="0"/>
          </a:gradFill>
          <a:ln cap="flat" cmpd="sng" w="9525">
            <a:solidFill>
              <a:srgbClr val="4A7EBB"/>
            </a:solidFill>
            <a:prstDash val="solid"/>
            <a:miter lim="800000"/>
            <a:headEnd len="sm" w="sm" type="none"/>
            <a:tailEnd len="sm" w="sm" type="none"/>
          </a:ln>
          <a:effectLst>
            <a:outerShdw blurRad="63500" dir="5400000" dist="20000">
              <a:srgbClr val="808080">
                <a:alpha val="3764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12" name="Google Shape;112;p4"/>
          <p:cNvSpPr txBox="1"/>
          <p:nvPr/>
        </p:nvSpPr>
        <p:spPr>
          <a:xfrm>
            <a:off x="4476750" y="2030412"/>
            <a:ext cx="4176712" cy="14779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a:t>
            </a:r>
            <a:r>
              <a:rPr b="1" i="0" lang="en-US" sz="1800" u="none">
                <a:solidFill>
                  <a:schemeClr val="dk1"/>
                </a:solidFill>
                <a:latin typeface="Arial"/>
                <a:ea typeface="Arial"/>
                <a:cs typeface="Arial"/>
                <a:sym typeface="Arial"/>
              </a:rPr>
              <a:t>ondas P</a:t>
            </a:r>
            <a:r>
              <a:rPr b="0" i="0" lang="en-US" sz="1800" u="none">
                <a:solidFill>
                  <a:schemeClr val="dk1"/>
                </a:solidFill>
                <a:latin typeface="Arial"/>
                <a:ea typeface="Arial"/>
                <a:cs typeface="Arial"/>
                <a:sym typeface="Arial"/>
              </a:rPr>
              <a:t> (primarias) son ondas longitudinales o compresivas. El material alternativamente se comprime y se dilata en la misma dirección de avance de la onda.</a:t>
            </a:r>
            <a:endParaRPr/>
          </a:p>
        </p:txBody>
      </p:sp>
      <p:sp>
        <p:nvSpPr>
          <p:cNvPr id="113" name="Google Shape;113;p4"/>
          <p:cNvSpPr txBox="1"/>
          <p:nvPr/>
        </p:nvSpPr>
        <p:spPr>
          <a:xfrm>
            <a:off x="4476750" y="4975225"/>
            <a:ext cx="4059237" cy="14779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a:t>
            </a:r>
            <a:r>
              <a:rPr b="1" i="0" lang="en-US" sz="1800" u="none">
                <a:solidFill>
                  <a:schemeClr val="dk1"/>
                </a:solidFill>
                <a:latin typeface="Arial"/>
                <a:ea typeface="Arial"/>
                <a:cs typeface="Arial"/>
                <a:sym typeface="Arial"/>
              </a:rPr>
              <a:t>ondas S</a:t>
            </a:r>
            <a:r>
              <a:rPr b="0" i="0" lang="en-US" sz="1800" u="none">
                <a:solidFill>
                  <a:schemeClr val="dk1"/>
                </a:solidFill>
                <a:latin typeface="Arial"/>
                <a:ea typeface="Arial"/>
                <a:cs typeface="Arial"/>
                <a:sym typeface="Arial"/>
              </a:rPr>
              <a:t> (secundarias) son ondas transversales a la dirección de propagación, de modo que el material se traslada a un lado y al otro de la dirección de avance.</a:t>
            </a:r>
            <a:endParaRPr/>
          </a:p>
        </p:txBody>
      </p:sp>
      <p:sp>
        <p:nvSpPr>
          <p:cNvPr id="114" name="Google Shape;114;p4"/>
          <p:cNvSpPr txBox="1"/>
          <p:nvPr/>
        </p:nvSpPr>
        <p:spPr>
          <a:xfrm>
            <a:off x="252412" y="4543425"/>
            <a:ext cx="3598862"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sng">
                <a:solidFill>
                  <a:schemeClr val="dk1"/>
                </a:solidFill>
                <a:latin typeface="Arial"/>
                <a:ea typeface="Arial"/>
                <a:cs typeface="Arial"/>
                <a:sym typeface="Arial"/>
              </a:rPr>
              <a:t>INTERNAS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Nos dan información para conocer como es el interior de la Tierra.</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Pueden ser de dos </a:t>
            </a:r>
            <a:r>
              <a:rPr b="1" i="0" lang="en-US" sz="1800" u="none">
                <a:solidFill>
                  <a:schemeClr val="dk1"/>
                </a:solidFill>
                <a:latin typeface="Arial"/>
                <a:ea typeface="Arial"/>
                <a:cs typeface="Arial"/>
                <a:sym typeface="Arial"/>
              </a:rPr>
              <a:t>tipos P o S</a:t>
            </a:r>
            <a:r>
              <a:rPr b="0" i="0" lang="en-US" sz="1800" u="none">
                <a:solidFill>
                  <a:schemeClr val="dk1"/>
                </a:solidFill>
                <a:latin typeface="Arial"/>
                <a:ea typeface="Arial"/>
                <a:cs typeface="Arial"/>
                <a:sym typeface="Arial"/>
              </a:rPr>
              <a:t>.</a:t>
            </a:r>
            <a:endParaRPr/>
          </a:p>
        </p:txBody>
      </p:sp>
      <p:pic>
        <p:nvPicPr>
          <p:cNvPr id="115" name="Google Shape;115;p4"/>
          <p:cNvPicPr preferRelativeResize="0"/>
          <p:nvPr/>
        </p:nvPicPr>
        <p:blipFill rotWithShape="1">
          <a:blip r:embed="rId3">
            <a:alphaModFix/>
          </a:blip>
          <a:srcRect b="0" l="0" r="0" t="0"/>
          <a:stretch/>
        </p:blipFill>
        <p:spPr>
          <a:xfrm>
            <a:off x="4621212" y="3678237"/>
            <a:ext cx="3838575" cy="1190625"/>
          </a:xfrm>
          <a:prstGeom prst="rect">
            <a:avLst/>
          </a:prstGeom>
          <a:noFill/>
          <a:ln>
            <a:noFill/>
          </a:ln>
        </p:spPr>
      </p:pic>
      <p:sp>
        <p:nvSpPr>
          <p:cNvPr id="116" name="Google Shape;116;p4"/>
          <p:cNvSpPr/>
          <p:nvPr/>
        </p:nvSpPr>
        <p:spPr>
          <a:xfrm>
            <a:off x="3717925" y="2039937"/>
            <a:ext cx="633412" cy="4481512"/>
          </a:xfrm>
          <a:custGeom>
            <a:rect b="b" l="l" r="r" t="t"/>
            <a:pathLst>
              <a:path extrusionOk="0" h="4481565" w="633046">
                <a:moveTo>
                  <a:pt x="633046" y="0"/>
                </a:moveTo>
                <a:lnTo>
                  <a:pt x="0" y="3526972"/>
                </a:lnTo>
                <a:lnTo>
                  <a:pt x="0" y="3858567"/>
                </a:lnTo>
                <a:lnTo>
                  <a:pt x="633046" y="4481565"/>
                </a:lnTo>
                <a:cubicBezTo>
                  <a:pt x="626347" y="2991060"/>
                  <a:pt x="619649" y="1500554"/>
                  <a:pt x="633046" y="0"/>
                </a:cubicBezTo>
                <a:close/>
              </a:path>
            </a:pathLst>
          </a:custGeom>
          <a:gradFill>
            <a:gsLst>
              <a:gs pos="0">
                <a:srgbClr val="E5EEFF"/>
              </a:gs>
              <a:gs pos="65000">
                <a:srgbClr val="BFD5FF"/>
              </a:gs>
              <a:gs pos="100000">
                <a:srgbClr val="A3C4FF"/>
              </a:gs>
            </a:gsLst>
            <a:lin ang="5400000" scaled="0"/>
          </a:gradFill>
          <a:ln cap="flat" cmpd="sng" w="9525">
            <a:solidFill>
              <a:srgbClr val="4A7EBB"/>
            </a:solidFill>
            <a:prstDash val="solid"/>
            <a:round/>
            <a:headEnd len="sm" w="sm" type="none"/>
            <a:tailEnd len="sm" w="sm" type="none"/>
          </a:ln>
          <a:effectLst>
            <a:outerShdw blurRad="63500" dir="5400000" dist="20000">
              <a:srgbClr val="000000">
                <a:alpha val="3764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40"/>
          <p:cNvPicPr preferRelativeResize="0"/>
          <p:nvPr/>
        </p:nvPicPr>
        <p:blipFill rotWithShape="1">
          <a:blip r:embed="rId3">
            <a:alphaModFix/>
          </a:blip>
          <a:srcRect b="0" l="0" r="0" t="0"/>
          <a:stretch/>
        </p:blipFill>
        <p:spPr>
          <a:xfrm>
            <a:off x="4305300" y="3606800"/>
            <a:ext cx="4762500" cy="3175000"/>
          </a:xfrm>
          <a:prstGeom prst="rect">
            <a:avLst/>
          </a:prstGeom>
          <a:noFill/>
          <a:ln>
            <a:noFill/>
          </a:ln>
        </p:spPr>
      </p:pic>
      <p:sp>
        <p:nvSpPr>
          <p:cNvPr id="552" name="Google Shape;552;p40"/>
          <p:cNvSpPr txBox="1"/>
          <p:nvPr/>
        </p:nvSpPr>
        <p:spPr>
          <a:xfrm>
            <a:off x="228600" y="195262"/>
            <a:ext cx="64008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HACIA LA TECTÓNICA DE PLACAS</a:t>
            </a:r>
            <a:endParaRPr/>
          </a:p>
        </p:txBody>
      </p:sp>
      <p:sp>
        <p:nvSpPr>
          <p:cNvPr id="553" name="Google Shape;553;p40"/>
          <p:cNvSpPr txBox="1"/>
          <p:nvPr/>
        </p:nvSpPr>
        <p:spPr>
          <a:xfrm>
            <a:off x="685800" y="585787"/>
            <a:ext cx="35052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a:solidFill>
                  <a:schemeClr val="dk1"/>
                </a:solidFill>
                <a:latin typeface="Arial"/>
                <a:ea typeface="Arial"/>
                <a:cs typeface="Arial"/>
                <a:sym typeface="Arial"/>
              </a:rPr>
              <a:t>El fondo oceánico</a:t>
            </a:r>
            <a:endParaRPr/>
          </a:p>
        </p:txBody>
      </p:sp>
      <p:pic>
        <p:nvPicPr>
          <p:cNvPr id="554" name="Google Shape;554;p40"/>
          <p:cNvPicPr preferRelativeResize="0"/>
          <p:nvPr/>
        </p:nvPicPr>
        <p:blipFill rotWithShape="1">
          <a:blip r:embed="rId4">
            <a:alphaModFix/>
          </a:blip>
          <a:srcRect b="0" l="0" r="0" t="0"/>
          <a:stretch/>
        </p:blipFill>
        <p:spPr>
          <a:xfrm>
            <a:off x="6305550" y="103187"/>
            <a:ext cx="2686050" cy="1954212"/>
          </a:xfrm>
          <a:prstGeom prst="rect">
            <a:avLst/>
          </a:prstGeom>
          <a:noFill/>
          <a:ln>
            <a:noFill/>
          </a:ln>
        </p:spPr>
      </p:pic>
      <p:sp>
        <p:nvSpPr>
          <p:cNvPr id="555" name="Google Shape;555;p40"/>
          <p:cNvSpPr txBox="1"/>
          <p:nvPr/>
        </p:nvSpPr>
        <p:spPr>
          <a:xfrm>
            <a:off x="914400" y="990600"/>
            <a:ext cx="3057525" cy="461962"/>
          </a:xfrm>
          <a:prstGeom prst="rect">
            <a:avLst/>
          </a:prstGeom>
          <a:noFill/>
          <a:ln>
            <a:noFill/>
          </a:ln>
        </p:spPr>
        <p:txBody>
          <a:bodyPr anchorCtr="0" anchor="t" bIns="45700" lIns="91425" spcFirstLastPara="1" rIns="91425" wrap="square" tIns="45700">
            <a:spAutoFit/>
          </a:bodyPr>
          <a:lstStyle/>
          <a:p>
            <a:pPr indent="-152400" lvl="0" marL="0" marR="0" rtl="0" algn="l">
              <a:lnSpc>
                <a:spcPct val="100000"/>
              </a:lnSpc>
              <a:spcBef>
                <a:spcPts val="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 Dorsales oceánicas</a:t>
            </a:r>
            <a:endParaRPr/>
          </a:p>
        </p:txBody>
      </p:sp>
      <p:sp>
        <p:nvSpPr>
          <p:cNvPr id="556" name="Google Shape;556;p40"/>
          <p:cNvSpPr txBox="1"/>
          <p:nvPr/>
        </p:nvSpPr>
        <p:spPr>
          <a:xfrm>
            <a:off x="228600" y="3725862"/>
            <a:ext cx="504825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En las dorsales se forma nuevo fondo oceánico</a:t>
            </a:r>
            <a:endParaRPr/>
          </a:p>
        </p:txBody>
      </p:sp>
      <p:sp>
        <p:nvSpPr>
          <p:cNvPr id="557" name="Google Shape;557;p40"/>
          <p:cNvSpPr txBox="1"/>
          <p:nvPr/>
        </p:nvSpPr>
        <p:spPr>
          <a:xfrm>
            <a:off x="274637" y="1371600"/>
            <a:ext cx="5897562" cy="25384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Sistemas montañosos submarinos que:</a:t>
            </a:r>
            <a:endParaRPr/>
          </a:p>
          <a:p>
            <a:pPr indent="-114300" lvl="0" marL="0" marR="0" rtl="0" algn="l">
              <a:lnSpc>
                <a:spcPct val="100000"/>
              </a:lnSpc>
              <a:spcBef>
                <a:spcPts val="60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En su eje central presentan un valle denominado </a:t>
            </a:r>
            <a:r>
              <a:rPr b="1" i="0" lang="en-US" sz="1800" u="none">
                <a:solidFill>
                  <a:schemeClr val="dk1"/>
                </a:solidFill>
                <a:latin typeface="Arial"/>
                <a:ea typeface="Arial"/>
                <a:cs typeface="Arial"/>
                <a:sym typeface="Arial"/>
              </a:rPr>
              <a:t>rift</a:t>
            </a:r>
            <a:r>
              <a:rPr b="0" i="0" lang="en-US" sz="1800" u="none">
                <a:solidFill>
                  <a:schemeClr val="dk1"/>
                </a:solidFill>
                <a:latin typeface="Arial"/>
                <a:ea typeface="Arial"/>
                <a:cs typeface="Arial"/>
                <a:sym typeface="Arial"/>
              </a:rPr>
              <a:t>,</a:t>
            </a:r>
            <a:r>
              <a:rPr b="1" i="0" lang="en-US" sz="1800" u="none">
                <a:solidFill>
                  <a:schemeClr val="dk1"/>
                </a:solidFill>
                <a:latin typeface="Arial"/>
                <a:ea typeface="Arial"/>
                <a:cs typeface="Arial"/>
                <a:sym typeface="Arial"/>
              </a:rPr>
              <a:t> </a:t>
            </a:r>
            <a:r>
              <a:rPr b="0" i="0" lang="en-US" sz="1800" u="none">
                <a:solidFill>
                  <a:schemeClr val="dk1"/>
                </a:solidFill>
                <a:latin typeface="Arial"/>
                <a:ea typeface="Arial"/>
                <a:cs typeface="Arial"/>
                <a:sym typeface="Arial"/>
              </a:rPr>
              <a:t>con una anchura variable de entre 10–20 km.</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En conjunto suponen más de 65,000 km. </a:t>
            </a:r>
            <a:endParaRPr/>
          </a:p>
          <a:p>
            <a:pPr indent="0" lvl="0" marL="0" marR="0" rtl="0" algn="l">
              <a:lnSpc>
                <a:spcPct val="100000"/>
              </a:lnSpc>
              <a:spcBef>
                <a:spcPts val="60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La altura media de sus crestas es de 2,5 km </a:t>
            </a:r>
            <a:endParaRPr/>
          </a:p>
          <a:p>
            <a:pPr indent="-114300" lvl="0" marL="0" marR="0" rtl="0" algn="l">
              <a:lnSpc>
                <a:spcPct val="100000"/>
              </a:lnSpc>
              <a:spcBef>
                <a:spcPts val="60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Las dorsales oceánicas están atravesadas prependicularmente por fallas transformantes.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p:txBody>
      </p:sp>
      <p:pic>
        <p:nvPicPr>
          <p:cNvPr id="558" name="Google Shape;558;p40"/>
          <p:cNvPicPr preferRelativeResize="0"/>
          <p:nvPr/>
        </p:nvPicPr>
        <p:blipFill rotWithShape="1">
          <a:blip r:embed="rId5">
            <a:alphaModFix/>
          </a:blip>
          <a:srcRect b="0" l="0" r="0" t="0"/>
          <a:stretch/>
        </p:blipFill>
        <p:spPr>
          <a:xfrm>
            <a:off x="457200" y="4170362"/>
            <a:ext cx="3276600" cy="24971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1"/>
          <p:cNvSpPr txBox="1"/>
          <p:nvPr/>
        </p:nvSpPr>
        <p:spPr>
          <a:xfrm>
            <a:off x="609600" y="228600"/>
            <a:ext cx="2671762" cy="461962"/>
          </a:xfrm>
          <a:prstGeom prst="rect">
            <a:avLst/>
          </a:prstGeom>
          <a:noFill/>
          <a:ln>
            <a:noFill/>
          </a:ln>
        </p:spPr>
        <p:txBody>
          <a:bodyPr anchorCtr="0" anchor="t" bIns="45700" lIns="91425" spcFirstLastPara="1" rIns="91425" wrap="square" tIns="45700">
            <a:spAutoFit/>
          </a:bodyPr>
          <a:lstStyle/>
          <a:p>
            <a:pPr indent="-152400" lvl="0" marL="0" marR="0" rtl="0" algn="l">
              <a:lnSpc>
                <a:spcPct val="100000"/>
              </a:lnSpc>
              <a:spcBef>
                <a:spcPts val="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 Fosas oceánicas</a:t>
            </a:r>
            <a:endParaRPr/>
          </a:p>
        </p:txBody>
      </p:sp>
      <p:sp>
        <p:nvSpPr>
          <p:cNvPr id="564" name="Google Shape;564;p41"/>
          <p:cNvSpPr txBox="1"/>
          <p:nvPr/>
        </p:nvSpPr>
        <p:spPr>
          <a:xfrm>
            <a:off x="381000" y="741362"/>
            <a:ext cx="8458200" cy="10001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fosas son las regiones más profundas del océano. </a:t>
            </a:r>
            <a:endParaRPr/>
          </a:p>
          <a:p>
            <a:pPr indent="0" lvl="0" marL="0" marR="0" rtl="0" algn="just">
              <a:lnSpc>
                <a:spcPct val="100000"/>
              </a:lnSpc>
              <a:spcBef>
                <a:spcPts val="60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Se trata de largas y profundas depresiones en el fondo del océano próximas al talud continental o próximas a arcos de islas volcánicas.</a:t>
            </a:r>
            <a:endParaRPr/>
          </a:p>
        </p:txBody>
      </p:sp>
      <p:pic>
        <p:nvPicPr>
          <p:cNvPr id="565" name="Google Shape;565;p41"/>
          <p:cNvPicPr preferRelativeResize="0"/>
          <p:nvPr/>
        </p:nvPicPr>
        <p:blipFill rotWithShape="1">
          <a:blip r:embed="rId3">
            <a:alphaModFix/>
          </a:blip>
          <a:srcRect b="0" l="0" r="0" t="0"/>
          <a:stretch/>
        </p:blipFill>
        <p:spPr>
          <a:xfrm>
            <a:off x="76200" y="2547937"/>
            <a:ext cx="8966200" cy="3929062"/>
          </a:xfrm>
          <a:prstGeom prst="rect">
            <a:avLst/>
          </a:prstGeom>
          <a:noFill/>
          <a:ln>
            <a:noFill/>
          </a:ln>
        </p:spPr>
      </p:pic>
      <p:sp>
        <p:nvSpPr>
          <p:cNvPr id="566" name="Google Shape;566;p41"/>
          <p:cNvSpPr txBox="1"/>
          <p:nvPr/>
        </p:nvSpPr>
        <p:spPr>
          <a:xfrm>
            <a:off x="609600" y="1752600"/>
            <a:ext cx="2262187" cy="461962"/>
          </a:xfrm>
          <a:prstGeom prst="rect">
            <a:avLst/>
          </a:prstGeom>
          <a:noFill/>
          <a:ln>
            <a:noFill/>
          </a:ln>
        </p:spPr>
        <p:txBody>
          <a:bodyPr anchorCtr="0" anchor="t" bIns="45700" lIns="91425" spcFirstLastPara="1" rIns="91425" wrap="square" tIns="45700">
            <a:spAutoFit/>
          </a:bodyPr>
          <a:lstStyle/>
          <a:p>
            <a:pPr indent="-152400" lvl="0" marL="0" marR="0" rtl="0" algn="l">
              <a:lnSpc>
                <a:spcPct val="100000"/>
              </a:lnSpc>
              <a:spcBef>
                <a:spcPts val="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 Otros relieves</a:t>
            </a:r>
            <a:endParaRPr/>
          </a:p>
        </p:txBody>
      </p:sp>
      <p:sp>
        <p:nvSpPr>
          <p:cNvPr id="567" name="Google Shape;567;p41"/>
          <p:cNvSpPr txBox="1"/>
          <p:nvPr/>
        </p:nvSpPr>
        <p:spPr>
          <a:xfrm>
            <a:off x="381000" y="2214562"/>
            <a:ext cx="8458200"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Destacan la plataforma y el talud continental junto a los continentes.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42"/>
          <p:cNvSpPr txBox="1"/>
          <p:nvPr/>
        </p:nvSpPr>
        <p:spPr>
          <a:xfrm>
            <a:off x="228600" y="609600"/>
            <a:ext cx="6667500" cy="20923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600"/>
              <a:buFont typeface="Arial"/>
              <a:buNone/>
            </a:pPr>
            <a:r>
              <a:rPr b="0" i="0" lang="en-US" sz="2600" u="none">
                <a:solidFill>
                  <a:schemeClr val="dk1"/>
                </a:solidFill>
                <a:latin typeface="Arial"/>
                <a:ea typeface="Arial"/>
                <a:cs typeface="Arial"/>
                <a:sym typeface="Arial"/>
              </a:rPr>
              <a:t>Harry Hess publicó en 1962 ‘The History of Ocean Basins' en el que esbozaba una hipótesis sobre como se producía el movimiento de los continentes: la teoría de la expansión del fondo oceánico.</a:t>
            </a:r>
            <a:endParaRPr/>
          </a:p>
        </p:txBody>
      </p:sp>
      <p:sp>
        <p:nvSpPr>
          <p:cNvPr id="573" name="Google Shape;573;p42"/>
          <p:cNvSpPr txBox="1"/>
          <p:nvPr/>
        </p:nvSpPr>
        <p:spPr>
          <a:xfrm>
            <a:off x="381000" y="152400"/>
            <a:ext cx="5865812" cy="52387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800"/>
              <a:buFont typeface="Calibri"/>
              <a:buAutoNum type="arabicPeriod" startAt="7"/>
            </a:pPr>
            <a:r>
              <a:rPr b="0" i="0" lang="en-US" sz="2800" u="none">
                <a:solidFill>
                  <a:schemeClr val="dk1"/>
                </a:solidFill>
                <a:latin typeface="Arial"/>
                <a:ea typeface="Arial"/>
                <a:cs typeface="Arial"/>
                <a:sym typeface="Arial"/>
              </a:rPr>
              <a:t> </a:t>
            </a:r>
            <a:r>
              <a:rPr b="1" i="0" lang="en-US" sz="2800" u="sng">
                <a:solidFill>
                  <a:schemeClr val="dk1"/>
                </a:solidFill>
                <a:latin typeface="Arial"/>
                <a:ea typeface="Arial"/>
                <a:cs typeface="Arial"/>
                <a:sym typeface="Arial"/>
              </a:rPr>
              <a:t>Expansión del fondo oceánico</a:t>
            </a:r>
            <a:r>
              <a:rPr b="0" i="0" lang="en-US" sz="2800" u="none">
                <a:solidFill>
                  <a:schemeClr val="dk1"/>
                </a:solidFill>
                <a:latin typeface="Arial"/>
                <a:ea typeface="Arial"/>
                <a:cs typeface="Arial"/>
                <a:sym typeface="Arial"/>
              </a:rPr>
              <a:t>. </a:t>
            </a:r>
            <a:endParaRPr/>
          </a:p>
        </p:txBody>
      </p:sp>
      <p:pic>
        <p:nvPicPr>
          <p:cNvPr id="574" name="Google Shape;574;p42"/>
          <p:cNvPicPr preferRelativeResize="0"/>
          <p:nvPr/>
        </p:nvPicPr>
        <p:blipFill rotWithShape="1">
          <a:blip r:embed="rId3">
            <a:alphaModFix/>
          </a:blip>
          <a:srcRect b="0" l="0" r="0" t="0"/>
          <a:stretch/>
        </p:blipFill>
        <p:spPr>
          <a:xfrm>
            <a:off x="7048500" y="425450"/>
            <a:ext cx="1752600" cy="2232025"/>
          </a:xfrm>
          <a:prstGeom prst="rect">
            <a:avLst/>
          </a:prstGeom>
          <a:noFill/>
          <a:ln>
            <a:noFill/>
          </a:ln>
        </p:spPr>
      </p:pic>
      <p:sp>
        <p:nvSpPr>
          <p:cNvPr id="575" name="Google Shape;575;p42"/>
          <p:cNvSpPr txBox="1"/>
          <p:nvPr/>
        </p:nvSpPr>
        <p:spPr>
          <a:xfrm>
            <a:off x="228600" y="5089525"/>
            <a:ext cx="8572500" cy="16922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600"/>
              <a:buFont typeface="Arial"/>
              <a:buNone/>
            </a:pPr>
            <a:r>
              <a:rPr b="0" i="0" lang="en-US" sz="2600" u="none">
                <a:solidFill>
                  <a:schemeClr val="dk1"/>
                </a:solidFill>
                <a:latin typeface="Arial"/>
                <a:ea typeface="Arial"/>
                <a:cs typeface="Arial"/>
                <a:sym typeface="Arial"/>
              </a:rPr>
              <a:t>Sugería que los fondos oceánicos crecen a partir de las dorsales, con materiales fundidos (basaltos) procedentes del manto. Esto generaría nueva corteza que se expandiría en ambas direcciones.</a:t>
            </a:r>
            <a:endParaRPr/>
          </a:p>
        </p:txBody>
      </p:sp>
      <p:pic>
        <p:nvPicPr>
          <p:cNvPr id="576" name="Google Shape;576;p42"/>
          <p:cNvPicPr preferRelativeResize="0"/>
          <p:nvPr/>
        </p:nvPicPr>
        <p:blipFill rotWithShape="1">
          <a:blip r:embed="rId4">
            <a:alphaModFix/>
          </a:blip>
          <a:srcRect b="0" l="0" r="0" t="0"/>
          <a:stretch/>
        </p:blipFill>
        <p:spPr>
          <a:xfrm>
            <a:off x="838200" y="2822575"/>
            <a:ext cx="7256462" cy="2359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57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43"/>
          <p:cNvPicPr preferRelativeResize="0"/>
          <p:nvPr/>
        </p:nvPicPr>
        <p:blipFill rotWithShape="1">
          <a:blip r:embed="rId3">
            <a:alphaModFix/>
          </a:blip>
          <a:srcRect b="0" l="0" r="0" t="0"/>
          <a:stretch/>
        </p:blipFill>
        <p:spPr>
          <a:xfrm>
            <a:off x="5284787" y="3657600"/>
            <a:ext cx="3492500" cy="3162300"/>
          </a:xfrm>
          <a:prstGeom prst="rect">
            <a:avLst/>
          </a:prstGeom>
          <a:noFill/>
          <a:ln>
            <a:noFill/>
          </a:ln>
        </p:spPr>
      </p:pic>
      <p:sp>
        <p:nvSpPr>
          <p:cNvPr id="582" name="Google Shape;582;p43"/>
          <p:cNvSpPr txBox="1"/>
          <p:nvPr/>
        </p:nvSpPr>
        <p:spPr>
          <a:xfrm>
            <a:off x="252412" y="190500"/>
            <a:ext cx="71120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sng">
                <a:solidFill>
                  <a:schemeClr val="dk1"/>
                </a:solidFill>
                <a:latin typeface="Arial"/>
                <a:ea typeface="Arial"/>
                <a:cs typeface="Arial"/>
                <a:sym typeface="Arial"/>
              </a:rPr>
              <a:t>7. Pruebas de la expansión del fondo oceánico.</a:t>
            </a:r>
            <a:endParaRPr/>
          </a:p>
        </p:txBody>
      </p:sp>
      <p:pic>
        <p:nvPicPr>
          <p:cNvPr id="583" name="Google Shape;583;p43"/>
          <p:cNvPicPr preferRelativeResize="0"/>
          <p:nvPr/>
        </p:nvPicPr>
        <p:blipFill rotWithShape="1">
          <a:blip r:embed="rId4">
            <a:alphaModFix/>
          </a:blip>
          <a:srcRect b="0" l="0" r="0" t="0"/>
          <a:stretch/>
        </p:blipFill>
        <p:spPr>
          <a:xfrm>
            <a:off x="7543800" y="190500"/>
            <a:ext cx="1450975" cy="1905000"/>
          </a:xfrm>
          <a:prstGeom prst="rect">
            <a:avLst/>
          </a:prstGeom>
          <a:noFill/>
          <a:ln>
            <a:noFill/>
          </a:ln>
        </p:spPr>
      </p:pic>
      <p:sp>
        <p:nvSpPr>
          <p:cNvPr id="584" name="Google Shape;584;p43"/>
          <p:cNvSpPr txBox="1"/>
          <p:nvPr/>
        </p:nvSpPr>
        <p:spPr>
          <a:xfrm>
            <a:off x="-2057400" y="1384300"/>
            <a:ext cx="18415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585" name="Google Shape;585;p43"/>
          <p:cNvSpPr txBox="1"/>
          <p:nvPr/>
        </p:nvSpPr>
        <p:spPr>
          <a:xfrm>
            <a:off x="533400" y="1171575"/>
            <a:ext cx="6858000" cy="9239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Frederick Vine y Drummond Matthews (1963) se dieron cuenta de la existencia de </a:t>
            </a:r>
            <a:r>
              <a:rPr b="1" i="0" lang="en-US" sz="1800" u="none">
                <a:solidFill>
                  <a:schemeClr val="dk1"/>
                </a:solidFill>
                <a:latin typeface="Arial"/>
                <a:ea typeface="Arial"/>
                <a:cs typeface="Arial"/>
                <a:sym typeface="Arial"/>
              </a:rPr>
              <a:t>patrón simétrico de bandeado magnético </a:t>
            </a:r>
            <a:r>
              <a:rPr b="0" i="0" lang="en-US" sz="1800" u="none">
                <a:solidFill>
                  <a:schemeClr val="dk1"/>
                </a:solidFill>
                <a:latin typeface="Arial"/>
                <a:ea typeface="Arial"/>
                <a:cs typeface="Arial"/>
                <a:sym typeface="Arial"/>
              </a:rPr>
              <a:t>a ambos lados de las dorsales oceánicas.</a:t>
            </a:r>
            <a:endParaRPr/>
          </a:p>
        </p:txBody>
      </p:sp>
      <p:sp>
        <p:nvSpPr>
          <p:cNvPr id="586" name="Google Shape;586;p43"/>
          <p:cNvSpPr txBox="1"/>
          <p:nvPr/>
        </p:nvSpPr>
        <p:spPr>
          <a:xfrm>
            <a:off x="838200" y="2362200"/>
            <a:ext cx="7162800" cy="923925"/>
          </a:xfrm>
          <a:prstGeom prst="rect">
            <a:avLst/>
          </a:prstGeom>
          <a:solidFill>
            <a:srgbClr val="8EB4E3"/>
          </a:solidFill>
          <a:ln cap="flat" cmpd="sng" w="19050">
            <a:solidFill>
              <a:srgbClr val="3366F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Lo que sugiere que el fondo de los océanos se forma a partir de las dorsales oceánicas y que posteriormente se parte en dos mitades simétricas que se alejan en sentidos opuestos.</a:t>
            </a:r>
            <a:endParaRPr/>
          </a:p>
        </p:txBody>
      </p:sp>
      <p:pic>
        <p:nvPicPr>
          <p:cNvPr id="587" name="Google Shape;587;p43"/>
          <p:cNvPicPr preferRelativeResize="0"/>
          <p:nvPr/>
        </p:nvPicPr>
        <p:blipFill rotWithShape="1">
          <a:blip r:embed="rId5">
            <a:alphaModFix/>
          </a:blip>
          <a:srcRect b="6036" l="0" r="0" t="3396"/>
          <a:stretch/>
        </p:blipFill>
        <p:spPr>
          <a:xfrm>
            <a:off x="304800" y="3657600"/>
            <a:ext cx="4699000" cy="3048000"/>
          </a:xfrm>
          <a:prstGeom prst="rect">
            <a:avLst/>
          </a:prstGeom>
          <a:noFill/>
          <a:ln>
            <a:noFill/>
          </a:ln>
        </p:spPr>
      </p:pic>
      <p:sp>
        <p:nvSpPr>
          <p:cNvPr id="588" name="Google Shape;588;p43"/>
          <p:cNvSpPr txBox="1"/>
          <p:nvPr/>
        </p:nvSpPr>
        <p:spPr>
          <a:xfrm>
            <a:off x="533400" y="711200"/>
            <a:ext cx="3106737"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A. Bandeado magnético</a:t>
            </a:r>
            <a:endParaRPr/>
          </a:p>
        </p:txBody>
      </p:sp>
      <p:cxnSp>
        <p:nvCxnSpPr>
          <p:cNvPr id="589" name="Google Shape;589;p43"/>
          <p:cNvCxnSpPr/>
          <p:nvPr/>
        </p:nvCxnSpPr>
        <p:spPr>
          <a:xfrm flipH="1">
            <a:off x="2843212" y="4652962"/>
            <a:ext cx="73025" cy="720725"/>
          </a:xfrm>
          <a:prstGeom prst="straightConnector1">
            <a:avLst/>
          </a:prstGeom>
          <a:noFill/>
          <a:ln cap="flat" cmpd="sng" w="25400">
            <a:solidFill>
              <a:schemeClr val="accent1"/>
            </a:solidFill>
            <a:prstDash val="solid"/>
            <a:miter lim="800000"/>
            <a:headEnd len="med" w="med" type="stealth"/>
            <a:tailEnd len="med" w="med" type="stealth"/>
          </a:ln>
          <a:effectLst>
            <a:outerShdw blurRad="63500" dir="5400000" dist="20000">
              <a:srgbClr val="808080">
                <a:alpha val="37647"/>
              </a:srgbClr>
            </a:outerShdw>
          </a:effectLst>
        </p:spPr>
      </p:cxnSp>
      <p:sp>
        <p:nvSpPr>
          <p:cNvPr id="590" name="Google Shape;590;p43"/>
          <p:cNvSpPr txBox="1"/>
          <p:nvPr/>
        </p:nvSpPr>
        <p:spPr>
          <a:xfrm>
            <a:off x="2916237" y="4660900"/>
            <a:ext cx="387350" cy="261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1100" u="none">
                <a:solidFill>
                  <a:schemeClr val="dk1"/>
                </a:solidFill>
                <a:latin typeface="Arial"/>
                <a:ea typeface="Arial"/>
                <a:cs typeface="Arial"/>
                <a:sym typeface="Arial"/>
              </a:rPr>
              <a:t>Eje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par>
                                <p:cTn fill="hold" nodeType="withEffect" presetClass="entr" presetID="1" presetSubtype="0">
                                  <p:stCondLst>
                                    <p:cond delay="500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44"/>
          <p:cNvPicPr preferRelativeResize="0"/>
          <p:nvPr/>
        </p:nvPicPr>
        <p:blipFill rotWithShape="1">
          <a:blip r:embed="rId3">
            <a:alphaModFix/>
          </a:blip>
          <a:srcRect b="0" l="0" r="0" t="0"/>
          <a:stretch/>
        </p:blipFill>
        <p:spPr>
          <a:xfrm>
            <a:off x="685800" y="620712"/>
            <a:ext cx="7747000" cy="5111750"/>
          </a:xfrm>
          <a:prstGeom prst="rect">
            <a:avLst/>
          </a:prstGeom>
          <a:noFill/>
          <a:ln>
            <a:noFill/>
          </a:ln>
        </p:spPr>
      </p:pic>
      <p:sp>
        <p:nvSpPr>
          <p:cNvPr id="597" name="Google Shape;597;p44"/>
          <p:cNvSpPr txBox="1"/>
          <p:nvPr/>
        </p:nvSpPr>
        <p:spPr>
          <a:xfrm>
            <a:off x="381000" y="44450"/>
            <a:ext cx="317817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sng">
                <a:solidFill>
                  <a:schemeClr val="dk1"/>
                </a:solidFill>
                <a:latin typeface="Arial"/>
                <a:ea typeface="Arial"/>
                <a:cs typeface="Arial"/>
                <a:sym typeface="Arial"/>
              </a:rPr>
              <a:t>Imágenes satélite</a:t>
            </a:r>
            <a:endParaRPr/>
          </a:p>
        </p:txBody>
      </p:sp>
      <p:sp>
        <p:nvSpPr>
          <p:cNvPr id="598" name="Google Shape;598;p44"/>
          <p:cNvSpPr txBox="1"/>
          <p:nvPr/>
        </p:nvSpPr>
        <p:spPr>
          <a:xfrm>
            <a:off x="685800" y="5949950"/>
            <a:ext cx="7747000" cy="9223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Los basaltos presentan, a ambos lados de la dorsal, </a:t>
            </a:r>
            <a:r>
              <a:rPr b="1" i="0" lang="en-US" sz="1800" u="none">
                <a:solidFill>
                  <a:schemeClr val="dk1"/>
                </a:solidFill>
                <a:latin typeface="Arial"/>
                <a:ea typeface="Arial"/>
                <a:cs typeface="Arial"/>
                <a:sym typeface="Arial"/>
              </a:rPr>
              <a:t>edades similares a distancias similares</a:t>
            </a:r>
            <a:r>
              <a:rPr b="0" i="0" lang="en-US" sz="1800" u="none">
                <a:solidFill>
                  <a:schemeClr val="dk1"/>
                </a:solidFill>
                <a:latin typeface="Arial"/>
                <a:ea typeface="Arial"/>
                <a:cs typeface="Arial"/>
                <a:sym typeface="Arial"/>
              </a:rPr>
              <a:t>. Se repite el patrón de simetría, en este caso de antigüedad.</a:t>
            </a:r>
            <a:endParaRPr/>
          </a:p>
        </p:txBody>
      </p:sp>
      <p:sp>
        <p:nvSpPr>
          <p:cNvPr id="599" name="Google Shape;599;p44"/>
          <p:cNvSpPr txBox="1"/>
          <p:nvPr/>
        </p:nvSpPr>
        <p:spPr>
          <a:xfrm>
            <a:off x="685800" y="5661025"/>
            <a:ext cx="4005262"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B. Edad de la corteza oceánica.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5"/>
          <p:cNvSpPr txBox="1"/>
          <p:nvPr/>
        </p:nvSpPr>
        <p:spPr>
          <a:xfrm>
            <a:off x="304800" y="1066800"/>
            <a:ext cx="2590800"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rocas ígneas son enterradas progresivamente  por sedimentos a la vez que se produce la expansión del fondo.</a:t>
            </a:r>
            <a:endParaRPr/>
          </a:p>
        </p:txBody>
      </p:sp>
      <p:pic>
        <p:nvPicPr>
          <p:cNvPr descr="/Users/lourdesrey/JOSU/IES_Calderon/Presentaciones/4º Presentaciones/Tectónic/sedthickv2_pequeña.jpg" id="606" name="Google Shape;606;p45"/>
          <p:cNvPicPr preferRelativeResize="0"/>
          <p:nvPr/>
        </p:nvPicPr>
        <p:blipFill rotWithShape="1">
          <a:blip r:embed="rId3">
            <a:alphaModFix/>
          </a:blip>
          <a:srcRect b="0" l="0" r="0" t="0"/>
          <a:stretch/>
        </p:blipFill>
        <p:spPr>
          <a:xfrm>
            <a:off x="3352800" y="914400"/>
            <a:ext cx="5408612" cy="5180012"/>
          </a:xfrm>
          <a:prstGeom prst="rect">
            <a:avLst/>
          </a:prstGeom>
          <a:noFill/>
          <a:ln>
            <a:noFill/>
          </a:ln>
        </p:spPr>
      </p:pic>
      <p:sp>
        <p:nvSpPr>
          <p:cNvPr id="607" name="Google Shape;607;p45"/>
          <p:cNvSpPr txBox="1"/>
          <p:nvPr/>
        </p:nvSpPr>
        <p:spPr>
          <a:xfrm>
            <a:off x="304800" y="3128962"/>
            <a:ext cx="2590800" cy="25860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Por lo tanto el grosos de los sdimentos sobre la corteza oceánica aumenta con la distancia al eje de la dorsal. Sedimentos que alcanzan potencias kilométricas junto a los continentes..</a:t>
            </a:r>
            <a:endParaRPr/>
          </a:p>
        </p:txBody>
      </p:sp>
      <p:sp>
        <p:nvSpPr>
          <p:cNvPr id="608" name="Google Shape;608;p45"/>
          <p:cNvSpPr txBox="1"/>
          <p:nvPr/>
        </p:nvSpPr>
        <p:spPr>
          <a:xfrm>
            <a:off x="265112" y="304800"/>
            <a:ext cx="442595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C. Grosor de los sedimentos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46"/>
          <p:cNvPicPr preferRelativeResize="0"/>
          <p:nvPr/>
        </p:nvPicPr>
        <p:blipFill rotWithShape="1">
          <a:blip r:embed="rId3">
            <a:alphaModFix/>
          </a:blip>
          <a:srcRect b="0" l="0" r="0" t="0"/>
          <a:stretch/>
        </p:blipFill>
        <p:spPr>
          <a:xfrm>
            <a:off x="914400" y="673100"/>
            <a:ext cx="8229600" cy="6184900"/>
          </a:xfrm>
          <a:prstGeom prst="rect">
            <a:avLst/>
          </a:prstGeom>
          <a:noFill/>
          <a:ln>
            <a:noFill/>
          </a:ln>
        </p:spPr>
      </p:pic>
      <p:sp>
        <p:nvSpPr>
          <p:cNvPr id="614" name="Google Shape;614;p46"/>
          <p:cNvSpPr txBox="1"/>
          <p:nvPr/>
        </p:nvSpPr>
        <p:spPr>
          <a:xfrm>
            <a:off x="-228600" y="381000"/>
            <a:ext cx="4038600" cy="1219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a:solidFill>
                  <a:schemeClr val="dk1"/>
                </a:solidFill>
                <a:latin typeface="Arial"/>
                <a:ea typeface="Arial"/>
                <a:cs typeface="Arial"/>
                <a:sym typeface="Arial"/>
              </a:rPr>
              <a:t>CICLO DE WILSON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descr="MAR2" id="619" name="Google Shape;619;p47"/>
          <p:cNvPicPr preferRelativeResize="0"/>
          <p:nvPr>
            <p:ph idx="1" type="body"/>
          </p:nvPr>
        </p:nvPicPr>
        <p:blipFill rotWithShape="1">
          <a:blip r:embed="rId3">
            <a:alphaModFix/>
          </a:blip>
          <a:srcRect b="0" l="0" r="0" t="0"/>
          <a:stretch/>
        </p:blipFill>
        <p:spPr>
          <a:xfrm>
            <a:off x="214312" y="720725"/>
            <a:ext cx="4071937" cy="3162300"/>
          </a:xfrm>
          <a:prstGeom prst="rect">
            <a:avLst/>
          </a:prstGeom>
          <a:noFill/>
          <a:ln>
            <a:noFill/>
          </a:ln>
        </p:spPr>
      </p:pic>
      <p:pic>
        <p:nvPicPr>
          <p:cNvPr id="620" name="Google Shape;620;p47"/>
          <p:cNvPicPr preferRelativeResize="0"/>
          <p:nvPr/>
        </p:nvPicPr>
        <p:blipFill rotWithShape="1">
          <a:blip r:embed="rId4">
            <a:alphaModFix/>
          </a:blip>
          <a:srcRect b="0" l="0" r="0" t="0"/>
          <a:stretch/>
        </p:blipFill>
        <p:spPr>
          <a:xfrm>
            <a:off x="214313" y="4221163"/>
            <a:ext cx="4095750" cy="2166937"/>
          </a:xfrm>
          <a:prstGeom prst="rect">
            <a:avLst/>
          </a:prstGeom>
          <a:noFill/>
          <a:ln cap="flat" cmpd="sng" w="9525">
            <a:solidFill>
              <a:srgbClr val="0F243E"/>
            </a:solidFill>
            <a:prstDash val="solid"/>
            <a:miter lim="800000"/>
            <a:headEnd len="sm" w="sm" type="none"/>
            <a:tailEnd len="sm" w="sm" type="none"/>
          </a:ln>
        </p:spPr>
      </p:pic>
      <p:pic>
        <p:nvPicPr>
          <p:cNvPr id="621" name="Google Shape;621;p47"/>
          <p:cNvPicPr preferRelativeResize="0"/>
          <p:nvPr/>
        </p:nvPicPr>
        <p:blipFill rotWithShape="1">
          <a:blip r:embed="rId5">
            <a:alphaModFix/>
          </a:blip>
          <a:srcRect b="0" l="0" r="0" t="0"/>
          <a:stretch/>
        </p:blipFill>
        <p:spPr>
          <a:xfrm>
            <a:off x="5219700" y="2260600"/>
            <a:ext cx="3762375" cy="4403725"/>
          </a:xfrm>
          <a:prstGeom prst="rect">
            <a:avLst/>
          </a:prstGeom>
          <a:noFill/>
          <a:ln>
            <a:noFill/>
          </a:ln>
        </p:spPr>
      </p:pic>
      <p:sp>
        <p:nvSpPr>
          <p:cNvPr id="622" name="Google Shape;622;p47"/>
          <p:cNvSpPr txBox="1"/>
          <p:nvPr/>
        </p:nvSpPr>
        <p:spPr>
          <a:xfrm>
            <a:off x="4430712" y="58737"/>
            <a:ext cx="4572000" cy="203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Magmas generated by melting of Earth's mantle rise up below the oceanic crust and erupt on Earth's surface at mid-ocean ridge systems, the longest mountain ranges in the world. When the magma cools it forms basalt, the planet's most-common rock and the basis for oceanic crust.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19"/>
                                        </p:tgtEl>
                                        <p:attrNameLst>
                                          <p:attrName>style.visibility</p:attrName>
                                        </p:attrNameLst>
                                      </p:cBhvr>
                                      <p:to>
                                        <p:strVal val="visible"/>
                                      </p:to>
                                    </p:set>
                                    <p:anim calcmode="lin" valueType="num">
                                      <p:cBhvr additive="base">
                                        <p:cTn dur="500"/>
                                        <p:tgtEl>
                                          <p:spTgt spid="61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48"/>
          <p:cNvPicPr preferRelativeResize="0"/>
          <p:nvPr/>
        </p:nvPicPr>
        <p:blipFill rotWithShape="1">
          <a:blip r:embed="rId3">
            <a:alphaModFix/>
          </a:blip>
          <a:srcRect b="0" l="0" r="0" t="0"/>
          <a:stretch/>
        </p:blipFill>
        <p:spPr>
          <a:xfrm>
            <a:off x="34925" y="1628775"/>
            <a:ext cx="5257800" cy="4279900"/>
          </a:xfrm>
          <a:prstGeom prst="rect">
            <a:avLst/>
          </a:prstGeom>
          <a:noFill/>
          <a:ln>
            <a:noFill/>
          </a:ln>
        </p:spPr>
      </p:pic>
      <p:pic>
        <p:nvPicPr>
          <p:cNvPr id="628" name="Google Shape;628;p48"/>
          <p:cNvPicPr preferRelativeResize="0"/>
          <p:nvPr/>
        </p:nvPicPr>
        <p:blipFill rotWithShape="1">
          <a:blip r:embed="rId4">
            <a:alphaModFix/>
          </a:blip>
          <a:srcRect b="0" l="0" r="0" t="0"/>
          <a:stretch/>
        </p:blipFill>
        <p:spPr>
          <a:xfrm>
            <a:off x="4427537" y="404812"/>
            <a:ext cx="4105275" cy="404971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49"/>
          <p:cNvSpPr txBox="1"/>
          <p:nvPr>
            <p:ph type="title"/>
          </p:nvPr>
        </p:nvSpPr>
        <p:spPr>
          <a:xfrm>
            <a:off x="446087" y="34925"/>
            <a:ext cx="8507412" cy="739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Fenómenos asociados a subducción</a:t>
            </a:r>
            <a:endParaRPr/>
          </a:p>
        </p:txBody>
      </p:sp>
      <p:pic>
        <p:nvPicPr>
          <p:cNvPr id="634" name="Google Shape;634;p49"/>
          <p:cNvPicPr preferRelativeResize="0"/>
          <p:nvPr/>
        </p:nvPicPr>
        <p:blipFill rotWithShape="1">
          <a:blip r:embed="rId3">
            <a:alphaModFix/>
          </a:blip>
          <a:srcRect b="0" l="0" r="0" t="0"/>
          <a:stretch/>
        </p:blipFill>
        <p:spPr>
          <a:xfrm>
            <a:off x="3187700" y="3500437"/>
            <a:ext cx="5940425" cy="2711450"/>
          </a:xfrm>
          <a:prstGeom prst="rect">
            <a:avLst/>
          </a:prstGeom>
          <a:noFill/>
          <a:ln>
            <a:noFill/>
          </a:ln>
        </p:spPr>
      </p:pic>
      <p:sp>
        <p:nvSpPr>
          <p:cNvPr id="635" name="Google Shape;635;p49"/>
          <p:cNvSpPr txBox="1"/>
          <p:nvPr/>
        </p:nvSpPr>
        <p:spPr>
          <a:xfrm>
            <a:off x="4737100" y="6092825"/>
            <a:ext cx="43926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Orogénesis y vulcanismo intracontinental</a:t>
            </a:r>
            <a:endParaRPr/>
          </a:p>
        </p:txBody>
      </p:sp>
      <p:pic>
        <p:nvPicPr>
          <p:cNvPr id="636" name="Google Shape;636;p49"/>
          <p:cNvPicPr preferRelativeResize="0"/>
          <p:nvPr/>
        </p:nvPicPr>
        <p:blipFill rotWithShape="1">
          <a:blip r:embed="rId4">
            <a:alphaModFix/>
          </a:blip>
          <a:srcRect b="0" l="0" r="0" t="0"/>
          <a:stretch/>
        </p:blipFill>
        <p:spPr>
          <a:xfrm>
            <a:off x="323850" y="908050"/>
            <a:ext cx="6475412" cy="2971800"/>
          </a:xfrm>
          <a:prstGeom prst="rect">
            <a:avLst/>
          </a:prstGeom>
          <a:noFill/>
          <a:ln>
            <a:noFill/>
          </a:ln>
        </p:spPr>
      </p:pic>
      <p:sp>
        <p:nvSpPr>
          <p:cNvPr id="637" name="Google Shape;637;p49"/>
          <p:cNvSpPr txBox="1"/>
          <p:nvPr/>
        </p:nvSpPr>
        <p:spPr>
          <a:xfrm>
            <a:off x="5935662" y="2205037"/>
            <a:ext cx="17272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Arcos de islas,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vulcanismo</a:t>
            </a:r>
            <a:endParaRPr/>
          </a:p>
        </p:txBody>
      </p:sp>
      <p:pic>
        <p:nvPicPr>
          <p:cNvPr id="638" name="Google Shape;638;p49"/>
          <p:cNvPicPr preferRelativeResize="0"/>
          <p:nvPr/>
        </p:nvPicPr>
        <p:blipFill rotWithShape="1">
          <a:blip r:embed="rId5">
            <a:alphaModFix/>
          </a:blip>
          <a:srcRect b="0" l="0" r="0" t="0"/>
          <a:stretch/>
        </p:blipFill>
        <p:spPr>
          <a:xfrm>
            <a:off x="161925" y="3879850"/>
            <a:ext cx="3035300" cy="2679700"/>
          </a:xfrm>
          <a:prstGeom prst="rect">
            <a:avLst/>
          </a:prstGeom>
          <a:noFill/>
          <a:ln>
            <a:noFill/>
          </a:ln>
        </p:spPr>
      </p:pic>
      <p:sp>
        <p:nvSpPr>
          <p:cNvPr id="639" name="Google Shape;639;p49"/>
          <p:cNvSpPr txBox="1"/>
          <p:nvPr/>
        </p:nvSpPr>
        <p:spPr>
          <a:xfrm>
            <a:off x="446087" y="6373812"/>
            <a:ext cx="21605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Prisma de acreción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5"/>
          <p:cNvSpPr txBox="1"/>
          <p:nvPr>
            <p:ph type="title"/>
          </p:nvPr>
        </p:nvSpPr>
        <p:spPr>
          <a:xfrm>
            <a:off x="-612775" y="-100012"/>
            <a:ext cx="4435475" cy="9953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400"/>
              <a:buFont typeface="Calibri"/>
              <a:buNone/>
            </a:pPr>
            <a:r>
              <a:rPr b="0" i="0" lang="en-US" sz="5400" u="none">
                <a:solidFill>
                  <a:schemeClr val="dk1"/>
                </a:solidFill>
                <a:latin typeface="Calibri"/>
                <a:ea typeface="Calibri"/>
                <a:cs typeface="Calibri"/>
                <a:sym typeface="Calibri"/>
              </a:rPr>
              <a:t>Las ondas </a:t>
            </a:r>
            <a:endParaRPr/>
          </a:p>
        </p:txBody>
      </p:sp>
      <p:sp>
        <p:nvSpPr>
          <p:cNvPr id="122" name="Google Shape;122;p5"/>
          <p:cNvSpPr txBox="1"/>
          <p:nvPr/>
        </p:nvSpPr>
        <p:spPr>
          <a:xfrm>
            <a:off x="5148262" y="908050"/>
            <a:ext cx="3827462" cy="1724025"/>
          </a:xfrm>
          <a:prstGeom prst="rect">
            <a:avLst/>
          </a:prstGeom>
          <a:gradFill>
            <a:gsLst>
              <a:gs pos="0">
                <a:srgbClr val="F5FFE6"/>
              </a:gs>
              <a:gs pos="65000">
                <a:srgbClr val="E4FDC2"/>
              </a:gs>
              <a:gs pos="100000">
                <a:srgbClr val="DAFDA7"/>
              </a:gs>
            </a:gsLst>
            <a:lin ang="5400000" scaled="0"/>
          </a:gradFill>
          <a:ln cap="flat" cmpd="sng" w="9525">
            <a:solidFill>
              <a:srgbClr val="98B954"/>
            </a:solidFill>
            <a:prstDash val="solid"/>
            <a:miter lim="800000"/>
            <a:headEnd len="sm" w="sm" type="none"/>
            <a:tailEnd len="sm" w="sm" type="none"/>
          </a:ln>
          <a:effectLst>
            <a:outerShdw blurRad="63500" dir="5400000" dist="20000">
              <a:srgbClr val="808080">
                <a:alpha val="37647"/>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a:t>
            </a:r>
            <a:r>
              <a:rPr b="1" i="0" lang="en-US" sz="1800" u="none">
                <a:solidFill>
                  <a:schemeClr val="dk1"/>
                </a:solidFill>
                <a:latin typeface="Arial"/>
                <a:ea typeface="Arial"/>
                <a:cs typeface="Arial"/>
                <a:sym typeface="Arial"/>
              </a:rPr>
              <a:t>ondas P </a:t>
            </a:r>
            <a:r>
              <a:rPr b="0" i="0" lang="en-US" sz="1800" u="none">
                <a:solidFill>
                  <a:schemeClr val="dk1"/>
                </a:solidFill>
                <a:latin typeface="Arial"/>
                <a:ea typeface="Arial"/>
                <a:cs typeface="Arial"/>
                <a:sym typeface="Arial"/>
              </a:rPr>
              <a:t>son longitudinales, se mueven en la misma dirección que la de avance de la onda. </a:t>
            </a:r>
            <a:endParaRPr/>
          </a:p>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vueltas del muelle se acercan, comprimiéndose, y se alejan.</a:t>
            </a:r>
            <a:endParaRPr/>
          </a:p>
          <a:p>
            <a:pPr indent="0" lvl="0" marL="0" marR="0" rtl="0" algn="just">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Hasta el segundo 27</a:t>
            </a:r>
            <a:endParaRPr/>
          </a:p>
        </p:txBody>
      </p:sp>
      <p:sp>
        <p:nvSpPr>
          <p:cNvPr id="123" name="Google Shape;123;p5"/>
          <p:cNvSpPr txBox="1"/>
          <p:nvPr/>
        </p:nvSpPr>
        <p:spPr>
          <a:xfrm>
            <a:off x="5172075" y="2878137"/>
            <a:ext cx="3803650" cy="1724025"/>
          </a:xfrm>
          <a:prstGeom prst="rect">
            <a:avLst/>
          </a:prstGeom>
          <a:gradFill>
            <a:gsLst>
              <a:gs pos="0">
                <a:srgbClr val="E4F9FF"/>
              </a:gs>
              <a:gs pos="65000">
                <a:srgbClr val="BBEFFF"/>
              </a:gs>
              <a:gs pos="100000">
                <a:srgbClr val="9EEAFF"/>
              </a:gs>
            </a:gsLst>
            <a:lin ang="5400000" scaled="0"/>
          </a:gradFill>
          <a:ln cap="flat" cmpd="sng" w="9525">
            <a:solidFill>
              <a:srgbClr val="46AAC5"/>
            </a:solidFill>
            <a:prstDash val="solid"/>
            <a:miter lim="800000"/>
            <a:headEnd len="sm" w="sm" type="none"/>
            <a:tailEnd len="sm" w="sm" type="none"/>
          </a:ln>
          <a:effectLst>
            <a:outerShdw blurRad="63500" dir="5400000" dist="20000">
              <a:srgbClr val="808080">
                <a:alpha val="37647"/>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a:t>
            </a:r>
            <a:r>
              <a:rPr b="1" i="0" lang="en-US" sz="1800" u="none">
                <a:solidFill>
                  <a:schemeClr val="dk1"/>
                </a:solidFill>
                <a:latin typeface="Arial"/>
                <a:ea typeface="Arial"/>
                <a:cs typeface="Arial"/>
                <a:sym typeface="Arial"/>
              </a:rPr>
              <a:t>ondas S</a:t>
            </a:r>
            <a:r>
              <a:rPr b="0" i="0" lang="en-US" sz="1800" u="none">
                <a:solidFill>
                  <a:schemeClr val="dk1"/>
                </a:solidFill>
                <a:latin typeface="Arial"/>
                <a:ea typeface="Arial"/>
                <a:cs typeface="Arial"/>
                <a:sym typeface="Arial"/>
              </a:rPr>
              <a:t> son transversales, se mueven a un lado y al otro de la dirección de avance. </a:t>
            </a:r>
            <a:endParaRPr/>
          </a:p>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El muelle serpentea de un lado a otro.</a:t>
            </a:r>
            <a:endParaRPr/>
          </a:p>
          <a:p>
            <a:pPr indent="0" lvl="0" marL="0" marR="0" rtl="0" algn="just">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Desde el segundo 28</a:t>
            </a:r>
            <a:endParaRPr/>
          </a:p>
        </p:txBody>
      </p:sp>
      <p:sp>
        <p:nvSpPr>
          <p:cNvPr id="124" name="Google Shape;124;p5"/>
          <p:cNvSpPr txBox="1"/>
          <p:nvPr/>
        </p:nvSpPr>
        <p:spPr>
          <a:xfrm>
            <a:off x="179387" y="3860800"/>
            <a:ext cx="4435475" cy="108108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5400"/>
              <a:buFont typeface="Calibri"/>
              <a:buNone/>
            </a:pPr>
            <a:r>
              <a:rPr b="0" i="0" lang="en-US" sz="5400" u="none">
                <a:solidFill>
                  <a:schemeClr val="dk1"/>
                </a:solidFill>
                <a:latin typeface="Calibri"/>
                <a:ea typeface="Calibri"/>
                <a:cs typeface="Calibri"/>
                <a:sym typeface="Calibri"/>
              </a:rPr>
              <a:t>Pero ¿por qué las ondas? </a:t>
            </a:r>
            <a:endParaRPr/>
          </a:p>
        </p:txBody>
      </p:sp>
      <p:sp>
        <p:nvSpPr>
          <p:cNvPr id="125" name="Google Shape;125;p5"/>
          <p:cNvSpPr txBox="1"/>
          <p:nvPr/>
        </p:nvSpPr>
        <p:spPr>
          <a:xfrm>
            <a:off x="250825" y="5084762"/>
            <a:ext cx="8497887"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Los seísmos, que pueden producirse alrededor de todo el globo, generan ondas que pueden percibirse en puntos muy alejados del foco del terremoto. El tiempo que tarda en llegar la onda nos informa del recorrido que ha realizado y de las condiciones del entorno por el que han pasado. Dado que son ondas internas su recorrido va a ser por el interior de la Tierra, que es justo lo que queremos conocer.</a:t>
            </a:r>
            <a:endParaRPr/>
          </a:p>
        </p:txBody>
      </p:sp>
      <p:pic>
        <p:nvPicPr>
          <p:cNvPr descr="/Volumes/JOSUE MM/ONDAS.m4v" id="126" name="Google Shape;126;p5"/>
          <p:cNvPicPr preferRelativeResize="0"/>
          <p:nvPr/>
        </p:nvPicPr>
        <p:blipFill rotWithShape="1">
          <a:blip r:embed="rId3">
            <a:alphaModFix/>
          </a:blip>
          <a:srcRect b="0" l="0" r="0" t="0"/>
          <a:stretch/>
        </p:blipFill>
        <p:spPr>
          <a:xfrm>
            <a:off x="365125" y="938212"/>
            <a:ext cx="4583112" cy="26352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0"/>
          <p:cNvSpPr txBox="1"/>
          <p:nvPr>
            <p:ph type="title"/>
          </p:nvPr>
        </p:nvSpPr>
        <p:spPr>
          <a:xfrm>
            <a:off x="3924300" y="287337"/>
            <a:ext cx="2890837"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Flysch de Zumaia</a:t>
            </a:r>
            <a:endParaRPr/>
          </a:p>
        </p:txBody>
      </p:sp>
      <p:pic>
        <p:nvPicPr>
          <p:cNvPr descr="IMG_20170411_133236.jpg" id="645" name="Google Shape;645;p50"/>
          <p:cNvPicPr preferRelativeResize="0"/>
          <p:nvPr/>
        </p:nvPicPr>
        <p:blipFill rotWithShape="1">
          <a:blip r:embed="rId3">
            <a:alphaModFix/>
          </a:blip>
          <a:srcRect b="0" l="0" r="0" t="0"/>
          <a:stretch/>
        </p:blipFill>
        <p:spPr>
          <a:xfrm>
            <a:off x="250825" y="188912"/>
            <a:ext cx="3436937" cy="4581525"/>
          </a:xfrm>
          <a:prstGeom prst="rect">
            <a:avLst/>
          </a:prstGeom>
          <a:noFill/>
          <a:ln>
            <a:noFill/>
          </a:ln>
        </p:spPr>
      </p:pic>
      <p:pic>
        <p:nvPicPr>
          <p:cNvPr descr="IMG_20170411_133633.jpg" id="646" name="Google Shape;646;p50"/>
          <p:cNvPicPr preferRelativeResize="0"/>
          <p:nvPr/>
        </p:nvPicPr>
        <p:blipFill rotWithShape="1">
          <a:blip r:embed="rId4">
            <a:alphaModFix/>
          </a:blip>
          <a:srcRect b="0" l="0" r="0" t="0"/>
          <a:stretch/>
        </p:blipFill>
        <p:spPr>
          <a:xfrm>
            <a:off x="3059112" y="2506662"/>
            <a:ext cx="3117850" cy="4156075"/>
          </a:xfrm>
          <a:prstGeom prst="rect">
            <a:avLst/>
          </a:prstGeom>
          <a:noFill/>
          <a:ln>
            <a:noFill/>
          </a:ln>
        </p:spPr>
      </p:pic>
      <p:pic>
        <p:nvPicPr>
          <p:cNvPr id="647" name="Google Shape;647;p50"/>
          <p:cNvPicPr preferRelativeResize="0"/>
          <p:nvPr/>
        </p:nvPicPr>
        <p:blipFill rotWithShape="1">
          <a:blip r:embed="rId5">
            <a:alphaModFix/>
          </a:blip>
          <a:srcRect b="0" l="0" r="0" t="0"/>
          <a:stretch/>
        </p:blipFill>
        <p:spPr>
          <a:xfrm>
            <a:off x="3059112" y="2506662"/>
            <a:ext cx="6084887" cy="3443287"/>
          </a:xfrm>
          <a:prstGeom prst="rect">
            <a:avLst/>
          </a:prstGeom>
          <a:noFill/>
          <a:ln>
            <a:noFill/>
          </a:ln>
        </p:spPr>
      </p:pic>
      <p:pic>
        <p:nvPicPr>
          <p:cNvPr id="648" name="Google Shape;648;p50"/>
          <p:cNvPicPr preferRelativeResize="0"/>
          <p:nvPr/>
        </p:nvPicPr>
        <p:blipFill rotWithShape="1">
          <a:blip r:embed="rId6">
            <a:alphaModFix/>
          </a:blip>
          <a:srcRect b="0" l="0" r="0" t="0"/>
          <a:stretch/>
        </p:blipFill>
        <p:spPr>
          <a:xfrm>
            <a:off x="3687762" y="1557337"/>
            <a:ext cx="5456237" cy="33702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4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51"/>
          <p:cNvSpPr txBox="1"/>
          <p:nvPr>
            <p:ph type="title"/>
          </p:nvPr>
        </p:nvSpPr>
        <p:spPr>
          <a:xfrm>
            <a:off x="0" y="0"/>
            <a:ext cx="2987675" cy="7651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Obdución</a:t>
            </a:r>
            <a:endParaRPr/>
          </a:p>
        </p:txBody>
      </p:sp>
      <p:pic>
        <p:nvPicPr>
          <p:cNvPr id="654" name="Google Shape;654;p51"/>
          <p:cNvPicPr preferRelativeResize="0"/>
          <p:nvPr/>
        </p:nvPicPr>
        <p:blipFill rotWithShape="1">
          <a:blip r:embed="rId3">
            <a:alphaModFix/>
          </a:blip>
          <a:srcRect b="0" l="0" r="0" t="0"/>
          <a:stretch/>
        </p:blipFill>
        <p:spPr>
          <a:xfrm>
            <a:off x="0" y="1341437"/>
            <a:ext cx="3695700" cy="2414587"/>
          </a:xfrm>
          <a:prstGeom prst="rect">
            <a:avLst/>
          </a:prstGeom>
          <a:noFill/>
          <a:ln>
            <a:noFill/>
          </a:ln>
        </p:spPr>
      </p:pic>
      <p:pic>
        <p:nvPicPr>
          <p:cNvPr id="655" name="Google Shape;655;p51"/>
          <p:cNvPicPr preferRelativeResize="0"/>
          <p:nvPr/>
        </p:nvPicPr>
        <p:blipFill rotWithShape="1">
          <a:blip r:embed="rId4">
            <a:alphaModFix/>
          </a:blip>
          <a:srcRect b="0" l="0" r="0" t="0"/>
          <a:stretch/>
        </p:blipFill>
        <p:spPr>
          <a:xfrm>
            <a:off x="3032125" y="115887"/>
            <a:ext cx="6084887" cy="2022475"/>
          </a:xfrm>
          <a:prstGeom prst="rect">
            <a:avLst/>
          </a:prstGeom>
          <a:noFill/>
          <a:ln>
            <a:noFill/>
          </a:ln>
        </p:spPr>
      </p:pic>
      <p:pic>
        <p:nvPicPr>
          <p:cNvPr id="656" name="Google Shape;656;p51"/>
          <p:cNvPicPr preferRelativeResize="0"/>
          <p:nvPr/>
        </p:nvPicPr>
        <p:blipFill rotWithShape="1">
          <a:blip r:embed="rId5">
            <a:alphaModFix/>
          </a:blip>
          <a:srcRect b="0" l="0" r="0" t="0"/>
          <a:stretch/>
        </p:blipFill>
        <p:spPr>
          <a:xfrm>
            <a:off x="2771775" y="3068637"/>
            <a:ext cx="6286500" cy="36972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http://www.earth.northwestern.edu/people/seth/202/new_2004/seth_images/5_6_01.jpg" id="661" name="Google Shape;661;p52"/>
          <p:cNvPicPr preferRelativeResize="0"/>
          <p:nvPr/>
        </p:nvPicPr>
        <p:blipFill rotWithShape="1">
          <a:blip r:embed="rId3">
            <a:alphaModFix/>
          </a:blip>
          <a:srcRect b="0" l="0" r="0" t="0"/>
          <a:stretch/>
        </p:blipFill>
        <p:spPr>
          <a:xfrm>
            <a:off x="1908175" y="101600"/>
            <a:ext cx="5472112" cy="6605587"/>
          </a:xfrm>
          <a:prstGeom prst="rect">
            <a:avLst/>
          </a:prstGeom>
          <a:noFill/>
          <a:ln>
            <a:noFill/>
          </a:ln>
        </p:spPr>
      </p:pic>
      <p:pic>
        <p:nvPicPr>
          <p:cNvPr id="662" name="Google Shape;662;p52"/>
          <p:cNvPicPr preferRelativeResize="0"/>
          <p:nvPr>
            <p:ph idx="1" type="body"/>
          </p:nvPr>
        </p:nvPicPr>
        <p:blipFill rotWithShape="1">
          <a:blip r:embed="rId4">
            <a:alphaModFix/>
          </a:blip>
          <a:srcRect b="0" l="0" r="0" t="0"/>
          <a:stretch/>
        </p:blipFill>
        <p:spPr>
          <a:xfrm>
            <a:off x="107950" y="404812"/>
            <a:ext cx="2786062" cy="3236912"/>
          </a:xfrm>
          <a:prstGeom prst="rect">
            <a:avLst/>
          </a:prstGeom>
          <a:noFill/>
          <a:ln>
            <a:noFill/>
          </a:ln>
        </p:spPr>
      </p:pic>
      <p:pic>
        <p:nvPicPr>
          <p:cNvPr id="663" name="Google Shape;663;p52"/>
          <p:cNvPicPr preferRelativeResize="0"/>
          <p:nvPr/>
        </p:nvPicPr>
        <p:blipFill rotWithShape="1">
          <a:blip r:embed="rId5">
            <a:alphaModFix/>
          </a:blip>
          <a:srcRect b="0" l="0" r="0" t="0"/>
          <a:stretch/>
        </p:blipFill>
        <p:spPr>
          <a:xfrm>
            <a:off x="6084887" y="4005262"/>
            <a:ext cx="3059112" cy="2393950"/>
          </a:xfrm>
          <a:prstGeom prst="rect">
            <a:avLst/>
          </a:prstGeom>
          <a:noFill/>
          <a:ln>
            <a:noFill/>
          </a:ln>
        </p:spPr>
      </p:pic>
      <p:pic>
        <p:nvPicPr>
          <p:cNvPr id="664" name="Google Shape;664;p52"/>
          <p:cNvPicPr preferRelativeResize="0"/>
          <p:nvPr/>
        </p:nvPicPr>
        <p:blipFill rotWithShape="1">
          <a:blip r:embed="rId6">
            <a:alphaModFix/>
          </a:blip>
          <a:srcRect b="0" l="0" r="0" t="0"/>
          <a:stretch/>
        </p:blipFill>
        <p:spPr>
          <a:xfrm>
            <a:off x="395287" y="4775200"/>
            <a:ext cx="2771775" cy="1935162"/>
          </a:xfrm>
          <a:prstGeom prst="rect">
            <a:avLst/>
          </a:prstGeom>
          <a:noFill/>
          <a:ln>
            <a:noFill/>
          </a:ln>
        </p:spPr>
      </p:pic>
      <p:pic>
        <p:nvPicPr>
          <p:cNvPr id="665" name="Google Shape;665;p52"/>
          <p:cNvPicPr preferRelativeResize="0"/>
          <p:nvPr/>
        </p:nvPicPr>
        <p:blipFill rotWithShape="1">
          <a:blip r:embed="rId7">
            <a:alphaModFix/>
          </a:blip>
          <a:srcRect b="0" l="0" r="0" t="0"/>
          <a:stretch/>
        </p:blipFill>
        <p:spPr>
          <a:xfrm>
            <a:off x="6516687" y="1268412"/>
            <a:ext cx="2395537" cy="159861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53"/>
          <p:cNvSpPr txBox="1"/>
          <p:nvPr>
            <p:ph type="title"/>
          </p:nvPr>
        </p:nvSpPr>
        <p:spPr>
          <a:xfrm>
            <a:off x="228600" y="274637"/>
            <a:ext cx="8686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Consulta las siguientes web sobre la estructura y composición de la Tierra</a:t>
            </a:r>
            <a:endParaRPr/>
          </a:p>
        </p:txBody>
      </p:sp>
      <p:sp>
        <p:nvSpPr>
          <p:cNvPr id="671" name="Google Shape;671;p5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The Geological Society: </a:t>
            </a:r>
            <a:r>
              <a:rPr b="0" i="0" lang="en-US" sz="3200" u="sng" cap="none" strike="noStrike">
                <a:solidFill>
                  <a:schemeClr val="dk1"/>
                </a:solidFill>
                <a:latin typeface="Calibri"/>
                <a:ea typeface="Calibri"/>
                <a:cs typeface="Calibri"/>
                <a:sym typeface="Calibri"/>
                <a:hlinkClick r:id="rId3">
                  <a:extLst>
                    <a:ext uri="{A12FA001-AC4F-418D-AE19-62706E023703}">
                      <ahyp:hlinkClr val="tx"/>
                    </a:ext>
                  </a:extLst>
                </a:hlinkClick>
              </a:rPr>
              <a:t>Plate tectonics</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Smithsonian National Museum of Natural History: </a:t>
            </a:r>
            <a:r>
              <a:rPr b="0" i="0" lang="en-US" sz="3200" u="sng" cap="none" strike="noStrike">
                <a:solidFill>
                  <a:schemeClr val="dk1"/>
                </a:solidFill>
                <a:latin typeface="Calibri"/>
                <a:ea typeface="Calibri"/>
                <a:cs typeface="Calibri"/>
                <a:sym typeface="Calibri"/>
                <a:hlinkClick r:id="rId4">
                  <a:extLst>
                    <a:ext uri="{A12FA001-AC4F-418D-AE19-62706E023703}">
                      <ahyp:hlinkClr val="tx"/>
                    </a:ext>
                  </a:extLst>
                </a:hlinkClick>
              </a:rPr>
              <a:t>The dynamic Earth</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Animaciones de geodinámica interna: </a:t>
            </a:r>
            <a:r>
              <a:rPr b="0" i="0" lang="en-US" sz="3200" u="sng" cap="none" strike="noStrike">
                <a:solidFill>
                  <a:schemeClr val="dk1"/>
                </a:solidFill>
                <a:latin typeface="Calibri"/>
                <a:ea typeface="Calibri"/>
                <a:cs typeface="Calibri"/>
                <a:sym typeface="Calibri"/>
                <a:hlinkClick r:id="rId5">
                  <a:extLst>
                    <a:ext uri="{A12FA001-AC4F-418D-AE19-62706E023703}">
                      <ahyp:hlinkClr val="tx"/>
                    </a:ext>
                  </a:extLst>
                </a:hlinkClick>
              </a:rPr>
              <a:t>eduMedia</a:t>
            </a:r>
            <a:r>
              <a:rPr b="0" i="0" lang="en-US" sz="3200" u="none" cap="none" strike="noStrike">
                <a:solidFill>
                  <a:schemeClr val="dk1"/>
                </a:solidFill>
                <a:latin typeface="Calibri"/>
                <a:ea typeface="Calibri"/>
                <a:cs typeface="Calibri"/>
                <a:sym typeface="Calibri"/>
              </a:rPr>
              <a:t>.</a:t>
            </a:r>
            <a:endParaRPr/>
          </a:p>
        </p:txBody>
      </p:sp>
      <p:sp>
        <p:nvSpPr>
          <p:cNvPr id="672" name="Google Shape;672;p53"/>
          <p:cNvSpPr txBox="1"/>
          <p:nvPr/>
        </p:nvSpPr>
        <p:spPr>
          <a:xfrm>
            <a:off x="457200" y="2743200"/>
            <a:ext cx="24923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6"/>
          <p:cNvSpPr/>
          <p:nvPr/>
        </p:nvSpPr>
        <p:spPr>
          <a:xfrm>
            <a:off x="179387" y="4343400"/>
            <a:ext cx="8666162" cy="2398712"/>
          </a:xfrm>
          <a:prstGeom prst="roundRect">
            <a:avLst>
              <a:gd fmla="val 1790" name="adj"/>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32" name="Google Shape;132;p6"/>
          <p:cNvSpPr txBox="1"/>
          <p:nvPr/>
        </p:nvSpPr>
        <p:spPr>
          <a:xfrm>
            <a:off x="179387" y="-26987"/>
            <a:ext cx="8764587" cy="698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a:solidFill>
                  <a:schemeClr val="dk1"/>
                </a:solidFill>
                <a:latin typeface="Arial"/>
                <a:ea typeface="Arial"/>
                <a:cs typeface="Arial"/>
                <a:sym typeface="Arial"/>
              </a:rPr>
              <a:t>ESTUDIO DE LAS ONDAS SÍSMICAS</a:t>
            </a:r>
            <a:endParaRPr/>
          </a:p>
        </p:txBody>
      </p:sp>
      <p:sp>
        <p:nvSpPr>
          <p:cNvPr id="133" name="Google Shape;133;p6"/>
          <p:cNvSpPr txBox="1"/>
          <p:nvPr/>
        </p:nvSpPr>
        <p:spPr>
          <a:xfrm>
            <a:off x="447675" y="620712"/>
            <a:ext cx="4556125" cy="341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Características de las ONDAS SÍSMICAS:</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a:t>
            </a:r>
            <a:r>
              <a:rPr b="1" i="0" lang="en-US" sz="1800" u="none">
                <a:solidFill>
                  <a:schemeClr val="dk1"/>
                </a:solidFill>
                <a:latin typeface="Arial"/>
                <a:ea typeface="Arial"/>
                <a:cs typeface="Arial"/>
                <a:sym typeface="Arial"/>
              </a:rPr>
              <a:t>Ondas P</a:t>
            </a:r>
            <a:r>
              <a:rPr b="0" i="0" lang="en-US" sz="1800" u="none">
                <a:solidFill>
                  <a:schemeClr val="dk1"/>
                </a:solidFill>
                <a:latin typeface="Arial"/>
                <a:ea typeface="Arial"/>
                <a:cs typeface="Arial"/>
                <a:sym typeface="Arial"/>
              </a:rPr>
              <a:t>: </a:t>
            </a:r>
            <a:endParaRPr/>
          </a:p>
          <a:p>
            <a:pPr indent="-165100" lvl="1" marL="361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Son las </a:t>
            </a:r>
            <a:r>
              <a:rPr b="1" i="0" lang="en-US" sz="1800" u="none" cap="none" strike="noStrike">
                <a:solidFill>
                  <a:schemeClr val="dk1"/>
                </a:solidFill>
                <a:latin typeface="Arial"/>
                <a:ea typeface="Arial"/>
                <a:cs typeface="Arial"/>
                <a:sym typeface="Arial"/>
              </a:rPr>
              <a:t>más rápidas</a:t>
            </a:r>
            <a:r>
              <a:rPr b="0" i="0" lang="en-US" sz="1800" u="none" cap="none" strike="noStrike">
                <a:solidFill>
                  <a:schemeClr val="dk1"/>
                </a:solidFill>
                <a:latin typeface="Arial"/>
                <a:ea typeface="Arial"/>
                <a:cs typeface="Arial"/>
                <a:sym typeface="Arial"/>
              </a:rPr>
              <a:t>, de ahí su nombre de primeras al ser las que primero llegan. Son 1,73 veces más rápidas que las S.</a:t>
            </a:r>
            <a:endParaRPr/>
          </a:p>
          <a:p>
            <a:pPr indent="-165100" lvl="1" marL="361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 </a:t>
            </a:r>
            <a:r>
              <a:rPr b="1" i="0" lang="en-US" sz="1800" u="none" cap="none" strike="noStrike">
                <a:solidFill>
                  <a:schemeClr val="dk1"/>
                </a:solidFill>
                <a:latin typeface="Arial"/>
                <a:ea typeface="Arial"/>
                <a:cs typeface="Arial"/>
                <a:sym typeface="Arial"/>
              </a:rPr>
              <a:t>desplazan por sólidos y líquidos.</a:t>
            </a:r>
            <a:endParaRPr/>
          </a:p>
          <a:p>
            <a:pPr indent="0" lvl="0" marL="0" marR="0" rtl="0" algn="l">
              <a:lnSpc>
                <a:spcPct val="100000"/>
              </a:lnSpc>
              <a:spcBef>
                <a:spcPts val="0"/>
              </a:spcBef>
              <a:spcAft>
                <a:spcPts val="0"/>
              </a:spcAft>
              <a:buClr>
                <a:schemeClr val="dk1"/>
              </a:buClr>
              <a:buSzPts val="1800"/>
              <a:buFont typeface="Arial"/>
              <a:buNone/>
            </a:pPr>
            <a:r>
              <a:t/>
            </a:r>
            <a:endParaRPr b="1" i="0" sz="1800" u="non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a:t>
            </a:r>
            <a:r>
              <a:rPr b="1" i="0" lang="en-US" sz="1800" u="none">
                <a:solidFill>
                  <a:schemeClr val="dk1"/>
                </a:solidFill>
                <a:latin typeface="Arial"/>
                <a:ea typeface="Arial"/>
                <a:cs typeface="Arial"/>
                <a:sym typeface="Arial"/>
              </a:rPr>
              <a:t>Ondas S</a:t>
            </a:r>
            <a:r>
              <a:rPr b="0" i="0" lang="en-US" sz="1800" u="none">
                <a:solidFill>
                  <a:schemeClr val="dk1"/>
                </a:solidFill>
                <a:latin typeface="Arial"/>
                <a:ea typeface="Arial"/>
                <a:cs typeface="Arial"/>
                <a:sym typeface="Arial"/>
              </a:rPr>
              <a:t>: </a:t>
            </a:r>
            <a:endParaRPr/>
          </a:p>
          <a:p>
            <a:pPr indent="-165100" lvl="1" marL="361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Son las </a:t>
            </a:r>
            <a:r>
              <a:rPr b="1" i="0" lang="en-US" sz="1800" u="none" cap="none" strike="noStrike">
                <a:solidFill>
                  <a:schemeClr val="dk1"/>
                </a:solidFill>
                <a:latin typeface="Arial"/>
                <a:ea typeface="Arial"/>
                <a:cs typeface="Arial"/>
                <a:sym typeface="Arial"/>
              </a:rPr>
              <a:t>más lentas</a:t>
            </a:r>
            <a:r>
              <a:rPr b="0" i="0" lang="en-US" sz="1800" u="none" cap="none" strike="noStrike">
                <a:solidFill>
                  <a:schemeClr val="dk1"/>
                </a:solidFill>
                <a:latin typeface="Arial"/>
                <a:ea typeface="Arial"/>
                <a:cs typeface="Arial"/>
                <a:sym typeface="Arial"/>
              </a:rPr>
              <a:t>, por eso se denominan S, de secundarias.</a:t>
            </a:r>
            <a:endParaRPr/>
          </a:p>
          <a:p>
            <a:pPr indent="-165100" lvl="1" marL="361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Se </a:t>
            </a:r>
            <a:r>
              <a:rPr b="1" i="0" lang="en-US" sz="1800" u="none" cap="none" strike="noStrike">
                <a:solidFill>
                  <a:schemeClr val="dk1"/>
                </a:solidFill>
                <a:latin typeface="Arial"/>
                <a:ea typeface="Arial"/>
                <a:cs typeface="Arial"/>
                <a:sym typeface="Arial"/>
              </a:rPr>
              <a:t>desplazan solo por sólidos</a:t>
            </a:r>
            <a:r>
              <a:rPr b="0" i="0" lang="en-US" sz="1800" u="none" cap="none" strike="noStrike">
                <a:solidFill>
                  <a:schemeClr val="dk1"/>
                </a:solidFill>
                <a:latin typeface="Arial"/>
                <a:ea typeface="Arial"/>
                <a:cs typeface="Arial"/>
                <a:sym typeface="Arial"/>
              </a:rPr>
              <a:t>. </a:t>
            </a:r>
            <a:endParaRPr/>
          </a:p>
        </p:txBody>
      </p:sp>
      <p:sp>
        <p:nvSpPr>
          <p:cNvPr id="134" name="Google Shape;134;p6"/>
          <p:cNvSpPr txBox="1"/>
          <p:nvPr/>
        </p:nvSpPr>
        <p:spPr>
          <a:xfrm>
            <a:off x="5368925" y="1204912"/>
            <a:ext cx="3379787" cy="31384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En ambos casos la </a:t>
            </a:r>
            <a:r>
              <a:rPr b="0" i="0" lang="en-US" sz="1800" u="sng">
                <a:solidFill>
                  <a:schemeClr val="dk1"/>
                </a:solidFill>
                <a:latin typeface="Arial"/>
                <a:ea typeface="Arial"/>
                <a:cs typeface="Arial"/>
                <a:sym typeface="Arial"/>
                <a:hlinkClick r:id="rId3">
                  <a:extLst>
                    <a:ext uri="{A12FA001-AC4F-418D-AE19-62706E023703}">
                      <ahyp:hlinkClr val="tx"/>
                    </a:ext>
                  </a:extLst>
                </a:hlinkClick>
              </a:rPr>
              <a:t>velocidad de las ondas</a:t>
            </a:r>
            <a:r>
              <a:rPr b="0" i="0" lang="en-US" sz="1800" u="none">
                <a:solidFill>
                  <a:schemeClr val="dk1"/>
                </a:solidFill>
                <a:latin typeface="Arial"/>
                <a:ea typeface="Arial"/>
                <a:cs typeface="Arial"/>
                <a:sym typeface="Arial"/>
              </a:rPr>
              <a:t> depende de la </a:t>
            </a:r>
            <a:r>
              <a:rPr b="1" i="0" lang="en-US" sz="1800" u="none">
                <a:solidFill>
                  <a:schemeClr val="dk1"/>
                </a:solidFill>
                <a:latin typeface="Arial"/>
                <a:ea typeface="Arial"/>
                <a:cs typeface="Arial"/>
                <a:sym typeface="Arial"/>
              </a:rPr>
              <a:t>densidad y la rigidez </a:t>
            </a:r>
            <a:r>
              <a:rPr b="0" i="0" lang="en-US" sz="1800" u="none">
                <a:solidFill>
                  <a:schemeClr val="dk1"/>
                </a:solidFill>
                <a:latin typeface="Arial"/>
                <a:ea typeface="Arial"/>
                <a:cs typeface="Arial"/>
                <a:sym typeface="Arial"/>
              </a:rPr>
              <a:t>del medio. </a:t>
            </a:r>
            <a:endParaRPr/>
          </a:p>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velocidad es directamente proporcional a la rigidez (la velocidad aumenta con la rigidez)  e inversamente proporcional a la densidad (disminuye cuando aumenta la densidad). </a:t>
            </a:r>
            <a:endParaRPr/>
          </a:p>
        </p:txBody>
      </p:sp>
      <p:sp>
        <p:nvSpPr>
          <p:cNvPr id="135" name="Google Shape;135;p6"/>
          <p:cNvSpPr/>
          <p:nvPr/>
        </p:nvSpPr>
        <p:spPr>
          <a:xfrm>
            <a:off x="5003800" y="987425"/>
            <a:ext cx="288925" cy="2952750"/>
          </a:xfrm>
          <a:prstGeom prst="rightBrace">
            <a:avLst>
              <a:gd fmla="val 176" name="adj1"/>
              <a:gd fmla="val 3301" name="adj2"/>
            </a:avLst>
          </a:prstGeom>
          <a:no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36" name="Google Shape;136;p6"/>
          <p:cNvSpPr txBox="1"/>
          <p:nvPr/>
        </p:nvSpPr>
        <p:spPr>
          <a:xfrm>
            <a:off x="223837" y="4356100"/>
            <a:ext cx="4779962" cy="23082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a:t>
            </a:r>
            <a:r>
              <a:rPr b="1" i="0" lang="en-US" sz="1800" u="none">
                <a:solidFill>
                  <a:schemeClr val="dk1"/>
                </a:solidFill>
                <a:latin typeface="Arial"/>
                <a:ea typeface="Arial"/>
                <a:cs typeface="Arial"/>
                <a:sym typeface="Arial"/>
              </a:rPr>
              <a:t> densidad</a:t>
            </a:r>
            <a:r>
              <a:rPr b="0" i="0" lang="en-US" sz="1800" u="none">
                <a:solidFill>
                  <a:schemeClr val="dk1"/>
                </a:solidFill>
                <a:latin typeface="Arial"/>
                <a:ea typeface="Arial"/>
                <a:cs typeface="Arial"/>
                <a:sym typeface="Arial"/>
              </a:rPr>
              <a:t> en el planeta </a:t>
            </a:r>
            <a:r>
              <a:rPr b="1" i="0" lang="en-US" sz="1800" u="none">
                <a:solidFill>
                  <a:schemeClr val="dk1"/>
                </a:solidFill>
                <a:latin typeface="Arial"/>
                <a:ea typeface="Arial"/>
                <a:cs typeface="Arial"/>
                <a:sym typeface="Arial"/>
              </a:rPr>
              <a:t>aumenta desde la superficie hacia el interior</a:t>
            </a:r>
            <a:r>
              <a:rPr b="0" i="0" lang="en-US" sz="1800" u="none">
                <a:solidFill>
                  <a:schemeClr val="dk1"/>
                </a:solidFill>
                <a:latin typeface="Arial"/>
                <a:ea typeface="Arial"/>
                <a:cs typeface="Arial"/>
                <a:sym typeface="Arial"/>
              </a:rPr>
              <a:t> de la Tierra. En su proceso de formación, en el origen, durante el tiempo en que permaneció fluido todo el planeta los materiales se distribuyeron por densidad. Los más densos se dispusieron en el interior y los menos densos en la superficie.</a:t>
            </a:r>
            <a:endParaRPr/>
          </a:p>
        </p:txBody>
      </p:sp>
      <p:sp>
        <p:nvSpPr>
          <p:cNvPr id="137" name="Google Shape;137;p6"/>
          <p:cNvSpPr txBox="1"/>
          <p:nvPr/>
        </p:nvSpPr>
        <p:spPr>
          <a:xfrm>
            <a:off x="5270500" y="4383087"/>
            <a:ext cx="3575050" cy="1476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a:t>
            </a:r>
            <a:r>
              <a:rPr b="1" i="0" lang="en-US" sz="1800" u="none">
                <a:solidFill>
                  <a:schemeClr val="dk1"/>
                </a:solidFill>
                <a:latin typeface="Arial"/>
                <a:ea typeface="Arial"/>
                <a:cs typeface="Arial"/>
                <a:sym typeface="Arial"/>
              </a:rPr>
              <a:t>rigidez</a:t>
            </a:r>
            <a:r>
              <a:rPr b="0" i="0" lang="en-US" sz="1800" u="none">
                <a:solidFill>
                  <a:schemeClr val="dk1"/>
                </a:solidFill>
                <a:latin typeface="Arial"/>
                <a:ea typeface="Arial"/>
                <a:cs typeface="Arial"/>
                <a:sym typeface="Arial"/>
              </a:rPr>
              <a:t> sin embargo no tiene un comportamiento regular y puede variar en función de las condiciones de temperatura y densidad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7"/>
          <p:cNvPicPr preferRelativeResize="0"/>
          <p:nvPr/>
        </p:nvPicPr>
        <p:blipFill rotWithShape="1">
          <a:blip r:embed="rId3">
            <a:alphaModFix/>
          </a:blip>
          <a:srcRect b="0" l="0" r="0" t="0"/>
          <a:stretch/>
        </p:blipFill>
        <p:spPr>
          <a:xfrm>
            <a:off x="6935787" y="260350"/>
            <a:ext cx="1223962" cy="2138362"/>
          </a:xfrm>
          <a:prstGeom prst="rect">
            <a:avLst/>
          </a:prstGeom>
          <a:noFill/>
          <a:ln>
            <a:noFill/>
          </a:ln>
        </p:spPr>
      </p:pic>
      <p:sp>
        <p:nvSpPr>
          <p:cNvPr id="143" name="Google Shape;143;p7"/>
          <p:cNvSpPr txBox="1"/>
          <p:nvPr>
            <p:ph type="title"/>
          </p:nvPr>
        </p:nvSpPr>
        <p:spPr>
          <a:xfrm>
            <a:off x="446087" y="-42862"/>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¿Qué nos dicen los itinerarios?</a:t>
            </a:r>
            <a:endParaRPr/>
          </a:p>
        </p:txBody>
      </p:sp>
      <p:pic>
        <p:nvPicPr>
          <p:cNvPr id="144" name="Google Shape;144;p7"/>
          <p:cNvPicPr preferRelativeResize="0"/>
          <p:nvPr/>
        </p:nvPicPr>
        <p:blipFill rotWithShape="1">
          <a:blip r:embed="rId4">
            <a:alphaModFix/>
          </a:blip>
          <a:srcRect b="0" l="0" r="0" t="0"/>
          <a:stretch/>
        </p:blipFill>
        <p:spPr>
          <a:xfrm>
            <a:off x="4762" y="2398712"/>
            <a:ext cx="5359400" cy="2560637"/>
          </a:xfrm>
          <a:prstGeom prst="rect">
            <a:avLst/>
          </a:prstGeom>
          <a:noFill/>
          <a:ln>
            <a:noFill/>
          </a:ln>
        </p:spPr>
      </p:pic>
      <p:sp>
        <p:nvSpPr>
          <p:cNvPr id="145" name="Google Shape;145;p7"/>
          <p:cNvSpPr txBox="1"/>
          <p:nvPr/>
        </p:nvSpPr>
        <p:spPr>
          <a:xfrm>
            <a:off x="446087" y="836612"/>
            <a:ext cx="6489700"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refracción es el cambio de dirección y velocidad que sufre una onda cuando pasa de un medio a otro (como un lápiz que está medio metido en el agua).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Las ondas cuando atraviesan el interior de la Tierra sufren refracción: cambio de dirección y de velocidad.</a:t>
            </a:r>
            <a:endParaRPr/>
          </a:p>
        </p:txBody>
      </p:sp>
      <p:sp>
        <p:nvSpPr>
          <p:cNvPr id="146" name="Google Shape;146;p7"/>
          <p:cNvSpPr txBox="1"/>
          <p:nvPr/>
        </p:nvSpPr>
        <p:spPr>
          <a:xfrm>
            <a:off x="5795962" y="2462212"/>
            <a:ext cx="3168650" cy="25860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Si tomamos el epicentro como punto de partida de una onda se ha visto que no hay registro de ondas P y S entre los 103º y los 142º (zona de sombra), tampoco hay ondas S entre los 142ºW y los 142ºW (zona de silencio de ondas S)</a:t>
            </a:r>
            <a:endParaRPr/>
          </a:p>
        </p:txBody>
      </p:sp>
      <p:sp>
        <p:nvSpPr>
          <p:cNvPr id="147" name="Google Shape;147;p7"/>
          <p:cNvSpPr/>
          <p:nvPr/>
        </p:nvSpPr>
        <p:spPr>
          <a:xfrm rot="10800000">
            <a:off x="5219700" y="3284537"/>
            <a:ext cx="576262" cy="504825"/>
          </a:xfrm>
          <a:prstGeom prst="rightArrow">
            <a:avLst>
              <a:gd fmla="val 12139" name="adj1"/>
              <a:gd fmla="val 50000" name="adj2"/>
            </a:avLst>
          </a:prstGeom>
          <a:gradFill>
            <a:gsLst>
              <a:gs pos="0">
                <a:srgbClr val="9BC1FF"/>
              </a:gs>
              <a:gs pos="100000">
                <a:srgbClr val="3F80CD"/>
              </a:gs>
            </a:gsLst>
            <a:lin ang="5400000" scaled="0"/>
          </a:gradFill>
          <a:ln cap="flat" cmpd="sng" w="9525">
            <a:solidFill>
              <a:srgbClr val="4A7EBB"/>
            </a:solidFill>
            <a:prstDash val="solid"/>
            <a:miter lim="800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
        <p:nvSpPr>
          <p:cNvPr id="148" name="Google Shape;148;p7"/>
          <p:cNvSpPr txBox="1"/>
          <p:nvPr/>
        </p:nvSpPr>
        <p:spPr>
          <a:xfrm>
            <a:off x="323850" y="5013325"/>
            <a:ext cx="423703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¿Por qué ese silencio y esa sombra?</a:t>
            </a:r>
            <a:endParaRPr/>
          </a:p>
        </p:txBody>
      </p:sp>
      <p:sp>
        <p:nvSpPr>
          <p:cNvPr id="149" name="Google Shape;149;p7"/>
          <p:cNvSpPr txBox="1"/>
          <p:nvPr/>
        </p:nvSpPr>
        <p:spPr>
          <a:xfrm>
            <a:off x="446087" y="5334000"/>
            <a:ext cx="8229600"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explicación es que las ondas no viajan en línea recta, sino que cambian su dirección y velocidad. Eso quiere decir que el interior de la Tierra </a:t>
            </a:r>
            <a:r>
              <a:rPr b="1" i="0" lang="en-US" sz="1800" u="none">
                <a:solidFill>
                  <a:schemeClr val="dk1"/>
                </a:solidFill>
                <a:latin typeface="Arial"/>
                <a:ea typeface="Arial"/>
                <a:cs typeface="Arial"/>
                <a:sym typeface="Arial"/>
              </a:rPr>
              <a:t>no es homogéneo</a:t>
            </a:r>
            <a:r>
              <a:rPr b="0" i="0" lang="en-US" sz="1800" u="none">
                <a:solidFill>
                  <a:schemeClr val="dk1"/>
                </a:solidFill>
                <a:latin typeface="Arial"/>
                <a:ea typeface="Arial"/>
                <a:cs typeface="Arial"/>
                <a:sym typeface="Arial"/>
              </a:rPr>
              <a:t>. Como además entre los 102 no hay ondas S, quiere decir que una parte es líquida, ya que estas no superan medios de rigidez cero, es decir líquidos.</a:t>
            </a:r>
            <a:endParaRPr/>
          </a:p>
        </p:txBody>
      </p:sp>
      <p:pic>
        <p:nvPicPr>
          <p:cNvPr id="150" name="Google Shape;150;p7"/>
          <p:cNvPicPr preferRelativeResize="0"/>
          <p:nvPr/>
        </p:nvPicPr>
        <p:blipFill rotWithShape="1">
          <a:blip r:embed="rId5">
            <a:alphaModFix/>
          </a:blip>
          <a:srcRect b="0" l="0" r="0" t="0"/>
          <a:stretch/>
        </p:blipFill>
        <p:spPr>
          <a:xfrm>
            <a:off x="179387" y="6165850"/>
            <a:ext cx="1558925" cy="750887"/>
          </a:xfrm>
          <a:prstGeom prst="rect">
            <a:avLst/>
          </a:prstGeom>
          <a:noFill/>
          <a:ln>
            <a:noFill/>
          </a:ln>
        </p:spPr>
      </p:pic>
      <p:pic>
        <p:nvPicPr>
          <p:cNvPr id="151" name="Google Shape;151;p7"/>
          <p:cNvPicPr preferRelativeResize="0"/>
          <p:nvPr/>
        </p:nvPicPr>
        <p:blipFill rotWithShape="1">
          <a:blip r:embed="rId6">
            <a:alphaModFix/>
          </a:blip>
          <a:srcRect b="0" l="0" r="0" t="0"/>
          <a:stretch/>
        </p:blipFill>
        <p:spPr>
          <a:xfrm>
            <a:off x="-77787" y="3822700"/>
            <a:ext cx="355600" cy="261937"/>
          </a:xfrm>
          <a:prstGeom prst="rect">
            <a:avLst/>
          </a:prstGeom>
          <a:noFill/>
          <a:ln>
            <a:noFill/>
          </a:ln>
        </p:spPr>
      </p:pic>
      <p:pic>
        <p:nvPicPr>
          <p:cNvPr id="152" name="Google Shape;152;p7"/>
          <p:cNvPicPr preferRelativeResize="0"/>
          <p:nvPr/>
        </p:nvPicPr>
        <p:blipFill rotWithShape="1">
          <a:blip r:embed="rId7">
            <a:alphaModFix/>
          </a:blip>
          <a:srcRect b="0" l="0" r="0" t="0"/>
          <a:stretch/>
        </p:blipFill>
        <p:spPr>
          <a:xfrm>
            <a:off x="82550" y="4030662"/>
            <a:ext cx="2600325" cy="1006475"/>
          </a:xfrm>
          <a:prstGeom prst="rect">
            <a:avLst/>
          </a:prstGeom>
          <a:noFill/>
          <a:ln>
            <a:noFill/>
          </a:ln>
        </p:spPr>
      </p:pic>
      <p:pic>
        <p:nvPicPr>
          <p:cNvPr id="153" name="Google Shape;153;p7"/>
          <p:cNvPicPr preferRelativeResize="0"/>
          <p:nvPr/>
        </p:nvPicPr>
        <p:blipFill rotWithShape="1">
          <a:blip r:embed="rId8">
            <a:alphaModFix/>
          </a:blip>
          <a:srcRect b="0" l="0" r="0" t="0"/>
          <a:stretch/>
        </p:blipFill>
        <p:spPr>
          <a:xfrm>
            <a:off x="4124325" y="5876925"/>
            <a:ext cx="2479675" cy="427037"/>
          </a:xfrm>
          <a:prstGeom prst="rect">
            <a:avLst/>
          </a:prstGeom>
          <a:noFill/>
          <a:ln>
            <a:noFill/>
          </a:ln>
        </p:spPr>
      </p:pic>
      <p:pic>
        <p:nvPicPr>
          <p:cNvPr id="154" name="Google Shape;154;p7"/>
          <p:cNvPicPr preferRelativeResize="0"/>
          <p:nvPr/>
        </p:nvPicPr>
        <p:blipFill rotWithShape="1">
          <a:blip r:embed="rId9">
            <a:alphaModFix/>
          </a:blip>
          <a:srcRect b="0" l="0" r="0" t="0"/>
          <a:stretch/>
        </p:blipFill>
        <p:spPr>
          <a:xfrm>
            <a:off x="2459037" y="3983037"/>
            <a:ext cx="260350" cy="138112"/>
          </a:xfrm>
          <a:prstGeom prst="rect">
            <a:avLst/>
          </a:prstGeom>
          <a:noFill/>
          <a:ln>
            <a:noFill/>
          </a:ln>
        </p:spPr>
      </p:pic>
      <p:pic>
        <p:nvPicPr>
          <p:cNvPr id="155" name="Google Shape;155;p7"/>
          <p:cNvPicPr preferRelativeResize="0"/>
          <p:nvPr/>
        </p:nvPicPr>
        <p:blipFill rotWithShape="1">
          <a:blip r:embed="rId10">
            <a:alphaModFix/>
          </a:blip>
          <a:srcRect b="0" l="0" r="0" t="0"/>
          <a:stretch/>
        </p:blipFill>
        <p:spPr>
          <a:xfrm>
            <a:off x="2482850" y="4016375"/>
            <a:ext cx="315912" cy="179387"/>
          </a:xfrm>
          <a:prstGeom prst="rect">
            <a:avLst/>
          </a:prstGeom>
          <a:noFill/>
          <a:ln>
            <a:noFill/>
          </a:ln>
        </p:spPr>
      </p:pic>
      <p:pic>
        <p:nvPicPr>
          <p:cNvPr id="156" name="Google Shape;156;p7"/>
          <p:cNvPicPr preferRelativeResize="0"/>
          <p:nvPr/>
        </p:nvPicPr>
        <p:blipFill rotWithShape="1">
          <a:blip r:embed="rId11">
            <a:alphaModFix/>
          </a:blip>
          <a:srcRect b="0" l="0" r="0" t="0"/>
          <a:stretch/>
        </p:blipFill>
        <p:spPr>
          <a:xfrm>
            <a:off x="2532062" y="4608512"/>
            <a:ext cx="2139950" cy="1481137"/>
          </a:xfrm>
          <a:prstGeom prst="rect">
            <a:avLst/>
          </a:prstGeom>
          <a:noFill/>
          <a:ln>
            <a:noFill/>
          </a:ln>
        </p:spPr>
      </p:pic>
      <p:pic>
        <p:nvPicPr>
          <p:cNvPr id="157" name="Google Shape;157;p7"/>
          <p:cNvPicPr preferRelativeResize="0"/>
          <p:nvPr/>
        </p:nvPicPr>
        <p:blipFill rotWithShape="1">
          <a:blip r:embed="rId12">
            <a:alphaModFix/>
          </a:blip>
          <a:srcRect b="0" l="0" r="0" t="0"/>
          <a:stretch/>
        </p:blipFill>
        <p:spPr>
          <a:xfrm>
            <a:off x="1808162" y="6713537"/>
            <a:ext cx="33337" cy="4762"/>
          </a:xfrm>
          <a:prstGeom prst="rect">
            <a:avLst/>
          </a:prstGeom>
          <a:noFill/>
          <a:ln>
            <a:noFill/>
          </a:ln>
        </p:spPr>
      </p:pic>
      <p:pic>
        <p:nvPicPr>
          <p:cNvPr id="158" name="Google Shape;158;p7"/>
          <p:cNvPicPr preferRelativeResize="0"/>
          <p:nvPr/>
        </p:nvPicPr>
        <p:blipFill rotWithShape="1">
          <a:blip r:embed="rId13">
            <a:alphaModFix/>
          </a:blip>
          <a:srcRect b="0" l="0" r="0" t="0"/>
          <a:stretch/>
        </p:blipFill>
        <p:spPr>
          <a:xfrm>
            <a:off x="2576512" y="4610100"/>
            <a:ext cx="342900" cy="350837"/>
          </a:xfrm>
          <a:prstGeom prst="rect">
            <a:avLst/>
          </a:prstGeom>
          <a:noFill/>
          <a:ln>
            <a:noFill/>
          </a:ln>
        </p:spPr>
      </p:pic>
      <p:pic>
        <p:nvPicPr>
          <p:cNvPr id="159" name="Google Shape;159;p7"/>
          <p:cNvPicPr preferRelativeResize="0"/>
          <p:nvPr/>
        </p:nvPicPr>
        <p:blipFill rotWithShape="1">
          <a:blip r:embed="rId14">
            <a:alphaModFix/>
          </a:blip>
          <a:srcRect b="0" l="0" r="0" t="0"/>
          <a:stretch/>
        </p:blipFill>
        <p:spPr>
          <a:xfrm>
            <a:off x="1104900" y="3911600"/>
            <a:ext cx="527050" cy="2181225"/>
          </a:xfrm>
          <a:prstGeom prst="rect">
            <a:avLst/>
          </a:prstGeom>
          <a:noFill/>
          <a:ln>
            <a:noFill/>
          </a:ln>
        </p:spPr>
      </p:pic>
      <p:pic>
        <p:nvPicPr>
          <p:cNvPr id="160" name="Google Shape;160;p7"/>
          <p:cNvPicPr preferRelativeResize="0"/>
          <p:nvPr/>
        </p:nvPicPr>
        <p:blipFill rotWithShape="1">
          <a:blip r:embed="rId15">
            <a:alphaModFix/>
          </a:blip>
          <a:srcRect b="0" l="0" r="0" t="0"/>
          <a:stretch/>
        </p:blipFill>
        <p:spPr>
          <a:xfrm>
            <a:off x="827087" y="3136900"/>
            <a:ext cx="423862" cy="592137"/>
          </a:xfrm>
          <a:prstGeom prst="rect">
            <a:avLst/>
          </a:prstGeom>
          <a:noFill/>
          <a:ln>
            <a:noFill/>
          </a:ln>
        </p:spPr>
      </p:pic>
      <p:pic>
        <p:nvPicPr>
          <p:cNvPr id="161" name="Google Shape;161;p7"/>
          <p:cNvPicPr preferRelativeResize="0"/>
          <p:nvPr/>
        </p:nvPicPr>
        <p:blipFill rotWithShape="1">
          <a:blip r:embed="rId16">
            <a:alphaModFix/>
          </a:blip>
          <a:srcRect b="0" l="0" r="0" t="0"/>
          <a:stretch/>
        </p:blipFill>
        <p:spPr>
          <a:xfrm>
            <a:off x="746125" y="3252787"/>
            <a:ext cx="1143000" cy="952500"/>
          </a:xfrm>
          <a:prstGeom prst="rect">
            <a:avLst/>
          </a:prstGeom>
          <a:noFill/>
          <a:ln>
            <a:noFill/>
          </a:ln>
        </p:spPr>
      </p:pic>
      <p:pic>
        <p:nvPicPr>
          <p:cNvPr id="162" name="Google Shape;162;p7"/>
          <p:cNvPicPr preferRelativeResize="0"/>
          <p:nvPr/>
        </p:nvPicPr>
        <p:blipFill rotWithShape="1">
          <a:blip r:embed="rId17">
            <a:alphaModFix/>
          </a:blip>
          <a:srcRect b="0" l="0" r="0" t="0"/>
          <a:stretch/>
        </p:blipFill>
        <p:spPr>
          <a:xfrm>
            <a:off x="915987" y="3127375"/>
            <a:ext cx="504825" cy="6715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Z:\Escritorio\ondaps.gif" id="167" name="Google Shape;167;p8"/>
          <p:cNvPicPr preferRelativeResize="0"/>
          <p:nvPr/>
        </p:nvPicPr>
        <p:blipFill rotWithShape="1">
          <a:blip r:embed="rId3">
            <a:alphaModFix/>
          </a:blip>
          <a:srcRect b="0" l="0" r="0" t="0"/>
          <a:stretch/>
        </p:blipFill>
        <p:spPr>
          <a:xfrm>
            <a:off x="2916237" y="1970087"/>
            <a:ext cx="4392612" cy="4308475"/>
          </a:xfrm>
          <a:prstGeom prst="rect">
            <a:avLst/>
          </a:prstGeom>
          <a:noFill/>
          <a:ln>
            <a:noFill/>
          </a:ln>
        </p:spPr>
      </p:pic>
      <p:sp>
        <p:nvSpPr>
          <p:cNvPr id="168" name="Google Shape;168;p8"/>
          <p:cNvSpPr txBox="1"/>
          <p:nvPr/>
        </p:nvSpPr>
        <p:spPr>
          <a:xfrm>
            <a:off x="179387" y="-26987"/>
            <a:ext cx="8764587" cy="698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a:solidFill>
                  <a:schemeClr val="dk1"/>
                </a:solidFill>
                <a:latin typeface="Arial"/>
                <a:ea typeface="Arial"/>
                <a:cs typeface="Arial"/>
                <a:sym typeface="Arial"/>
              </a:rPr>
              <a:t>ESTUDIO DE LAS ONDAS SÍSMICAS</a:t>
            </a:r>
            <a:endParaRPr/>
          </a:p>
        </p:txBody>
      </p:sp>
      <p:sp>
        <p:nvSpPr>
          <p:cNvPr id="169" name="Google Shape;169;p8"/>
          <p:cNvSpPr txBox="1"/>
          <p:nvPr/>
        </p:nvSpPr>
        <p:spPr>
          <a:xfrm>
            <a:off x="179387" y="576262"/>
            <a:ext cx="8902700"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integración de miles de datos de cientos de estaciones sísmicas han permitido a los geofísicos y geólogos hacer este gráfico que representa como cambia la velocidad de propagación de las ondas con la profundidad.</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De él se extraen importante </a:t>
            </a:r>
            <a:r>
              <a:rPr b="1" i="0" lang="en-US" sz="1800" u="none">
                <a:solidFill>
                  <a:schemeClr val="dk1"/>
                </a:solidFill>
                <a:latin typeface="Arial"/>
                <a:ea typeface="Arial"/>
                <a:cs typeface="Arial"/>
                <a:sym typeface="Arial"/>
              </a:rPr>
              <a:t>conclusiones</a:t>
            </a:r>
            <a:endParaRPr/>
          </a:p>
        </p:txBody>
      </p:sp>
      <p:pic>
        <p:nvPicPr>
          <p:cNvPr id="170" name="Google Shape;170;p8"/>
          <p:cNvPicPr preferRelativeResize="0"/>
          <p:nvPr/>
        </p:nvPicPr>
        <p:blipFill rotWithShape="1">
          <a:blip r:embed="rId4">
            <a:alphaModFix/>
          </a:blip>
          <a:srcRect b="0" l="0" r="0" t="0"/>
          <a:stretch/>
        </p:blipFill>
        <p:spPr>
          <a:xfrm>
            <a:off x="3700462" y="9263062"/>
            <a:ext cx="42862" cy="47625"/>
          </a:xfrm>
          <a:prstGeom prst="rect">
            <a:avLst/>
          </a:prstGeom>
          <a:noFill/>
          <a:ln>
            <a:noFill/>
          </a:ln>
        </p:spPr>
      </p:pic>
      <p:pic>
        <p:nvPicPr>
          <p:cNvPr id="171" name="Google Shape;171;p8"/>
          <p:cNvPicPr preferRelativeResize="0"/>
          <p:nvPr/>
        </p:nvPicPr>
        <p:blipFill rotWithShape="1">
          <a:blip r:embed="rId5">
            <a:alphaModFix/>
          </a:blip>
          <a:srcRect b="0" l="0" r="0" t="0"/>
          <a:stretch/>
        </p:blipFill>
        <p:spPr>
          <a:xfrm>
            <a:off x="7713662" y="9290050"/>
            <a:ext cx="184150" cy="79375"/>
          </a:xfrm>
          <a:prstGeom prst="rect">
            <a:avLst/>
          </a:prstGeom>
          <a:noFill/>
          <a:ln>
            <a:noFill/>
          </a:ln>
        </p:spPr>
      </p:pic>
      <p:grpSp>
        <p:nvGrpSpPr>
          <p:cNvPr id="172" name="Google Shape;172;p8"/>
          <p:cNvGrpSpPr/>
          <p:nvPr/>
        </p:nvGrpSpPr>
        <p:grpSpPr>
          <a:xfrm>
            <a:off x="2132012" y="5345112"/>
            <a:ext cx="3016250" cy="1336675"/>
            <a:chOff x="2132504" y="5344843"/>
            <a:chExt cx="3015560" cy="1336680"/>
          </a:xfrm>
        </p:grpSpPr>
        <p:pic>
          <p:nvPicPr>
            <p:cNvPr id="173" name="Google Shape;173;p8"/>
            <p:cNvPicPr preferRelativeResize="0"/>
            <p:nvPr/>
          </p:nvPicPr>
          <p:blipFill rotWithShape="1">
            <a:blip r:embed="rId6">
              <a:alphaModFix/>
            </a:blip>
            <a:srcRect b="0" l="0" r="0" t="0"/>
            <a:stretch/>
          </p:blipFill>
          <p:spPr>
            <a:xfrm>
              <a:off x="3357206" y="5849816"/>
              <a:ext cx="1790858" cy="818280"/>
            </a:xfrm>
            <a:prstGeom prst="rect">
              <a:avLst/>
            </a:prstGeom>
            <a:noFill/>
            <a:ln>
              <a:noFill/>
            </a:ln>
          </p:spPr>
        </p:pic>
        <p:pic>
          <p:nvPicPr>
            <p:cNvPr id="174" name="Google Shape;174;p8"/>
            <p:cNvPicPr preferRelativeResize="0"/>
            <p:nvPr/>
          </p:nvPicPr>
          <p:blipFill rotWithShape="1">
            <a:blip r:embed="rId7">
              <a:alphaModFix/>
            </a:blip>
            <a:srcRect b="0" l="0" r="0" t="0"/>
            <a:stretch/>
          </p:blipFill>
          <p:spPr>
            <a:xfrm>
              <a:off x="2132504" y="5344843"/>
              <a:ext cx="1215360" cy="1336680"/>
            </a:xfrm>
            <a:prstGeom prst="rect">
              <a:avLst/>
            </a:prstGeom>
            <a:noFill/>
            <a:ln>
              <a:noFill/>
            </a:ln>
          </p:spPr>
        </p:pic>
      </p:grpSp>
      <p:grpSp>
        <p:nvGrpSpPr>
          <p:cNvPr id="175" name="Google Shape;175;p8"/>
          <p:cNvGrpSpPr/>
          <p:nvPr/>
        </p:nvGrpSpPr>
        <p:grpSpPr>
          <a:xfrm>
            <a:off x="6588125" y="5788025"/>
            <a:ext cx="2489200" cy="887412"/>
            <a:chOff x="6588224" y="5787660"/>
            <a:chExt cx="2488327" cy="888532"/>
          </a:xfrm>
        </p:grpSpPr>
        <p:pic>
          <p:nvPicPr>
            <p:cNvPr id="176" name="Google Shape;176;p8"/>
            <p:cNvPicPr preferRelativeResize="0"/>
            <p:nvPr/>
          </p:nvPicPr>
          <p:blipFill rotWithShape="1">
            <a:blip r:embed="rId8">
              <a:alphaModFix/>
            </a:blip>
            <a:srcRect b="0" l="0" r="0" t="0"/>
            <a:stretch/>
          </p:blipFill>
          <p:spPr>
            <a:xfrm>
              <a:off x="6588224" y="5787660"/>
              <a:ext cx="594142" cy="657000"/>
            </a:xfrm>
            <a:prstGeom prst="rect">
              <a:avLst/>
            </a:prstGeom>
            <a:noFill/>
            <a:ln>
              <a:noFill/>
            </a:ln>
          </p:spPr>
        </p:pic>
        <p:pic>
          <p:nvPicPr>
            <p:cNvPr id="177" name="Google Shape;177;p8"/>
            <p:cNvPicPr preferRelativeResize="0"/>
            <p:nvPr/>
          </p:nvPicPr>
          <p:blipFill rotWithShape="1">
            <a:blip r:embed="rId9">
              <a:alphaModFix/>
            </a:blip>
            <a:srcRect b="0" l="0" r="0" t="0"/>
            <a:stretch/>
          </p:blipFill>
          <p:spPr>
            <a:xfrm>
              <a:off x="7395929" y="5976660"/>
              <a:ext cx="1680622" cy="642240"/>
            </a:xfrm>
            <a:prstGeom prst="rect">
              <a:avLst/>
            </a:prstGeom>
            <a:noFill/>
            <a:ln>
              <a:noFill/>
            </a:ln>
          </p:spPr>
        </p:pic>
        <p:pic>
          <p:nvPicPr>
            <p:cNvPr id="178" name="Google Shape;178;p8"/>
            <p:cNvPicPr preferRelativeResize="0"/>
            <p:nvPr/>
          </p:nvPicPr>
          <p:blipFill rotWithShape="1">
            <a:blip r:embed="rId10">
              <a:alphaModFix/>
            </a:blip>
            <a:srcRect b="0" l="0" r="0" t="0"/>
            <a:stretch/>
          </p:blipFill>
          <p:spPr>
            <a:xfrm>
              <a:off x="8887448" y="6597352"/>
              <a:ext cx="77040" cy="78840"/>
            </a:xfrm>
            <a:prstGeom prst="rect">
              <a:avLst/>
            </a:prstGeom>
            <a:noFill/>
            <a:ln>
              <a:noFill/>
            </a:ln>
          </p:spPr>
        </p:pic>
      </p:grpSp>
      <p:grpSp>
        <p:nvGrpSpPr>
          <p:cNvPr id="179" name="Google Shape;179;p8"/>
          <p:cNvGrpSpPr/>
          <p:nvPr/>
        </p:nvGrpSpPr>
        <p:grpSpPr>
          <a:xfrm>
            <a:off x="142875" y="1773237"/>
            <a:ext cx="3070225" cy="1163637"/>
            <a:chOff x="142485" y="1772816"/>
            <a:chExt cx="3071160" cy="1164291"/>
          </a:xfrm>
        </p:grpSpPr>
        <p:pic>
          <p:nvPicPr>
            <p:cNvPr id="180" name="Google Shape;180;p8"/>
            <p:cNvPicPr preferRelativeResize="0"/>
            <p:nvPr/>
          </p:nvPicPr>
          <p:blipFill rotWithShape="1">
            <a:blip r:embed="rId11">
              <a:alphaModFix/>
            </a:blip>
            <a:srcRect b="0" l="0" r="0" t="0"/>
            <a:stretch/>
          </p:blipFill>
          <p:spPr>
            <a:xfrm>
              <a:off x="254085" y="1772816"/>
              <a:ext cx="2678760" cy="729720"/>
            </a:xfrm>
            <a:prstGeom prst="rect">
              <a:avLst/>
            </a:prstGeom>
            <a:noFill/>
            <a:ln>
              <a:noFill/>
            </a:ln>
          </p:spPr>
        </p:pic>
        <p:pic>
          <p:nvPicPr>
            <p:cNvPr id="181" name="Google Shape;181;p8"/>
            <p:cNvPicPr preferRelativeResize="0"/>
            <p:nvPr/>
          </p:nvPicPr>
          <p:blipFill rotWithShape="1">
            <a:blip r:embed="rId12">
              <a:alphaModFix/>
            </a:blip>
            <a:srcRect b="0" l="0" r="0" t="0"/>
            <a:stretch/>
          </p:blipFill>
          <p:spPr>
            <a:xfrm>
              <a:off x="142485" y="2369747"/>
              <a:ext cx="3071160" cy="567360"/>
            </a:xfrm>
            <a:prstGeom prst="rect">
              <a:avLst/>
            </a:prstGeom>
            <a:noFill/>
            <a:ln>
              <a:noFill/>
            </a:ln>
          </p:spPr>
        </p:pic>
      </p:grpSp>
      <p:sp>
        <p:nvSpPr>
          <p:cNvPr id="182" name="Google Shape;182;p8"/>
          <p:cNvSpPr txBox="1"/>
          <p:nvPr/>
        </p:nvSpPr>
        <p:spPr>
          <a:xfrm>
            <a:off x="107950" y="2649537"/>
            <a:ext cx="2897187" cy="42465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 2900km y a 5100km de profundidad la velocidad cambia bruscamente ¿Algo pasa?</a:t>
            </a:r>
            <a:endParaRPr/>
          </a:p>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Dado que la densidad es cada vez mayor solo puede ser un cambio de rigidez.</a:t>
            </a:r>
            <a:endParaRPr/>
          </a:p>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En el primero baja tanto que desaparecen las ondas S, a partir</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de ahí la Tierra es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líquida. Después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sube, luego deja de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ser líquida.</a:t>
            </a:r>
            <a:endParaRPr/>
          </a:p>
        </p:txBody>
      </p:sp>
      <p:grpSp>
        <p:nvGrpSpPr>
          <p:cNvPr id="183" name="Google Shape;183;p8"/>
          <p:cNvGrpSpPr/>
          <p:nvPr/>
        </p:nvGrpSpPr>
        <p:grpSpPr>
          <a:xfrm>
            <a:off x="4819650" y="4319587"/>
            <a:ext cx="2400300" cy="1703387"/>
            <a:chOff x="4819933" y="4319181"/>
            <a:chExt cx="2400480" cy="1703880"/>
          </a:xfrm>
        </p:grpSpPr>
        <p:pic>
          <p:nvPicPr>
            <p:cNvPr id="184" name="Google Shape;184;p8"/>
            <p:cNvPicPr preferRelativeResize="0"/>
            <p:nvPr/>
          </p:nvPicPr>
          <p:blipFill rotWithShape="1">
            <a:blip r:embed="rId13">
              <a:alphaModFix/>
            </a:blip>
            <a:srcRect b="0" l="0" r="0" t="0"/>
            <a:stretch/>
          </p:blipFill>
          <p:spPr>
            <a:xfrm>
              <a:off x="4819933" y="4319181"/>
              <a:ext cx="656280" cy="1703880"/>
            </a:xfrm>
            <a:prstGeom prst="rect">
              <a:avLst/>
            </a:prstGeom>
            <a:noFill/>
            <a:ln>
              <a:noFill/>
            </a:ln>
          </p:spPr>
        </p:pic>
        <p:pic>
          <p:nvPicPr>
            <p:cNvPr id="185" name="Google Shape;185;p8"/>
            <p:cNvPicPr preferRelativeResize="0"/>
            <p:nvPr/>
          </p:nvPicPr>
          <p:blipFill rotWithShape="1">
            <a:blip r:embed="rId14">
              <a:alphaModFix/>
            </a:blip>
            <a:srcRect b="0" l="0" r="0" t="0"/>
            <a:stretch/>
          </p:blipFill>
          <p:spPr>
            <a:xfrm>
              <a:off x="5391253" y="4885101"/>
              <a:ext cx="1829160" cy="514800"/>
            </a:xfrm>
            <a:prstGeom prst="rect">
              <a:avLst/>
            </a:prstGeom>
            <a:noFill/>
            <a:ln>
              <a:noFill/>
            </a:ln>
          </p:spPr>
        </p:pic>
        <p:pic>
          <p:nvPicPr>
            <p:cNvPr id="186" name="Google Shape;186;p8"/>
            <p:cNvPicPr preferRelativeResize="0"/>
            <p:nvPr/>
          </p:nvPicPr>
          <p:blipFill rotWithShape="1">
            <a:blip r:embed="rId15">
              <a:alphaModFix/>
            </a:blip>
            <a:srcRect b="0" l="0" r="0" t="0"/>
            <a:stretch/>
          </p:blipFill>
          <p:spPr>
            <a:xfrm>
              <a:off x="5706253" y="4740021"/>
              <a:ext cx="196560" cy="338040"/>
            </a:xfrm>
            <a:prstGeom prst="rect">
              <a:avLst/>
            </a:prstGeom>
            <a:noFill/>
            <a:ln>
              <a:noFill/>
            </a:ln>
          </p:spPr>
        </p:pic>
        <p:pic>
          <p:nvPicPr>
            <p:cNvPr id="187" name="Google Shape;187;p8"/>
            <p:cNvPicPr preferRelativeResize="0"/>
            <p:nvPr/>
          </p:nvPicPr>
          <p:blipFill rotWithShape="1">
            <a:blip r:embed="rId16">
              <a:alphaModFix/>
            </a:blip>
            <a:srcRect b="0" l="0" r="0" t="0"/>
            <a:stretch/>
          </p:blipFill>
          <p:spPr>
            <a:xfrm>
              <a:off x="5989573" y="4721661"/>
              <a:ext cx="150480" cy="311040"/>
            </a:xfrm>
            <a:prstGeom prst="rect">
              <a:avLst/>
            </a:prstGeom>
            <a:noFill/>
            <a:ln>
              <a:noFill/>
            </a:ln>
          </p:spPr>
        </p:pic>
        <p:pic>
          <p:nvPicPr>
            <p:cNvPr id="188" name="Google Shape;188;p8"/>
            <p:cNvPicPr preferRelativeResize="0"/>
            <p:nvPr/>
          </p:nvPicPr>
          <p:blipFill rotWithShape="1">
            <a:blip r:embed="rId17">
              <a:alphaModFix/>
            </a:blip>
            <a:srcRect b="0" l="0" r="0" t="0"/>
            <a:stretch/>
          </p:blipFill>
          <p:spPr>
            <a:xfrm>
              <a:off x="5795533" y="5237181"/>
              <a:ext cx="261360" cy="389880"/>
            </a:xfrm>
            <a:prstGeom prst="rect">
              <a:avLst/>
            </a:prstGeom>
            <a:noFill/>
            <a:ln>
              <a:noFill/>
            </a:ln>
          </p:spPr>
        </p:pic>
        <p:pic>
          <p:nvPicPr>
            <p:cNvPr id="189" name="Google Shape;189;p8"/>
            <p:cNvPicPr preferRelativeResize="0"/>
            <p:nvPr/>
          </p:nvPicPr>
          <p:blipFill rotWithShape="1">
            <a:blip r:embed="rId18">
              <a:alphaModFix/>
            </a:blip>
            <a:srcRect b="0" l="0" r="0" t="0"/>
            <a:stretch/>
          </p:blipFill>
          <p:spPr>
            <a:xfrm>
              <a:off x="6291828" y="4919822"/>
              <a:ext cx="95400" cy="102960"/>
            </a:xfrm>
            <a:prstGeom prst="rect">
              <a:avLst/>
            </a:prstGeom>
            <a:noFill/>
            <a:ln>
              <a:noFill/>
            </a:ln>
          </p:spPr>
        </p:pic>
        <p:pic>
          <p:nvPicPr>
            <p:cNvPr id="190" name="Google Shape;190;p8"/>
            <p:cNvPicPr preferRelativeResize="0"/>
            <p:nvPr/>
          </p:nvPicPr>
          <p:blipFill rotWithShape="1">
            <a:blip r:embed="rId19">
              <a:alphaModFix/>
            </a:blip>
            <a:srcRect b="0" l="0" r="0" t="0"/>
            <a:stretch/>
          </p:blipFill>
          <p:spPr>
            <a:xfrm>
              <a:off x="6420348" y="4928462"/>
              <a:ext cx="82440" cy="110520"/>
            </a:xfrm>
            <a:prstGeom prst="rect">
              <a:avLst/>
            </a:prstGeom>
            <a:noFill/>
            <a:ln>
              <a:noFill/>
            </a:ln>
          </p:spPr>
        </p:pic>
        <p:pic>
          <p:nvPicPr>
            <p:cNvPr id="191" name="Google Shape;191;p8"/>
            <p:cNvPicPr preferRelativeResize="0"/>
            <p:nvPr/>
          </p:nvPicPr>
          <p:blipFill rotWithShape="1">
            <a:blip r:embed="rId20">
              <a:alphaModFix/>
            </a:blip>
            <a:srcRect b="0" l="0" r="0" t="0"/>
            <a:stretch/>
          </p:blipFill>
          <p:spPr>
            <a:xfrm>
              <a:off x="6517908" y="4832342"/>
              <a:ext cx="82080" cy="205200"/>
            </a:xfrm>
            <a:prstGeom prst="rect">
              <a:avLst/>
            </a:prstGeom>
            <a:noFill/>
            <a:ln>
              <a:noFill/>
            </a:ln>
          </p:spPr>
        </p:pic>
        <p:pic>
          <p:nvPicPr>
            <p:cNvPr id="192" name="Google Shape;192;p8"/>
            <p:cNvPicPr preferRelativeResize="0"/>
            <p:nvPr/>
          </p:nvPicPr>
          <p:blipFill rotWithShape="1">
            <a:blip r:embed="rId21">
              <a:alphaModFix/>
            </a:blip>
            <a:srcRect b="0" l="0" r="0" t="0"/>
            <a:stretch/>
          </p:blipFill>
          <p:spPr>
            <a:xfrm>
              <a:off x="6631308" y="4936382"/>
              <a:ext cx="172440" cy="114480"/>
            </a:xfrm>
            <a:prstGeom prst="rect">
              <a:avLst/>
            </a:prstGeom>
            <a:noFill/>
            <a:ln>
              <a:noFill/>
            </a:ln>
          </p:spPr>
        </p:pic>
      </p:grpSp>
      <p:pic>
        <p:nvPicPr>
          <p:cNvPr id="193" name="Google Shape;193;p8"/>
          <p:cNvPicPr preferRelativeResize="0"/>
          <p:nvPr/>
        </p:nvPicPr>
        <p:blipFill rotWithShape="1">
          <a:blip r:embed="rId22">
            <a:alphaModFix/>
          </a:blip>
          <a:srcRect b="0" l="0" r="0" t="0"/>
          <a:stretch/>
        </p:blipFill>
        <p:spPr>
          <a:xfrm>
            <a:off x="6740525" y="3422650"/>
            <a:ext cx="3175" cy="3175"/>
          </a:xfrm>
          <a:prstGeom prst="rect">
            <a:avLst/>
          </a:prstGeom>
          <a:noFill/>
          <a:ln>
            <a:noFill/>
          </a:ln>
        </p:spPr>
      </p:pic>
      <p:grpSp>
        <p:nvGrpSpPr>
          <p:cNvPr id="194" name="Google Shape;194;p8"/>
          <p:cNvGrpSpPr/>
          <p:nvPr/>
        </p:nvGrpSpPr>
        <p:grpSpPr>
          <a:xfrm>
            <a:off x="5153025" y="1314450"/>
            <a:ext cx="1663700" cy="1152525"/>
            <a:chOff x="5152788" y="1314782"/>
            <a:chExt cx="1664507" cy="1152000"/>
          </a:xfrm>
        </p:grpSpPr>
        <p:pic>
          <p:nvPicPr>
            <p:cNvPr id="195" name="Google Shape;195;p8"/>
            <p:cNvPicPr preferRelativeResize="0"/>
            <p:nvPr/>
          </p:nvPicPr>
          <p:blipFill rotWithShape="1">
            <a:blip r:embed="rId23">
              <a:alphaModFix/>
            </a:blip>
            <a:srcRect b="0" l="0" r="0" t="0"/>
            <a:stretch/>
          </p:blipFill>
          <p:spPr>
            <a:xfrm>
              <a:off x="6731975" y="1314782"/>
              <a:ext cx="64440" cy="153720"/>
            </a:xfrm>
            <a:prstGeom prst="rect">
              <a:avLst/>
            </a:prstGeom>
            <a:noFill/>
            <a:ln>
              <a:noFill/>
            </a:ln>
          </p:spPr>
        </p:pic>
        <p:pic>
          <p:nvPicPr>
            <p:cNvPr id="196" name="Google Shape;196;p8"/>
            <p:cNvPicPr preferRelativeResize="0"/>
            <p:nvPr/>
          </p:nvPicPr>
          <p:blipFill rotWithShape="1">
            <a:blip r:embed="rId24">
              <a:alphaModFix/>
            </a:blip>
            <a:srcRect b="0" l="0" r="0" t="0"/>
            <a:stretch/>
          </p:blipFill>
          <p:spPr>
            <a:xfrm>
              <a:off x="5152788" y="1616822"/>
              <a:ext cx="213120" cy="742320"/>
            </a:xfrm>
            <a:prstGeom prst="rect">
              <a:avLst/>
            </a:prstGeom>
            <a:noFill/>
            <a:ln>
              <a:noFill/>
            </a:ln>
          </p:spPr>
        </p:pic>
        <p:pic>
          <p:nvPicPr>
            <p:cNvPr id="197" name="Google Shape;197;p8"/>
            <p:cNvPicPr preferRelativeResize="0"/>
            <p:nvPr/>
          </p:nvPicPr>
          <p:blipFill rotWithShape="1">
            <a:blip r:embed="rId25">
              <a:alphaModFix/>
            </a:blip>
            <a:srcRect b="0" l="0" r="0" t="0"/>
            <a:stretch/>
          </p:blipFill>
          <p:spPr>
            <a:xfrm>
              <a:off x="6597468" y="1611062"/>
              <a:ext cx="136440" cy="855720"/>
            </a:xfrm>
            <a:prstGeom prst="rect">
              <a:avLst/>
            </a:prstGeom>
            <a:noFill/>
            <a:ln>
              <a:noFill/>
            </a:ln>
          </p:spPr>
        </p:pic>
        <p:pic>
          <p:nvPicPr>
            <p:cNvPr id="198" name="Google Shape;198;p8"/>
            <p:cNvPicPr preferRelativeResize="0"/>
            <p:nvPr/>
          </p:nvPicPr>
          <p:blipFill rotWithShape="1">
            <a:blip r:embed="rId26">
              <a:alphaModFix/>
            </a:blip>
            <a:srcRect b="0" l="0" r="0" t="0"/>
            <a:stretch/>
          </p:blipFill>
          <p:spPr>
            <a:xfrm>
              <a:off x="5363975" y="1851182"/>
              <a:ext cx="144360" cy="227160"/>
            </a:xfrm>
            <a:prstGeom prst="rect">
              <a:avLst/>
            </a:prstGeom>
            <a:noFill/>
            <a:ln>
              <a:noFill/>
            </a:ln>
          </p:spPr>
        </p:pic>
        <p:pic>
          <p:nvPicPr>
            <p:cNvPr id="199" name="Google Shape;199;p8"/>
            <p:cNvPicPr preferRelativeResize="0"/>
            <p:nvPr/>
          </p:nvPicPr>
          <p:blipFill rotWithShape="1">
            <a:blip r:embed="rId27">
              <a:alphaModFix/>
            </a:blip>
            <a:srcRect b="0" l="0" r="0" t="0"/>
            <a:stretch/>
          </p:blipFill>
          <p:spPr>
            <a:xfrm>
              <a:off x="5536415" y="1838582"/>
              <a:ext cx="41760" cy="145800"/>
            </a:xfrm>
            <a:prstGeom prst="rect">
              <a:avLst/>
            </a:prstGeom>
            <a:noFill/>
            <a:ln>
              <a:noFill/>
            </a:ln>
          </p:spPr>
        </p:pic>
        <p:pic>
          <p:nvPicPr>
            <p:cNvPr id="200" name="Google Shape;200;p8"/>
            <p:cNvPicPr preferRelativeResize="0"/>
            <p:nvPr/>
          </p:nvPicPr>
          <p:blipFill rotWithShape="1">
            <a:blip r:embed="rId28">
              <a:alphaModFix/>
            </a:blip>
            <a:srcRect b="0" l="0" r="0" t="0"/>
            <a:stretch/>
          </p:blipFill>
          <p:spPr>
            <a:xfrm>
              <a:off x="5582135" y="1807262"/>
              <a:ext cx="88920" cy="180360"/>
            </a:xfrm>
            <a:prstGeom prst="rect">
              <a:avLst/>
            </a:prstGeom>
            <a:noFill/>
            <a:ln>
              <a:noFill/>
            </a:ln>
          </p:spPr>
        </p:pic>
        <p:pic>
          <p:nvPicPr>
            <p:cNvPr id="201" name="Google Shape;201;p8"/>
            <p:cNvPicPr preferRelativeResize="0"/>
            <p:nvPr/>
          </p:nvPicPr>
          <p:blipFill rotWithShape="1">
            <a:blip r:embed="rId29">
              <a:alphaModFix/>
            </a:blip>
            <a:srcRect b="0" l="0" r="0" t="0"/>
            <a:stretch/>
          </p:blipFill>
          <p:spPr>
            <a:xfrm>
              <a:off x="5714255" y="1760462"/>
              <a:ext cx="80280" cy="163080"/>
            </a:xfrm>
            <a:prstGeom prst="rect">
              <a:avLst/>
            </a:prstGeom>
            <a:noFill/>
            <a:ln>
              <a:noFill/>
            </a:ln>
          </p:spPr>
        </p:pic>
        <p:pic>
          <p:nvPicPr>
            <p:cNvPr id="202" name="Google Shape;202;p8"/>
            <p:cNvPicPr preferRelativeResize="0"/>
            <p:nvPr/>
          </p:nvPicPr>
          <p:blipFill rotWithShape="1">
            <a:blip r:embed="rId30">
              <a:alphaModFix/>
            </a:blip>
            <a:srcRect b="0" l="0" r="0" t="0"/>
            <a:stretch/>
          </p:blipFill>
          <p:spPr>
            <a:xfrm>
              <a:off x="5814695" y="1759742"/>
              <a:ext cx="80280" cy="115920"/>
            </a:xfrm>
            <a:prstGeom prst="rect">
              <a:avLst/>
            </a:prstGeom>
            <a:noFill/>
            <a:ln>
              <a:noFill/>
            </a:ln>
          </p:spPr>
        </p:pic>
        <p:pic>
          <p:nvPicPr>
            <p:cNvPr id="203" name="Google Shape;203;p8"/>
            <p:cNvPicPr preferRelativeResize="0"/>
            <p:nvPr/>
          </p:nvPicPr>
          <p:blipFill rotWithShape="1">
            <a:blip r:embed="rId31">
              <a:alphaModFix/>
            </a:blip>
            <a:srcRect b="0" l="0" r="0" t="0"/>
            <a:stretch/>
          </p:blipFill>
          <p:spPr>
            <a:xfrm>
              <a:off x="5911535" y="1680542"/>
              <a:ext cx="119520" cy="164880"/>
            </a:xfrm>
            <a:prstGeom prst="rect">
              <a:avLst/>
            </a:prstGeom>
            <a:noFill/>
            <a:ln>
              <a:noFill/>
            </a:ln>
          </p:spPr>
        </p:pic>
        <p:pic>
          <p:nvPicPr>
            <p:cNvPr id="204" name="Google Shape;204;p8"/>
            <p:cNvPicPr preferRelativeResize="0"/>
            <p:nvPr/>
          </p:nvPicPr>
          <p:blipFill rotWithShape="1">
            <a:blip r:embed="rId32">
              <a:alphaModFix/>
            </a:blip>
            <a:srcRect b="0" l="0" r="0" t="0"/>
            <a:stretch/>
          </p:blipFill>
          <p:spPr>
            <a:xfrm>
              <a:off x="6077495" y="1655342"/>
              <a:ext cx="51840" cy="121320"/>
            </a:xfrm>
            <a:prstGeom prst="rect">
              <a:avLst/>
            </a:prstGeom>
            <a:noFill/>
            <a:ln>
              <a:noFill/>
            </a:ln>
          </p:spPr>
        </p:pic>
        <p:pic>
          <p:nvPicPr>
            <p:cNvPr id="205" name="Google Shape;205;p8"/>
            <p:cNvPicPr preferRelativeResize="0"/>
            <p:nvPr/>
          </p:nvPicPr>
          <p:blipFill rotWithShape="1">
            <a:blip r:embed="rId33">
              <a:alphaModFix/>
            </a:blip>
            <a:srcRect b="0" l="0" r="0" t="0"/>
            <a:stretch/>
          </p:blipFill>
          <p:spPr>
            <a:xfrm>
              <a:off x="5987135" y="1625102"/>
              <a:ext cx="134280" cy="74160"/>
            </a:xfrm>
            <a:prstGeom prst="rect">
              <a:avLst/>
            </a:prstGeom>
            <a:noFill/>
            <a:ln>
              <a:noFill/>
            </a:ln>
          </p:spPr>
        </p:pic>
        <p:pic>
          <p:nvPicPr>
            <p:cNvPr id="206" name="Google Shape;206;p8"/>
            <p:cNvPicPr preferRelativeResize="0"/>
            <p:nvPr/>
          </p:nvPicPr>
          <p:blipFill rotWithShape="1">
            <a:blip r:embed="rId34">
              <a:alphaModFix/>
            </a:blip>
            <a:srcRect b="0" l="0" r="0" t="0"/>
            <a:stretch/>
          </p:blipFill>
          <p:spPr>
            <a:xfrm>
              <a:off x="6179015" y="1611782"/>
              <a:ext cx="47520" cy="131400"/>
            </a:xfrm>
            <a:prstGeom prst="rect">
              <a:avLst/>
            </a:prstGeom>
            <a:noFill/>
            <a:ln>
              <a:noFill/>
            </a:ln>
          </p:spPr>
        </p:pic>
        <p:pic>
          <p:nvPicPr>
            <p:cNvPr id="207" name="Google Shape;207;p8"/>
            <p:cNvPicPr preferRelativeResize="0"/>
            <p:nvPr/>
          </p:nvPicPr>
          <p:blipFill rotWithShape="1">
            <a:blip r:embed="rId35">
              <a:alphaModFix/>
            </a:blip>
            <a:srcRect b="0" l="0" r="0" t="0"/>
            <a:stretch/>
          </p:blipFill>
          <p:spPr>
            <a:xfrm>
              <a:off x="6220055" y="1543022"/>
              <a:ext cx="127440" cy="181800"/>
            </a:xfrm>
            <a:prstGeom prst="rect">
              <a:avLst/>
            </a:prstGeom>
            <a:noFill/>
            <a:ln>
              <a:noFill/>
            </a:ln>
          </p:spPr>
        </p:pic>
        <p:pic>
          <p:nvPicPr>
            <p:cNvPr id="208" name="Google Shape;208;p8"/>
            <p:cNvPicPr preferRelativeResize="0"/>
            <p:nvPr/>
          </p:nvPicPr>
          <p:blipFill rotWithShape="1">
            <a:blip r:embed="rId36">
              <a:alphaModFix/>
            </a:blip>
            <a:srcRect b="0" l="0" r="0" t="0"/>
            <a:stretch/>
          </p:blipFill>
          <p:spPr>
            <a:xfrm>
              <a:off x="6369095" y="1488662"/>
              <a:ext cx="72720" cy="149040"/>
            </a:xfrm>
            <a:prstGeom prst="rect">
              <a:avLst/>
            </a:prstGeom>
            <a:noFill/>
            <a:ln>
              <a:noFill/>
            </a:ln>
          </p:spPr>
        </p:pic>
        <p:pic>
          <p:nvPicPr>
            <p:cNvPr id="209" name="Google Shape;209;p8"/>
            <p:cNvPicPr preferRelativeResize="0"/>
            <p:nvPr/>
          </p:nvPicPr>
          <p:blipFill rotWithShape="1">
            <a:blip r:embed="rId37">
              <a:alphaModFix/>
            </a:blip>
            <a:srcRect b="0" l="0" r="0" t="0"/>
            <a:stretch/>
          </p:blipFill>
          <p:spPr>
            <a:xfrm>
              <a:off x="6477815" y="1479662"/>
              <a:ext cx="34920" cy="116280"/>
            </a:xfrm>
            <a:prstGeom prst="rect">
              <a:avLst/>
            </a:prstGeom>
            <a:noFill/>
            <a:ln>
              <a:noFill/>
            </a:ln>
          </p:spPr>
        </p:pic>
        <p:pic>
          <p:nvPicPr>
            <p:cNvPr id="210" name="Google Shape;210;p8"/>
            <p:cNvPicPr preferRelativeResize="0"/>
            <p:nvPr/>
          </p:nvPicPr>
          <p:blipFill rotWithShape="1">
            <a:blip r:embed="rId38">
              <a:alphaModFix/>
            </a:blip>
            <a:srcRect b="0" l="0" r="0" t="0"/>
            <a:stretch/>
          </p:blipFill>
          <p:spPr>
            <a:xfrm>
              <a:off x="6534335" y="1422062"/>
              <a:ext cx="72360" cy="171360"/>
            </a:xfrm>
            <a:prstGeom prst="rect">
              <a:avLst/>
            </a:prstGeom>
            <a:noFill/>
            <a:ln>
              <a:noFill/>
            </a:ln>
          </p:spPr>
        </p:pic>
        <p:pic>
          <p:nvPicPr>
            <p:cNvPr id="211" name="Google Shape;211;p8"/>
            <p:cNvPicPr preferRelativeResize="0"/>
            <p:nvPr/>
          </p:nvPicPr>
          <p:blipFill rotWithShape="1">
            <a:blip r:embed="rId39">
              <a:alphaModFix/>
            </a:blip>
            <a:srcRect b="0" l="0" r="0" t="0"/>
            <a:stretch/>
          </p:blipFill>
          <p:spPr>
            <a:xfrm>
              <a:off x="6637655" y="1357622"/>
              <a:ext cx="76320" cy="168840"/>
            </a:xfrm>
            <a:prstGeom prst="rect">
              <a:avLst/>
            </a:prstGeom>
            <a:noFill/>
            <a:ln>
              <a:noFill/>
            </a:ln>
          </p:spPr>
        </p:pic>
        <p:pic>
          <p:nvPicPr>
            <p:cNvPr id="212" name="Google Shape;212;p8"/>
            <p:cNvPicPr preferRelativeResize="0"/>
            <p:nvPr/>
          </p:nvPicPr>
          <p:blipFill rotWithShape="1">
            <a:blip r:embed="rId40">
              <a:alphaModFix/>
            </a:blip>
            <a:srcRect b="0" l="0" r="0" t="0"/>
            <a:stretch/>
          </p:blipFill>
          <p:spPr>
            <a:xfrm>
              <a:off x="6630455" y="1460942"/>
              <a:ext cx="79560" cy="26640"/>
            </a:xfrm>
            <a:prstGeom prst="rect">
              <a:avLst/>
            </a:prstGeom>
            <a:noFill/>
            <a:ln>
              <a:noFill/>
            </a:ln>
          </p:spPr>
        </p:pic>
        <p:pic>
          <p:nvPicPr>
            <p:cNvPr id="213" name="Google Shape;213;p8"/>
            <p:cNvPicPr preferRelativeResize="0"/>
            <p:nvPr/>
          </p:nvPicPr>
          <p:blipFill rotWithShape="1">
            <a:blip r:embed="rId41">
              <a:alphaModFix/>
            </a:blip>
            <a:srcRect b="0" l="0" r="0" t="0"/>
            <a:stretch/>
          </p:blipFill>
          <p:spPr>
            <a:xfrm>
              <a:off x="5565575" y="1537622"/>
              <a:ext cx="1251720" cy="648360"/>
            </a:xfrm>
            <a:prstGeom prst="rect">
              <a:avLst/>
            </a:prstGeom>
            <a:noFill/>
            <a:ln>
              <a:noFill/>
            </a:ln>
          </p:spPr>
        </p:pic>
      </p:grpSp>
      <p:sp>
        <p:nvSpPr>
          <p:cNvPr id="214" name="Google Shape;214;p8"/>
          <p:cNvSpPr txBox="1"/>
          <p:nvPr/>
        </p:nvSpPr>
        <p:spPr>
          <a:xfrm>
            <a:off x="7300912" y="2163762"/>
            <a:ext cx="1911350" cy="32924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A estos lugares donde la velocidad cambia tan rápidamente les llamamos </a:t>
            </a:r>
            <a:r>
              <a:rPr b="1" i="0" lang="en-US" sz="1600" u="none">
                <a:solidFill>
                  <a:schemeClr val="dk1"/>
                </a:solidFill>
                <a:latin typeface="Arial"/>
                <a:ea typeface="Arial"/>
                <a:cs typeface="Arial"/>
                <a:sym typeface="Arial"/>
              </a:rPr>
              <a:t>discontinuidades.</a:t>
            </a:r>
            <a:endParaRPr/>
          </a:p>
          <a:p>
            <a:pPr indent="0" lvl="0" marL="0" marR="0" rtl="0" algn="l">
              <a:lnSpc>
                <a:spcPct val="100000"/>
              </a:lnSpc>
              <a:spcBef>
                <a:spcPts val="0"/>
              </a:spcBef>
              <a:spcAft>
                <a:spcPts val="0"/>
              </a:spcAft>
              <a:buClr>
                <a:schemeClr val="dk1"/>
              </a:buClr>
              <a:buSzPts val="1600"/>
              <a:buFont typeface="Arial"/>
              <a:buNone/>
            </a:pPr>
            <a:r>
              <a:t/>
            </a:r>
            <a:endParaRPr b="0" i="0" sz="16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Pueden ser:</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sng">
                <a:solidFill>
                  <a:schemeClr val="dk1"/>
                </a:solidFill>
                <a:latin typeface="Arial"/>
                <a:ea typeface="Arial"/>
                <a:cs typeface="Arial"/>
                <a:sym typeface="Arial"/>
              </a:rPr>
              <a:t>Primarias</a:t>
            </a:r>
            <a:r>
              <a:rPr b="0" i="0" lang="en-US" sz="1600" u="none">
                <a:solidFill>
                  <a:schemeClr val="dk1"/>
                </a:solidFill>
                <a:latin typeface="Arial"/>
                <a:ea typeface="Arial"/>
                <a:cs typeface="Arial"/>
                <a:sym typeface="Arial"/>
              </a:rPr>
              <a:t>, si el cambio es muy importante</a:t>
            </a:r>
            <a:endParaRPr/>
          </a:p>
          <a:p>
            <a:pPr indent="-101600" lvl="0" marL="0" marR="0" rtl="0" algn="l">
              <a:lnSpc>
                <a:spcPct val="100000"/>
              </a:lnSpc>
              <a:spcBef>
                <a:spcPts val="0"/>
              </a:spcBef>
              <a:spcAft>
                <a:spcPts val="0"/>
              </a:spcAft>
              <a:buClr>
                <a:schemeClr val="dk1"/>
              </a:buClr>
              <a:buSzPts val="1600"/>
              <a:buFont typeface="Arial"/>
              <a:buChar char="-"/>
            </a:pPr>
            <a:r>
              <a:rPr b="0" i="0" lang="en-US" sz="1600" u="sng">
                <a:solidFill>
                  <a:schemeClr val="dk1"/>
                </a:solidFill>
                <a:latin typeface="Arial"/>
                <a:ea typeface="Arial"/>
                <a:cs typeface="Arial"/>
                <a:sym typeface="Arial"/>
              </a:rPr>
              <a:t>Secundarias</a:t>
            </a:r>
            <a:r>
              <a:rPr b="0" i="0" lang="en-US" sz="1600" u="none">
                <a:solidFill>
                  <a:schemeClr val="dk1"/>
                </a:solidFill>
                <a:latin typeface="Arial"/>
                <a:ea typeface="Arial"/>
                <a:cs typeface="Arial"/>
                <a:sym typeface="Arial"/>
              </a:rPr>
              <a:t> si no lo 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Z:\Escritorio\ondaps.gif" id="219" name="Google Shape;219;p9"/>
          <p:cNvPicPr preferRelativeResize="0"/>
          <p:nvPr/>
        </p:nvPicPr>
        <p:blipFill rotWithShape="1">
          <a:blip r:embed="rId3">
            <a:alphaModFix/>
          </a:blip>
          <a:srcRect b="0" l="0" r="0" t="0"/>
          <a:stretch/>
        </p:blipFill>
        <p:spPr>
          <a:xfrm>
            <a:off x="4284662" y="2289175"/>
            <a:ext cx="4392612" cy="4308475"/>
          </a:xfrm>
          <a:prstGeom prst="rect">
            <a:avLst/>
          </a:prstGeom>
          <a:noFill/>
          <a:ln>
            <a:noFill/>
          </a:ln>
        </p:spPr>
      </p:pic>
      <p:sp>
        <p:nvSpPr>
          <p:cNvPr id="220" name="Google Shape;220;p9"/>
          <p:cNvSpPr txBox="1"/>
          <p:nvPr/>
        </p:nvSpPr>
        <p:spPr>
          <a:xfrm>
            <a:off x="395287" y="701675"/>
            <a:ext cx="8281987" cy="14779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discontinuidad que hay en torno a los 2900KM de profundidad se ha llamado de Gutemberg y separa dos capas, la más externa llamada manto y la más interna llamada núcleo. Este tipo de discontinuidad que separa dos grandes regiones por marcar un límite evidente entre dos regiones de diferentes características se llaman PRIMARIAS.</a:t>
            </a:r>
            <a:endParaRPr/>
          </a:p>
        </p:txBody>
      </p:sp>
      <p:sp>
        <p:nvSpPr>
          <p:cNvPr id="221" name="Google Shape;221;p9"/>
          <p:cNvSpPr txBox="1"/>
          <p:nvPr/>
        </p:nvSpPr>
        <p:spPr>
          <a:xfrm>
            <a:off x="404812" y="284162"/>
            <a:ext cx="4008437"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TIPOS DE DISCONTINUIDADES</a:t>
            </a:r>
            <a:endParaRPr/>
          </a:p>
        </p:txBody>
      </p:sp>
      <p:sp>
        <p:nvSpPr>
          <p:cNvPr id="222" name="Google Shape;222;p9"/>
          <p:cNvSpPr txBox="1"/>
          <p:nvPr/>
        </p:nvSpPr>
        <p:spPr>
          <a:xfrm>
            <a:off x="423862" y="2160587"/>
            <a:ext cx="3878262"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Existe otra discontinuidad </a:t>
            </a:r>
            <a:r>
              <a:rPr b="1" i="0" lang="en-US" sz="1800" u="none">
                <a:solidFill>
                  <a:schemeClr val="dk1"/>
                </a:solidFill>
                <a:latin typeface="Arial"/>
                <a:ea typeface="Arial"/>
                <a:cs typeface="Arial"/>
                <a:sym typeface="Arial"/>
              </a:rPr>
              <a:t>primaria</a:t>
            </a:r>
            <a:r>
              <a:rPr b="0" i="0" lang="en-US" sz="1800" u="none">
                <a:solidFill>
                  <a:schemeClr val="dk1"/>
                </a:solidFill>
                <a:latin typeface="Arial"/>
                <a:ea typeface="Arial"/>
                <a:cs typeface="Arial"/>
                <a:sym typeface="Arial"/>
              </a:rPr>
              <a:t> en torno a los 10 a 90km de profundidad, llamada de Mohorovic y separa corteza de núcleo.</a:t>
            </a:r>
            <a:endParaRPr/>
          </a:p>
        </p:txBody>
      </p:sp>
      <p:sp>
        <p:nvSpPr>
          <p:cNvPr id="223" name="Google Shape;223;p9"/>
          <p:cNvSpPr txBox="1"/>
          <p:nvPr/>
        </p:nvSpPr>
        <p:spPr>
          <a:xfrm>
            <a:off x="407987" y="3638550"/>
            <a:ext cx="3600450" cy="28622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La que se encuentra a 5100Km, llamada de Lehmann, es </a:t>
            </a:r>
            <a:r>
              <a:rPr b="1" i="0" lang="en-US" sz="1800" u="none">
                <a:solidFill>
                  <a:schemeClr val="dk1"/>
                </a:solidFill>
                <a:latin typeface="Arial"/>
                <a:ea typeface="Arial"/>
                <a:cs typeface="Arial"/>
                <a:sym typeface="Arial"/>
              </a:rPr>
              <a:t>secundaria</a:t>
            </a:r>
            <a:r>
              <a:rPr b="0" i="0" lang="en-US" sz="1800" u="none">
                <a:solidFill>
                  <a:schemeClr val="dk1"/>
                </a:solidFill>
                <a:latin typeface="Arial"/>
                <a:ea typeface="Arial"/>
                <a:cs typeface="Arial"/>
                <a:sym typeface="Arial"/>
              </a:rPr>
              <a:t> separa dos regiones dentro del núcleo el externo (líquido) del interno (sólido, SÍ sólido).</a:t>
            </a:r>
            <a:endParaRPr/>
          </a:p>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Existe otra discontinuidad secundaria sobre los 800km que separa el manto superior del inferior.</a:t>
            </a:r>
            <a:endParaRPr/>
          </a:p>
        </p:txBody>
      </p:sp>
      <p:pic>
        <p:nvPicPr>
          <p:cNvPr id="224" name="Google Shape;224;p9"/>
          <p:cNvPicPr preferRelativeResize="0"/>
          <p:nvPr/>
        </p:nvPicPr>
        <p:blipFill rotWithShape="1">
          <a:blip r:embed="rId4">
            <a:alphaModFix/>
          </a:blip>
          <a:srcRect b="0" l="0" r="0" t="0"/>
          <a:stretch/>
        </p:blipFill>
        <p:spPr>
          <a:xfrm>
            <a:off x="4432300" y="1820862"/>
            <a:ext cx="4194175" cy="396875"/>
          </a:xfrm>
          <a:prstGeom prst="rect">
            <a:avLst/>
          </a:prstGeom>
          <a:noFill/>
          <a:ln>
            <a:noFill/>
          </a:ln>
        </p:spPr>
      </p:pic>
      <p:pic>
        <p:nvPicPr>
          <p:cNvPr id="225" name="Google Shape;225;p9"/>
          <p:cNvPicPr preferRelativeResize="0"/>
          <p:nvPr/>
        </p:nvPicPr>
        <p:blipFill rotWithShape="1">
          <a:blip r:embed="rId5">
            <a:alphaModFix/>
          </a:blip>
          <a:srcRect b="0" l="0" r="0" t="0"/>
          <a:stretch/>
        </p:blipFill>
        <p:spPr>
          <a:xfrm>
            <a:off x="4921250" y="6327775"/>
            <a:ext cx="3151187" cy="485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2015-05-04T18:56:16Z</dcterms:created>
  <dc:creator>Lourdes Rey</dc:creator>
</cp:coreProperties>
</file>

<file path=docProps/custom.xml><?xml version="1.0" encoding="utf-8"?>
<Properties xmlns="http://schemas.openxmlformats.org/officeDocument/2006/custom-properties" xmlns:vt="http://schemas.openxmlformats.org/officeDocument/2006/docPropsVTypes"/>
</file>