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img" ContentType="image/p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1" r:id="rId8"/>
    <p:sldId id="262" r:id="rId9"/>
    <p:sldId id="265" r:id="rId10"/>
    <p:sldId id="268" r:id="rId11"/>
    <p:sldId id="266" r:id="rId12"/>
    <p:sldId id="271" r:id="rId13"/>
    <p:sldId id="283" r:id="rId14"/>
    <p:sldId id="284" r:id="rId15"/>
    <p:sldId id="285" r:id="rId16"/>
    <p:sldId id="279" r:id="rId17"/>
    <p:sldId id="280" r:id="rId18"/>
    <p:sldId id="277" r:id="rId19"/>
    <p:sldId id="282" r:id="rId20"/>
    <p:sldId id="287" r:id="rId21"/>
    <p:sldId id="281"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22D0066-BA3E-4A4A-BDBB-62B0ADDD31E7}" type="datetimeFigureOut">
              <a:rPr lang="es-ES" smtClean="0"/>
              <a:pPr/>
              <a:t>20/05/2018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3D2CA5-F625-468B-9937-085B26F8336D}"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22D0066-BA3E-4A4A-BDBB-62B0ADDD31E7}" type="datetimeFigureOut">
              <a:rPr lang="es-ES" smtClean="0"/>
              <a:pPr/>
              <a:t>20/05/2018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3D2CA5-F625-468B-9937-085B26F8336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22D0066-BA3E-4A4A-BDBB-62B0ADDD31E7}" type="datetimeFigureOut">
              <a:rPr lang="es-ES" smtClean="0"/>
              <a:pPr/>
              <a:t>20/05/2018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3D2CA5-F625-468B-9937-085B26F8336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22D0066-BA3E-4A4A-BDBB-62B0ADDD31E7}" type="datetimeFigureOut">
              <a:rPr lang="es-ES" smtClean="0"/>
              <a:pPr/>
              <a:t>20/05/2018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3D2CA5-F625-468B-9937-085B26F8336D}"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22D0066-BA3E-4A4A-BDBB-62B0ADDD31E7}" type="datetimeFigureOut">
              <a:rPr lang="es-ES" smtClean="0"/>
              <a:pPr/>
              <a:t>20/05/2018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3D2CA5-F625-468B-9937-085B26F8336D}"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22D0066-BA3E-4A4A-BDBB-62B0ADDD31E7}" type="datetimeFigureOut">
              <a:rPr lang="es-ES" smtClean="0"/>
              <a:pPr/>
              <a:t>20/05/2018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93D2CA5-F625-468B-9937-085B26F8336D}"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22D0066-BA3E-4A4A-BDBB-62B0ADDD31E7}" type="datetimeFigureOut">
              <a:rPr lang="es-ES" smtClean="0"/>
              <a:pPr/>
              <a:t>20/05/2018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93D2CA5-F625-468B-9937-085B26F8336D}"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22D0066-BA3E-4A4A-BDBB-62B0ADDD31E7}" type="datetimeFigureOut">
              <a:rPr lang="es-ES" smtClean="0"/>
              <a:pPr/>
              <a:t>20/05/2018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93D2CA5-F625-468B-9937-085B26F8336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22D0066-BA3E-4A4A-BDBB-62B0ADDD31E7}" type="datetimeFigureOut">
              <a:rPr lang="es-ES" smtClean="0"/>
              <a:pPr/>
              <a:t>20/05/2018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93D2CA5-F625-468B-9937-085B26F8336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2D0066-BA3E-4A4A-BDBB-62B0ADDD31E7}" type="datetimeFigureOut">
              <a:rPr lang="es-ES" smtClean="0"/>
              <a:pPr/>
              <a:t>20/05/2018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93D2CA5-F625-468B-9937-085B26F8336D}"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2D0066-BA3E-4A4A-BDBB-62B0ADDD31E7}" type="datetimeFigureOut">
              <a:rPr lang="es-ES" smtClean="0"/>
              <a:pPr/>
              <a:t>20/05/2018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93D2CA5-F625-468B-9937-085B26F8336D}"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D0066-BA3E-4A4A-BDBB-62B0ADDD31E7}" type="datetimeFigureOut">
              <a:rPr lang="es-ES" smtClean="0"/>
              <a:pPr/>
              <a:t>20/05/2018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D2CA5-F625-468B-9937-085B26F8336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im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La </a:t>
            </a:r>
            <a:r>
              <a:rPr lang="es-ES" dirty="0" smtClean="0"/>
              <a:t>forme.</a:t>
            </a:r>
            <a:endParaRPr lang="es-ES" dirty="0"/>
          </a:p>
        </p:txBody>
      </p:sp>
      <p:sp>
        <p:nvSpPr>
          <p:cNvPr id="4" name="Título 1"/>
          <p:cNvSpPr txBox="1">
            <a:spLocks noGrp="1"/>
          </p:cNvSpPr>
          <p:nvPr>
            <p:ph type="subTitle" idx="1"/>
          </p:nvPr>
        </p:nvSpPr>
        <p:spPr>
          <a:xfrm>
            <a:off x="1331640" y="3789040"/>
            <a:ext cx="6872808" cy="1752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a:t>Actividades para </a:t>
            </a:r>
            <a:r>
              <a:rPr lang="es-ES" sz="2400" b="1" dirty="0" smtClean="0"/>
              <a:t>2º </a:t>
            </a:r>
            <a:r>
              <a:rPr lang="es-ES" sz="2400" b="1" dirty="0"/>
              <a:t>ESO. </a:t>
            </a:r>
            <a:r>
              <a:rPr lang="es-ES" sz="2400" b="1" dirty="0" smtClean="0"/>
              <a:t>EPVA.</a:t>
            </a:r>
          </a:p>
          <a:p>
            <a:r>
              <a:rPr lang="es-ES" sz="2400" b="1" dirty="0" smtClean="0"/>
              <a:t>Sección </a:t>
            </a:r>
            <a:r>
              <a:rPr lang="es-ES" sz="2400" b="1" dirty="0"/>
              <a:t>Lingüística en Francés. </a:t>
            </a:r>
          </a:p>
          <a:p>
            <a:r>
              <a:rPr lang="es-ES" sz="2400" b="1" dirty="0"/>
              <a:t>IES Luis de Góngora. Curso 2017-2018.</a:t>
            </a:r>
          </a:p>
        </p:txBody>
      </p:sp>
      <p:pic>
        <p:nvPicPr>
          <p:cNvPr id="5" name="Imagen 4"/>
          <p:cNvPicPr>
            <a:picLocks/>
          </p:cNvPicPr>
          <p:nvPr/>
        </p:nvPicPr>
        <p:blipFill>
          <a:blip r:embed="rId2">
            <a:extLst>
              <a:ext uri="{28A0092B-C50C-407E-A947-70E740481C1C}">
                <a14:useLocalDpi xmlns:a14="http://schemas.microsoft.com/office/drawing/2010/main" val="0"/>
              </a:ext>
            </a:extLst>
          </a:blip>
          <a:stretch>
            <a:fillRect/>
          </a:stretch>
        </p:blipFill>
        <p:spPr>
          <a:xfrm>
            <a:off x="685800" y="5513893"/>
            <a:ext cx="804672" cy="283464"/>
          </a:xfrm>
          <a:prstGeom prst="rect">
            <a:avLst/>
          </a:prstGeom>
        </p:spPr>
      </p:pic>
      <p:sp>
        <p:nvSpPr>
          <p:cNvPr id="6" name="CuadroTexto 5"/>
          <p:cNvSpPr txBox="1"/>
          <p:nvPr/>
        </p:nvSpPr>
        <p:spPr>
          <a:xfrm>
            <a:off x="395536" y="5949280"/>
            <a:ext cx="8062664" cy="646331"/>
          </a:xfrm>
          <a:prstGeom prst="rect">
            <a:avLst/>
          </a:prstGeom>
          <a:noFill/>
        </p:spPr>
        <p:txBody>
          <a:bodyPr vert="horz" wrap="square" rtlCol="0">
            <a:spAutoFit/>
          </a:bodyPr>
          <a:lstStyle/>
          <a:p>
            <a:r>
              <a:rPr lang="en-US" dirty="0" smtClean="0"/>
              <a:t>This work is licensed under a </a:t>
            </a:r>
            <a:r>
              <a:rPr lang="en-US" dirty="0" smtClean="0">
                <a:hlinkClick r:id="rId3"/>
              </a:rPr>
              <a:t>Creative Commons Attribution-</a:t>
            </a:r>
            <a:r>
              <a:rPr lang="en-US" dirty="0" err="1" smtClean="0">
                <a:hlinkClick r:id="rId3"/>
              </a:rPr>
              <a:t>NonCommercial</a:t>
            </a:r>
            <a:r>
              <a:rPr lang="en-US" dirty="0" smtClean="0">
                <a:hlinkClick r:id="rId3"/>
              </a:rPr>
              <a:t>-</a:t>
            </a:r>
            <a:r>
              <a:rPr lang="en-US" dirty="0" err="1" smtClean="0">
                <a:hlinkClick r:id="rId3"/>
              </a:rPr>
              <a:t>ShareAlike</a:t>
            </a:r>
            <a:r>
              <a:rPr lang="en-US" dirty="0" smtClean="0">
                <a:hlinkClick r:id="rId3"/>
              </a:rPr>
              <a:t> 4.0 International License</a:t>
            </a:r>
            <a:r>
              <a:rPr lang="en-US" dirty="0" smtClean="0"/>
              <a:t>.</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Types</a:t>
            </a:r>
            <a:r>
              <a:rPr lang="es-ES" dirty="0" smtClean="0"/>
              <a:t> de formes</a:t>
            </a:r>
            <a:endParaRPr lang="es-ES" dirty="0"/>
          </a:p>
        </p:txBody>
      </p:sp>
      <p:sp>
        <p:nvSpPr>
          <p:cNvPr id="3" name="2 Marcador de contenido"/>
          <p:cNvSpPr>
            <a:spLocks noGrp="1"/>
          </p:cNvSpPr>
          <p:nvPr>
            <p:ph idx="1"/>
          </p:nvPr>
        </p:nvSpPr>
        <p:spPr>
          <a:xfrm>
            <a:off x="251520" y="1198917"/>
            <a:ext cx="8229600" cy="4525963"/>
          </a:xfrm>
        </p:spPr>
        <p:txBody>
          <a:bodyPr>
            <a:normAutofit/>
          </a:bodyPr>
          <a:lstStyle/>
          <a:p>
            <a:r>
              <a:rPr lang="es-ES" dirty="0" err="1" smtClean="0"/>
              <a:t>Selon</a:t>
            </a:r>
            <a:r>
              <a:rPr lang="es-ES" dirty="0" smtClean="0"/>
              <a:t> son origine:</a:t>
            </a:r>
          </a:p>
          <a:p>
            <a:pPr>
              <a:buNone/>
            </a:pPr>
            <a:r>
              <a:rPr lang="es-ES" dirty="0" smtClean="0"/>
              <a:t>    1-Formes </a:t>
            </a:r>
            <a:r>
              <a:rPr lang="es-ES" dirty="0" err="1" smtClean="0"/>
              <a:t>naturelles</a:t>
            </a:r>
            <a:r>
              <a:rPr lang="es-ES" dirty="0" smtClean="0"/>
              <a:t>:</a:t>
            </a:r>
            <a:r>
              <a:rPr lang="fr-FR" dirty="0" smtClean="0"/>
              <a:t> Elles viennent de la nature même</a:t>
            </a:r>
            <a:endParaRPr lang="es-ES" dirty="0" smtClean="0"/>
          </a:p>
          <a:p>
            <a:endParaRPr lang="es-ES" dirty="0"/>
          </a:p>
          <a:p>
            <a:pPr>
              <a:buNone/>
            </a:pPr>
            <a:endParaRPr lang="es-ES" dirty="0" smtClean="0"/>
          </a:p>
          <a:p>
            <a:pPr>
              <a:buNone/>
            </a:pPr>
            <a:r>
              <a:rPr lang="es-ES" dirty="0" smtClean="0"/>
              <a:t>    2-Formes </a:t>
            </a:r>
            <a:r>
              <a:rPr lang="es-ES" dirty="0" err="1" smtClean="0"/>
              <a:t>artificielles</a:t>
            </a:r>
            <a:r>
              <a:rPr lang="es-ES" dirty="0" smtClean="0"/>
              <a:t>:</a:t>
            </a:r>
            <a:r>
              <a:rPr lang="fr-FR" dirty="0" smtClean="0"/>
              <a:t> Elles ont été construites par l'être humain</a:t>
            </a:r>
            <a:endParaRPr lang="es-ES" dirty="0" smtClean="0"/>
          </a:p>
        </p:txBody>
      </p:sp>
      <p:pic>
        <p:nvPicPr>
          <p:cNvPr id="4" name="Imagen 3"/>
          <p:cNvPicPr>
            <a:picLocks noChangeAspect="1"/>
          </p:cNvPicPr>
          <p:nvPr/>
        </p:nvPicPr>
        <p:blipFill>
          <a:blip r:embed="rId2" cstate="print"/>
          <a:stretch>
            <a:fillRect/>
          </a:stretch>
        </p:blipFill>
        <p:spPr>
          <a:xfrm>
            <a:off x="4211960" y="2420888"/>
            <a:ext cx="1871634" cy="1329043"/>
          </a:xfrm>
          <a:prstGeom prst="rect">
            <a:avLst/>
          </a:prstGeom>
        </p:spPr>
      </p:pic>
      <p:pic>
        <p:nvPicPr>
          <p:cNvPr id="5" name="4 Imagen" descr="g"/>
          <p:cNvPicPr/>
          <p:nvPr/>
        </p:nvPicPr>
        <p:blipFill>
          <a:blip r:embed="rId3" cstate="print"/>
          <a:srcRect/>
          <a:stretch>
            <a:fillRect/>
          </a:stretch>
        </p:blipFill>
        <p:spPr bwMode="auto">
          <a:xfrm>
            <a:off x="4067944" y="5085184"/>
            <a:ext cx="2232248" cy="144016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5937523"/>
          </a:xfrm>
        </p:spPr>
        <p:txBody>
          <a:bodyPr/>
          <a:lstStyle/>
          <a:p>
            <a:pPr>
              <a:buNone/>
            </a:pPr>
            <a:r>
              <a:rPr lang="es-ES" dirty="0" smtClean="0"/>
              <a:t>.</a:t>
            </a:r>
            <a:r>
              <a:rPr lang="es-ES" dirty="0" err="1" smtClean="0"/>
              <a:t>Selon</a:t>
            </a:r>
            <a:r>
              <a:rPr lang="es-ES" dirty="0" smtClean="0"/>
              <a:t> </a:t>
            </a:r>
            <a:r>
              <a:rPr lang="es-ES" dirty="0" err="1" smtClean="0"/>
              <a:t>sa</a:t>
            </a:r>
            <a:r>
              <a:rPr lang="es-ES" dirty="0" smtClean="0"/>
              <a:t> </a:t>
            </a:r>
            <a:r>
              <a:rPr lang="es-ES" dirty="0" err="1" smtClean="0"/>
              <a:t>structure</a:t>
            </a:r>
            <a:r>
              <a:rPr lang="es-ES" dirty="0" smtClean="0"/>
              <a:t>:</a:t>
            </a:r>
          </a:p>
          <a:p>
            <a:r>
              <a:rPr lang="es-ES" dirty="0" smtClean="0"/>
              <a:t>1-Géométriques</a:t>
            </a:r>
            <a:r>
              <a:rPr lang="fr-FR" dirty="0" smtClean="0"/>
              <a:t> :sont celles qui sont organisées à partir d'un ordre mathématique.</a:t>
            </a:r>
          </a:p>
          <a:p>
            <a:endParaRPr lang="fr-FR" dirty="0" smtClean="0"/>
          </a:p>
          <a:p>
            <a:endParaRPr lang="fr-FR" dirty="0" smtClean="0"/>
          </a:p>
          <a:p>
            <a:endParaRPr lang="es-ES" dirty="0" smtClean="0"/>
          </a:p>
          <a:p>
            <a:r>
              <a:rPr lang="es-ES" dirty="0" smtClean="0"/>
              <a:t>2-Organiques:</a:t>
            </a:r>
            <a:r>
              <a:rPr lang="fr-FR" dirty="0" smtClean="0"/>
              <a:t> Elles ont un profil et une surface intérieure irrégulière.</a:t>
            </a:r>
            <a:endParaRPr lang="es-ES" dirty="0" smtClean="0"/>
          </a:p>
          <a:p>
            <a:endParaRPr lang="es-ES" dirty="0"/>
          </a:p>
        </p:txBody>
      </p:sp>
      <p:pic>
        <p:nvPicPr>
          <p:cNvPr id="5" name="4 Imagen" descr="Imagen relacionada"/>
          <p:cNvPicPr/>
          <p:nvPr/>
        </p:nvPicPr>
        <p:blipFill>
          <a:blip r:embed="rId2" cstate="print"/>
          <a:srcRect/>
          <a:stretch>
            <a:fillRect/>
          </a:stretch>
        </p:blipFill>
        <p:spPr bwMode="auto">
          <a:xfrm>
            <a:off x="4283968" y="1988840"/>
            <a:ext cx="2326942" cy="1550325"/>
          </a:xfrm>
          <a:prstGeom prst="rect">
            <a:avLst/>
          </a:prstGeom>
          <a:noFill/>
          <a:ln w="9525">
            <a:noFill/>
            <a:miter lim="800000"/>
            <a:headEnd/>
            <a:tailEnd/>
          </a:ln>
        </p:spPr>
      </p:pic>
      <p:pic>
        <p:nvPicPr>
          <p:cNvPr id="7" name="6 Imagen" descr="Resultado de imagen de formas orgÃ¡nicas"/>
          <p:cNvPicPr/>
          <p:nvPr/>
        </p:nvPicPr>
        <p:blipFill>
          <a:blip r:embed="rId3" cstate="print"/>
          <a:srcRect/>
          <a:stretch>
            <a:fillRect/>
          </a:stretch>
        </p:blipFill>
        <p:spPr bwMode="auto">
          <a:xfrm>
            <a:off x="971600" y="4653136"/>
            <a:ext cx="2714625" cy="2035969"/>
          </a:xfrm>
          <a:prstGeom prst="rect">
            <a:avLst/>
          </a:prstGeom>
          <a:noFill/>
          <a:ln w="9525">
            <a:noFill/>
            <a:miter lim="800000"/>
            <a:headEnd/>
            <a:tailEnd/>
          </a:ln>
        </p:spPr>
      </p:pic>
      <p:pic>
        <p:nvPicPr>
          <p:cNvPr id="8" name="7 Imagen" descr="Imagen relacionada"/>
          <p:cNvPicPr/>
          <p:nvPr/>
        </p:nvPicPr>
        <p:blipFill>
          <a:blip r:embed="rId4" cstate="print"/>
          <a:srcRect/>
          <a:stretch>
            <a:fillRect/>
          </a:stretch>
        </p:blipFill>
        <p:spPr bwMode="auto">
          <a:xfrm>
            <a:off x="4427984" y="4725144"/>
            <a:ext cx="2667000" cy="1695450"/>
          </a:xfrm>
          <a:prstGeom prst="rect">
            <a:avLst/>
          </a:prstGeom>
          <a:noFill/>
          <a:ln w="9525">
            <a:noFill/>
            <a:miter lim="800000"/>
            <a:headEnd/>
            <a:tailEnd/>
          </a:ln>
        </p:spPr>
      </p:pic>
      <p:sp>
        <p:nvSpPr>
          <p:cNvPr id="9" name="8 Rectángulo"/>
          <p:cNvSpPr/>
          <p:nvPr/>
        </p:nvSpPr>
        <p:spPr>
          <a:xfrm>
            <a:off x="323528" y="6396335"/>
            <a:ext cx="8388424" cy="461665"/>
          </a:xfrm>
          <a:prstGeom prst="rect">
            <a:avLst/>
          </a:prstGeom>
        </p:spPr>
        <p:txBody>
          <a:bodyPr wrap="square">
            <a:spAutoFit/>
          </a:bodyPr>
          <a:lstStyle/>
          <a:p>
            <a:r>
              <a:rPr lang="es-ES" sz="1200" dirty="0" smtClean="0"/>
              <a:t>https://www.google.es/search?q=formas+orgánicas&amp;source=lnms&amp;tbm=isch&amp;sa=X&amp;ved=0ahUKEwjbqb6M4YPbAhUFWxQKHcn4BZoQ_AUICigB&amp;biw=1262&amp;bih=633#imgrc=mKxtxupLcllseM</a:t>
            </a:r>
            <a:endParaRPr lang="es-ES" sz="1200" dirty="0"/>
          </a:p>
        </p:txBody>
      </p:sp>
      <p:pic>
        <p:nvPicPr>
          <p:cNvPr id="10" name="9 Imagen" descr="g"/>
          <p:cNvPicPr/>
          <p:nvPr/>
        </p:nvPicPr>
        <p:blipFill>
          <a:blip r:embed="rId5" cstate="print"/>
          <a:srcRect/>
          <a:stretch>
            <a:fillRect/>
          </a:stretch>
        </p:blipFill>
        <p:spPr bwMode="auto">
          <a:xfrm>
            <a:off x="2123728" y="1916832"/>
            <a:ext cx="1584176" cy="162612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a:xfrm>
            <a:off x="467544" y="332656"/>
            <a:ext cx="8229600" cy="6192688"/>
          </a:xfrm>
        </p:spPr>
        <p:txBody>
          <a:bodyPr>
            <a:normAutofit/>
          </a:bodyPr>
          <a:lstStyle/>
          <a:p>
            <a:pPr lvl="0"/>
            <a:r>
              <a:rPr lang="es-ES" dirty="0" smtClean="0"/>
              <a:t>3-Formes planes</a:t>
            </a:r>
            <a:r>
              <a:rPr lang="es-ES" dirty="0" smtClean="0">
                <a:solidFill>
                  <a:prstClr val="black"/>
                </a:solidFill>
              </a:rPr>
              <a:t>: </a:t>
            </a:r>
            <a:r>
              <a:rPr lang="es-ES" dirty="0" err="1" smtClean="0">
                <a:solidFill>
                  <a:prstClr val="black"/>
                </a:solidFill>
              </a:rPr>
              <a:t>Deux</a:t>
            </a:r>
            <a:r>
              <a:rPr lang="es-ES" dirty="0" smtClean="0">
                <a:solidFill>
                  <a:prstClr val="black"/>
                </a:solidFill>
              </a:rPr>
              <a:t> </a:t>
            </a:r>
            <a:r>
              <a:rPr lang="es-ES" dirty="0" err="1" smtClean="0">
                <a:solidFill>
                  <a:prstClr val="black"/>
                </a:solidFill>
              </a:rPr>
              <a:t>dimensions</a:t>
            </a:r>
            <a:endParaRPr lang="es-ES" dirty="0" smtClean="0">
              <a:solidFill>
                <a:prstClr val="black"/>
              </a:solidFill>
            </a:endParaRPr>
          </a:p>
          <a:p>
            <a:endParaRPr lang="es-ES" dirty="0" smtClean="0"/>
          </a:p>
          <a:p>
            <a:endParaRPr lang="es-ES" dirty="0" smtClean="0"/>
          </a:p>
          <a:p>
            <a:endParaRPr lang="es-ES" dirty="0" smtClean="0"/>
          </a:p>
          <a:p>
            <a:endParaRPr lang="es-ES" dirty="0" smtClean="0"/>
          </a:p>
          <a:p>
            <a:endParaRPr lang="es-ES" dirty="0" smtClean="0"/>
          </a:p>
          <a:p>
            <a:r>
              <a:rPr lang="es-ES" dirty="0" smtClean="0"/>
              <a:t>4- Formes </a:t>
            </a:r>
            <a:r>
              <a:rPr lang="es-ES" dirty="0" err="1" smtClean="0"/>
              <a:t>avec</a:t>
            </a:r>
            <a:r>
              <a:rPr lang="es-ES" dirty="0" smtClean="0"/>
              <a:t> du </a:t>
            </a:r>
            <a:r>
              <a:rPr lang="es-ES" dirty="0" err="1" smtClean="0"/>
              <a:t>volume:Trois</a:t>
            </a:r>
            <a:r>
              <a:rPr lang="es-ES" dirty="0" smtClean="0"/>
              <a:t> </a:t>
            </a:r>
            <a:r>
              <a:rPr lang="es-ES" dirty="0" err="1" smtClean="0"/>
              <a:t>dimensions</a:t>
            </a:r>
            <a:endParaRPr lang="es-ES" dirty="0" smtClean="0"/>
          </a:p>
          <a:p>
            <a:endParaRPr lang="es-ES" dirty="0"/>
          </a:p>
        </p:txBody>
      </p:sp>
      <p:pic>
        <p:nvPicPr>
          <p:cNvPr id="9" name="irc_mi"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052736"/>
            <a:ext cx="1944216" cy="258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1 Imagen" descr="Resultado de imagen de formas con volumen"/>
          <p:cNvPicPr/>
          <p:nvPr/>
        </p:nvPicPr>
        <p:blipFill>
          <a:blip r:embed="rId3" cstate="print"/>
          <a:srcRect/>
          <a:stretch>
            <a:fillRect/>
          </a:stretch>
        </p:blipFill>
        <p:spPr bwMode="auto">
          <a:xfrm>
            <a:off x="1115616" y="4509120"/>
            <a:ext cx="2427391" cy="1771650"/>
          </a:xfrm>
          <a:prstGeom prst="rect">
            <a:avLst/>
          </a:prstGeom>
          <a:noFill/>
          <a:ln w="9525">
            <a:noFill/>
            <a:miter lim="800000"/>
            <a:headEnd/>
            <a:tailEnd/>
          </a:ln>
        </p:spPr>
      </p:pic>
      <p:sp>
        <p:nvSpPr>
          <p:cNvPr id="13" name="12 Rectángulo"/>
          <p:cNvSpPr/>
          <p:nvPr/>
        </p:nvSpPr>
        <p:spPr>
          <a:xfrm>
            <a:off x="4355976" y="5877272"/>
            <a:ext cx="4572000" cy="646331"/>
          </a:xfrm>
          <a:prstGeom prst="rect">
            <a:avLst/>
          </a:prstGeom>
        </p:spPr>
        <p:txBody>
          <a:bodyPr>
            <a:spAutoFit/>
          </a:bodyPr>
          <a:lstStyle/>
          <a:p>
            <a:r>
              <a:rPr lang="es-ES" dirty="0" smtClean="0"/>
              <a:t>http://vitoplastica.blogspot.com.es/2013/05/la-luz-y-las-formas-en-volumen.html</a:t>
            </a:r>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FORMES PLANES</a:t>
            </a:r>
            <a:endParaRPr lang="es-ES" dirty="0"/>
          </a:p>
        </p:txBody>
      </p:sp>
      <p:sp>
        <p:nvSpPr>
          <p:cNvPr id="3" name="2 Marcador de contenido"/>
          <p:cNvSpPr>
            <a:spLocks noGrp="1"/>
          </p:cNvSpPr>
          <p:nvPr>
            <p:ph idx="1"/>
          </p:nvPr>
        </p:nvSpPr>
        <p:spPr>
          <a:xfrm>
            <a:off x="467544" y="1196752"/>
            <a:ext cx="8229600" cy="4525963"/>
          </a:xfrm>
        </p:spPr>
        <p:txBody>
          <a:bodyPr>
            <a:normAutofit fontScale="70000" lnSpcReduction="20000"/>
          </a:bodyPr>
          <a:lstStyle/>
          <a:p>
            <a:r>
              <a:rPr lang="fr-FR" dirty="0" smtClean="0"/>
              <a:t>La forme plane est la figure bidimensionnelle limitée par des lignes droites, des courbes ou une combinaison des deux. La forme plane est un concept inventé par l'homme, en réalité nous ne sommes entourés que de formes tridimensionnelles. Pour leur étude nous les regroupons en:</a:t>
            </a:r>
          </a:p>
          <a:p>
            <a:pPr>
              <a:buNone/>
            </a:pPr>
            <a:r>
              <a:rPr lang="fr-FR" dirty="0" smtClean="0"/>
              <a:t>     • Régulières: Ce sont des figures qui ont leurs côtés et leurs angles égaux.</a:t>
            </a:r>
            <a:endParaRPr lang="es-ES" dirty="0" smtClean="0"/>
          </a:p>
          <a:p>
            <a:endParaRPr lang="es-ES" dirty="0" smtClean="0"/>
          </a:p>
          <a:p>
            <a:endParaRPr lang="es-ES" dirty="0" smtClean="0"/>
          </a:p>
          <a:p>
            <a:endParaRPr lang="es-ES" dirty="0" smtClean="0"/>
          </a:p>
          <a:p>
            <a:pPr>
              <a:buNone/>
            </a:pPr>
            <a:r>
              <a:rPr lang="fr-FR" dirty="0" smtClean="0"/>
              <a:t/>
            </a:r>
            <a:br>
              <a:rPr lang="fr-FR" dirty="0" smtClean="0"/>
            </a:br>
            <a:r>
              <a:rPr lang="fr-FR" dirty="0" smtClean="0"/>
              <a:t>• Irrégulières: Ce sont des figures qui n'ont pas tous leurs côtés et leurs angles égaux.</a:t>
            </a:r>
            <a:endParaRPr lang="es-ES" dirty="0" smtClean="0"/>
          </a:p>
          <a:p>
            <a:endParaRPr lang="es-ES" dirty="0"/>
          </a:p>
        </p:txBody>
      </p:sp>
      <p:pic>
        <p:nvPicPr>
          <p:cNvPr id="4" name="3 Imagen" descr="Resultado de imagen de formasregulares"/>
          <p:cNvPicPr/>
          <p:nvPr/>
        </p:nvPicPr>
        <p:blipFill>
          <a:blip r:embed="rId2" cstate="print"/>
          <a:srcRect/>
          <a:stretch>
            <a:fillRect/>
          </a:stretch>
        </p:blipFill>
        <p:spPr bwMode="auto">
          <a:xfrm>
            <a:off x="899592" y="5157192"/>
            <a:ext cx="2857500" cy="1323975"/>
          </a:xfrm>
          <a:prstGeom prst="rect">
            <a:avLst/>
          </a:prstGeom>
          <a:noFill/>
          <a:ln w="9525">
            <a:noFill/>
            <a:miter lim="800000"/>
            <a:headEnd/>
            <a:tailEnd/>
          </a:ln>
        </p:spPr>
      </p:pic>
      <p:sp>
        <p:nvSpPr>
          <p:cNvPr id="5" name="4 Rectángulo"/>
          <p:cNvSpPr/>
          <p:nvPr/>
        </p:nvSpPr>
        <p:spPr>
          <a:xfrm>
            <a:off x="3851920" y="5661248"/>
            <a:ext cx="5112568" cy="523220"/>
          </a:xfrm>
          <a:prstGeom prst="rect">
            <a:avLst/>
          </a:prstGeom>
        </p:spPr>
        <p:txBody>
          <a:bodyPr wrap="square">
            <a:spAutoFit/>
          </a:bodyPr>
          <a:lstStyle/>
          <a:p>
            <a:r>
              <a:rPr lang="es-ES" sz="1400" dirty="0" smtClean="0"/>
              <a:t>https://sites.google.com/a/coagencia.cl/tictemuco/home/bloque-i/las-formas-figura-y-fondo-simetria/clasificacion-de-las-formas</a:t>
            </a:r>
            <a:endParaRPr lang="es-ES" sz="1400" dirty="0"/>
          </a:p>
        </p:txBody>
      </p:sp>
      <p:pic>
        <p:nvPicPr>
          <p:cNvPr id="6" name="5 Imagen" descr="http://recursostic.educacion.es/artes/plastic/web/cms/typo3temp/pics/1524886916.gif"/>
          <p:cNvPicPr/>
          <p:nvPr/>
        </p:nvPicPr>
        <p:blipFill>
          <a:blip r:embed="rId3" cstate="print"/>
          <a:srcRect/>
          <a:stretch>
            <a:fillRect/>
          </a:stretch>
        </p:blipFill>
        <p:spPr bwMode="auto">
          <a:xfrm>
            <a:off x="2987824" y="2996952"/>
            <a:ext cx="2857500" cy="12763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229600" cy="6525344"/>
          </a:xfrm>
        </p:spPr>
        <p:txBody>
          <a:bodyPr>
            <a:normAutofit/>
          </a:bodyPr>
          <a:lstStyle/>
          <a:p>
            <a:pPr>
              <a:buNone/>
            </a:pPr>
            <a:r>
              <a:rPr lang="fr-FR" dirty="0" smtClean="0"/>
              <a:t> •Libres: Elles sont limitées par des lignes courbes libres et sinueuses (ondulées). </a:t>
            </a:r>
          </a:p>
          <a:p>
            <a:pPr>
              <a:buNone/>
            </a:pPr>
            <a:endParaRPr lang="fr-FR" dirty="0" smtClean="0"/>
          </a:p>
          <a:p>
            <a:pPr>
              <a:buNone/>
            </a:pPr>
            <a:endParaRPr lang="es-ES" dirty="0" smtClean="0"/>
          </a:p>
          <a:p>
            <a:pPr>
              <a:buNone/>
            </a:pPr>
            <a:endParaRPr lang="es-ES" dirty="0" smtClean="0"/>
          </a:p>
          <a:p>
            <a:pPr>
              <a:buNone/>
            </a:pPr>
            <a:r>
              <a:rPr lang="fr-FR" dirty="0" smtClean="0"/>
              <a:t>• Figuratives: ce sont des formes qui ressemblent à des objets ou des éléments connus.</a:t>
            </a:r>
            <a:endParaRPr lang="es-ES" dirty="0" smtClean="0"/>
          </a:p>
          <a:p>
            <a:endParaRPr lang="es-ES" dirty="0"/>
          </a:p>
        </p:txBody>
      </p:sp>
      <p:pic>
        <p:nvPicPr>
          <p:cNvPr id="4" name="3 Imagen" descr="http://recursostic.educacion.es/artes/plastic/web/cms/typo3temp/pics/a565860b16.gif"/>
          <p:cNvPicPr/>
          <p:nvPr/>
        </p:nvPicPr>
        <p:blipFill>
          <a:blip r:embed="rId2" cstate="print"/>
          <a:srcRect/>
          <a:stretch>
            <a:fillRect/>
          </a:stretch>
        </p:blipFill>
        <p:spPr bwMode="auto">
          <a:xfrm>
            <a:off x="2555776" y="1772816"/>
            <a:ext cx="2857500" cy="1066800"/>
          </a:xfrm>
          <a:prstGeom prst="rect">
            <a:avLst/>
          </a:prstGeom>
          <a:noFill/>
          <a:ln w="9525">
            <a:noFill/>
            <a:miter lim="800000"/>
            <a:headEnd/>
            <a:tailEnd/>
          </a:ln>
        </p:spPr>
      </p:pic>
      <p:pic>
        <p:nvPicPr>
          <p:cNvPr id="5" name="4 Imagen" descr="https://78.media.tumblr.com/3ba4124cc64d36e0cd7880cf1a76ed5d/tumblr_inline_mvf4p0QE1N1r4v10t.jpg"/>
          <p:cNvPicPr/>
          <p:nvPr/>
        </p:nvPicPr>
        <p:blipFill>
          <a:blip r:embed="rId3" cstate="print"/>
          <a:srcRect/>
          <a:stretch>
            <a:fillRect/>
          </a:stretch>
        </p:blipFill>
        <p:spPr bwMode="auto">
          <a:xfrm>
            <a:off x="2627784" y="4365104"/>
            <a:ext cx="1766734" cy="1971675"/>
          </a:xfrm>
          <a:prstGeom prst="rect">
            <a:avLst/>
          </a:prstGeom>
          <a:noFill/>
          <a:ln w="9525">
            <a:noFill/>
            <a:miter lim="800000"/>
            <a:headEnd/>
            <a:tailEnd/>
          </a:ln>
        </p:spPr>
      </p:pic>
      <p:sp>
        <p:nvSpPr>
          <p:cNvPr id="6" name="5 Rectángulo"/>
          <p:cNvSpPr/>
          <p:nvPr/>
        </p:nvSpPr>
        <p:spPr>
          <a:xfrm>
            <a:off x="4572000" y="5733256"/>
            <a:ext cx="3888432" cy="523220"/>
          </a:xfrm>
          <a:prstGeom prst="rect">
            <a:avLst/>
          </a:prstGeom>
        </p:spPr>
        <p:txBody>
          <a:bodyPr wrap="square">
            <a:spAutoFit/>
          </a:bodyPr>
          <a:lstStyle/>
          <a:p>
            <a:r>
              <a:rPr lang="es-ES" sz="1400" dirty="0" smtClean="0"/>
              <a:t>https://artsandculture.google.com/asset/the-milkmaid/9AHrwZ3Av6Zhjg?hl=es</a:t>
            </a:r>
            <a:endParaRPr lang="es-E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4525963"/>
          </a:xfrm>
        </p:spPr>
        <p:txBody>
          <a:bodyPr/>
          <a:lstStyle/>
          <a:p>
            <a:pPr>
              <a:buNone/>
            </a:pPr>
            <a:r>
              <a:rPr lang="fr-FR" dirty="0" smtClean="0"/>
              <a:t>• Symétriques: Ce sont celles qui, ayant la même forme et la même taille, inversent leur position par rapport à un axe imaginaire qui les divise.</a:t>
            </a:r>
            <a:endParaRPr lang="es-ES" dirty="0" smtClean="0"/>
          </a:p>
          <a:p>
            <a:endParaRPr lang="es-ES" dirty="0"/>
          </a:p>
        </p:txBody>
      </p:sp>
      <p:sp>
        <p:nvSpPr>
          <p:cNvPr id="4" name="3 Rectángulo"/>
          <p:cNvSpPr/>
          <p:nvPr/>
        </p:nvSpPr>
        <p:spPr>
          <a:xfrm>
            <a:off x="467544" y="4077072"/>
            <a:ext cx="7920880" cy="1384995"/>
          </a:xfrm>
          <a:prstGeom prst="rect">
            <a:avLst/>
          </a:prstGeom>
        </p:spPr>
        <p:txBody>
          <a:bodyPr wrap="square">
            <a:spAutoFit/>
          </a:bodyPr>
          <a:lstStyle/>
          <a:p>
            <a:r>
              <a:rPr lang="fr-FR" sz="2800" dirty="0" smtClean="0"/>
              <a:t>• Formes accidentelles: Ce sont des formes irrégulières qui ont une similitude avec les taches ou les déversements.</a:t>
            </a:r>
            <a:endParaRPr lang="es-ES" sz="2800" dirty="0"/>
          </a:p>
        </p:txBody>
      </p:sp>
      <p:pic>
        <p:nvPicPr>
          <p:cNvPr id="5" name="4 Imagen" descr="http://recursostic.educacion.es/artes/plastic/web/cms/typo3temp/pics/e59f346885.gif"/>
          <p:cNvPicPr/>
          <p:nvPr/>
        </p:nvPicPr>
        <p:blipFill>
          <a:blip r:embed="rId2" cstate="print"/>
          <a:srcRect/>
          <a:stretch>
            <a:fillRect/>
          </a:stretch>
        </p:blipFill>
        <p:spPr bwMode="auto">
          <a:xfrm>
            <a:off x="3995936" y="5157192"/>
            <a:ext cx="2857500" cy="1295400"/>
          </a:xfrm>
          <a:prstGeom prst="rect">
            <a:avLst/>
          </a:prstGeom>
          <a:noFill/>
          <a:ln w="9525">
            <a:noFill/>
            <a:miter lim="800000"/>
            <a:headEnd/>
            <a:tailEnd/>
          </a:ln>
        </p:spPr>
      </p:pic>
      <p:pic>
        <p:nvPicPr>
          <p:cNvPr id="6" name="5 Imagen" descr="Resultado de imagen de forma simetricas"/>
          <p:cNvPicPr/>
          <p:nvPr/>
        </p:nvPicPr>
        <p:blipFill>
          <a:blip r:embed="rId3" cstate="print"/>
          <a:srcRect/>
          <a:stretch>
            <a:fillRect/>
          </a:stretch>
        </p:blipFill>
        <p:spPr bwMode="auto">
          <a:xfrm>
            <a:off x="2915816" y="2060848"/>
            <a:ext cx="3013559" cy="2133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Répresentation</a:t>
            </a:r>
            <a:r>
              <a:rPr lang="es-ES" dirty="0" smtClean="0"/>
              <a:t> de la forme</a:t>
            </a:r>
            <a:endParaRPr lang="es-ES" dirty="0"/>
          </a:p>
        </p:txBody>
      </p:sp>
      <p:sp>
        <p:nvSpPr>
          <p:cNvPr id="3" name="2 Marcador de contenido"/>
          <p:cNvSpPr>
            <a:spLocks noGrp="1"/>
          </p:cNvSpPr>
          <p:nvPr>
            <p:ph idx="1"/>
          </p:nvPr>
        </p:nvSpPr>
        <p:spPr>
          <a:xfrm>
            <a:off x="539552" y="1268760"/>
            <a:ext cx="8229600" cy="4525963"/>
          </a:xfrm>
        </p:spPr>
        <p:txBody>
          <a:bodyPr/>
          <a:lstStyle/>
          <a:p>
            <a:r>
              <a:rPr lang="fr-FR" dirty="0" smtClean="0"/>
              <a:t>Les formes peuvent être regroupées en deux grands groupes:</a:t>
            </a:r>
          </a:p>
          <a:p>
            <a:pPr>
              <a:buNone/>
            </a:pPr>
            <a:r>
              <a:rPr lang="fr-FR" dirty="0" smtClean="0"/>
              <a:t> 1- </a:t>
            </a:r>
            <a:r>
              <a:rPr lang="fr-FR" b="1" dirty="0" smtClean="0"/>
              <a:t>Figuratives</a:t>
            </a:r>
            <a:r>
              <a:rPr lang="fr-FR" dirty="0" smtClean="0"/>
              <a:t>: la forme est représentée aussi proche que possible de l'image réelle. </a:t>
            </a:r>
            <a:endParaRPr lang="es-ES" dirty="0"/>
          </a:p>
        </p:txBody>
      </p:sp>
      <p:pic>
        <p:nvPicPr>
          <p:cNvPr id="4" name="3 Imagen" descr="g"/>
          <p:cNvPicPr/>
          <p:nvPr/>
        </p:nvPicPr>
        <p:blipFill>
          <a:blip r:embed="rId2" cstate="print"/>
          <a:srcRect/>
          <a:stretch>
            <a:fillRect/>
          </a:stretch>
        </p:blipFill>
        <p:spPr bwMode="auto">
          <a:xfrm>
            <a:off x="3203848" y="3573016"/>
            <a:ext cx="2808312" cy="3068960"/>
          </a:xfrm>
          <a:prstGeom prst="rect">
            <a:avLst/>
          </a:prstGeom>
          <a:noFill/>
          <a:ln w="9525">
            <a:noFill/>
            <a:miter lim="800000"/>
            <a:headEnd/>
            <a:tailEnd/>
          </a:ln>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1" name="Rectangle 3"/>
          <p:cNvSpPr>
            <a:spLocks noChangeArrowheads="1"/>
          </p:cNvSpPr>
          <p:nvPr/>
        </p:nvSpPr>
        <p:spPr bwMode="auto">
          <a:xfrm>
            <a:off x="5940152" y="609329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1" u="none" strike="noStrike" cap="none" normalizeH="0" baseline="0" dirty="0" smtClean="0">
                <a:ln>
                  <a:noFill/>
                </a:ln>
                <a:solidFill>
                  <a:srgbClr val="000000"/>
                </a:solidFill>
                <a:effectLst/>
                <a:latin typeface="Open Sans"/>
                <a:ea typeface="Times New Roman" pitchFamily="18" charset="0"/>
                <a:cs typeface="Arial" pitchFamily="34" charset="0"/>
              </a:rPr>
              <a:t>  La Virgen del Canciller </a:t>
            </a:r>
            <a:r>
              <a:rPr kumimoji="0" lang="es-ES" sz="1000" b="0" i="1" u="none" strike="noStrike" cap="none" normalizeH="0" baseline="0" dirty="0" err="1" smtClean="0">
                <a:ln>
                  <a:noFill/>
                </a:ln>
                <a:solidFill>
                  <a:srgbClr val="000000"/>
                </a:solidFill>
                <a:effectLst/>
                <a:latin typeface="Open Sans"/>
                <a:ea typeface="Times New Roman" pitchFamily="18" charset="0"/>
                <a:cs typeface="Arial" pitchFamily="34" charset="0"/>
              </a:rPr>
              <a:t>Rolin</a:t>
            </a:r>
            <a:r>
              <a:rPr kumimoji="0" lang="es-ES" sz="1000" b="0" i="1" u="none" strike="noStrike" cap="none" normalizeH="0" baseline="0" dirty="0" smtClean="0">
                <a:ln>
                  <a:noFill/>
                </a:ln>
                <a:solidFill>
                  <a:srgbClr val="000000"/>
                </a:solidFill>
                <a:effectLst/>
                <a:latin typeface="Open Sans"/>
                <a:ea typeface="Times New Roman" pitchFamily="18" charset="0"/>
                <a:cs typeface="Arial" pitchFamily="34" charset="0"/>
              </a:rPr>
              <a:t>, </a:t>
            </a:r>
            <a:r>
              <a:rPr kumimoji="0" lang="es-ES" sz="1000" b="0" i="1" u="none" strike="noStrike" cap="none" normalizeH="0" baseline="0" dirty="0" err="1" smtClean="0">
                <a:ln>
                  <a:noFill/>
                </a:ln>
                <a:solidFill>
                  <a:srgbClr val="000000"/>
                </a:solidFill>
                <a:effectLst/>
                <a:latin typeface="Open Sans"/>
                <a:ea typeface="Times New Roman" pitchFamily="18" charset="0"/>
                <a:cs typeface="Arial" pitchFamily="34" charset="0"/>
              </a:rPr>
              <a:t>Jan</a:t>
            </a:r>
            <a:r>
              <a:rPr kumimoji="0" lang="es-ES" sz="1000" b="0" i="1" u="none" strike="noStrike" cap="none" normalizeH="0" baseline="0" dirty="0" smtClean="0">
                <a:ln>
                  <a:noFill/>
                </a:ln>
                <a:solidFill>
                  <a:srgbClr val="000000"/>
                </a:solidFill>
                <a:effectLst/>
                <a:latin typeface="Open Sans"/>
                <a:ea typeface="Times New Roman" pitchFamily="18" charset="0"/>
                <a:cs typeface="Arial" pitchFamily="34" charset="0"/>
              </a:rPr>
              <a:t> Van </a:t>
            </a:r>
            <a:r>
              <a:rPr kumimoji="0" lang="es-ES" sz="1000" b="0" i="1" u="none" strike="noStrike" cap="none" normalizeH="0" baseline="0" dirty="0" err="1" smtClean="0">
                <a:ln>
                  <a:noFill/>
                </a:ln>
                <a:solidFill>
                  <a:srgbClr val="000000"/>
                </a:solidFill>
                <a:effectLst/>
                <a:latin typeface="Open Sans"/>
                <a:ea typeface="Times New Roman" pitchFamily="18" charset="0"/>
                <a:cs typeface="Arial" pitchFamily="34" charset="0"/>
              </a:rPr>
              <a:t>Eyck</a:t>
            </a:r>
            <a:r>
              <a:rPr kumimoji="0" lang="es-ES" sz="1000" b="0" i="1" u="none" strike="noStrike" cap="none" normalizeH="0" baseline="0" dirty="0" smtClean="0">
                <a:ln>
                  <a:noFill/>
                </a:ln>
                <a:solidFill>
                  <a:srgbClr val="000000"/>
                </a:solidFill>
                <a:effectLst/>
                <a:latin typeface="Open Sans"/>
                <a:ea typeface="Times New Roman" pitchFamily="18" charset="0"/>
                <a:cs typeface="Arial" pitchFamily="34" charset="0"/>
              </a:rPr>
              <a:t> (1435)            </a:t>
            </a:r>
            <a:r>
              <a:rPr kumimoji="0" lang="es-ES" sz="800" b="0" i="0" u="none" strike="noStrike" cap="none" normalizeH="0" baseline="0" dirty="0" smtClean="0">
                <a:ln>
                  <a:noFill/>
                </a:ln>
                <a:solidFill>
                  <a:schemeClr val="tx1"/>
                </a:solidFill>
                <a:effectLst/>
                <a:latin typeface="Arial" pitchFamily="34"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fr-FR" dirty="0" smtClean="0"/>
              <a:t>2- </a:t>
            </a:r>
            <a:r>
              <a:rPr lang="fr-FR" b="1" dirty="0" err="1" smtClean="0"/>
              <a:t>Abstractes</a:t>
            </a:r>
            <a:r>
              <a:rPr lang="fr-FR" dirty="0" smtClean="0"/>
              <a:t>: elles sont représentées par des sensations que l'artiste tente de nous transmettre</a:t>
            </a:r>
            <a:endParaRPr lang="es-ES" dirty="0"/>
          </a:p>
        </p:txBody>
      </p:sp>
      <p:pic>
        <p:nvPicPr>
          <p:cNvPr id="4" name="3 Imagen" descr="g"/>
          <p:cNvPicPr/>
          <p:nvPr/>
        </p:nvPicPr>
        <p:blipFill>
          <a:blip r:embed="rId2" cstate="print"/>
          <a:srcRect/>
          <a:stretch>
            <a:fillRect/>
          </a:stretch>
        </p:blipFill>
        <p:spPr bwMode="auto">
          <a:xfrm>
            <a:off x="3563888" y="3068960"/>
            <a:ext cx="2638425" cy="26289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fr-FR" sz="3200" dirty="0" smtClean="0"/>
              <a:t>La forme peut être représentée par le contour, la silhouette ou le contour interne (</a:t>
            </a:r>
            <a:r>
              <a:rPr lang="fr-FR" sz="3200" dirty="0" err="1" smtClean="0"/>
              <a:t>dintorno</a:t>
            </a:r>
            <a:r>
              <a:rPr lang="fr-FR" sz="3200" dirty="0" smtClean="0"/>
              <a:t>).</a:t>
            </a:r>
            <a:endParaRPr lang="es-ES" sz="3200" dirty="0"/>
          </a:p>
        </p:txBody>
      </p:sp>
      <p:sp>
        <p:nvSpPr>
          <p:cNvPr id="3" name="2 Marcador de contenido"/>
          <p:cNvSpPr>
            <a:spLocks noGrp="1"/>
          </p:cNvSpPr>
          <p:nvPr>
            <p:ph idx="1"/>
          </p:nvPr>
        </p:nvSpPr>
        <p:spPr/>
        <p:txBody>
          <a:bodyPr>
            <a:normAutofit lnSpcReduction="10000"/>
          </a:bodyPr>
          <a:lstStyle/>
          <a:p>
            <a:pPr>
              <a:buNone/>
            </a:pPr>
            <a:r>
              <a:rPr lang="fr-FR" dirty="0" smtClean="0"/>
              <a:t>• Le contour: la forme est dessinée par une ligne fermée représentant la partie la plus extrême de la forme. Le dessin que vous obtenez est simple.</a:t>
            </a:r>
          </a:p>
          <a:p>
            <a:pPr>
              <a:buNone/>
            </a:pPr>
            <a:r>
              <a:rPr lang="fr-FR" dirty="0" smtClean="0"/>
              <a:t>• La silhouette: Représente un contour dont l'intérieur est rempli d'une couleur. </a:t>
            </a:r>
          </a:p>
          <a:p>
            <a:pPr>
              <a:buNone/>
            </a:pPr>
            <a:r>
              <a:rPr lang="fr-FR" dirty="0" smtClean="0"/>
              <a:t>• Le contour interne : C'est la façon de représenter la forme avec tous les détails intérieurs en termes de couleur et de texture.</a:t>
            </a: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g"/>
          <p:cNvPicPr>
            <a:picLocks noGrp="1"/>
          </p:cNvPicPr>
          <p:nvPr>
            <p:ph idx="1"/>
          </p:nvPr>
        </p:nvPicPr>
        <p:blipFill>
          <a:blip r:embed="rId2" cstate="print"/>
          <a:srcRect/>
          <a:stretch>
            <a:fillRect/>
          </a:stretch>
        </p:blipFill>
        <p:spPr bwMode="auto">
          <a:xfrm>
            <a:off x="395536" y="1700808"/>
            <a:ext cx="8229600" cy="3010829"/>
          </a:xfrm>
          <a:prstGeom prst="rect">
            <a:avLst/>
          </a:prstGeom>
          <a:noFill/>
          <a:ln w="9525">
            <a:noFill/>
            <a:miter lim="800000"/>
            <a:headEnd/>
            <a:tailEnd/>
          </a:ln>
        </p:spPr>
      </p:pic>
      <p:sp>
        <p:nvSpPr>
          <p:cNvPr id="6" name="5 Rectángulo"/>
          <p:cNvSpPr/>
          <p:nvPr/>
        </p:nvSpPr>
        <p:spPr>
          <a:xfrm>
            <a:off x="1259632" y="4437112"/>
            <a:ext cx="1296144"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Le contour</a:t>
            </a:r>
            <a:endParaRPr lang="es-ES" dirty="0"/>
          </a:p>
        </p:txBody>
      </p:sp>
      <p:sp>
        <p:nvSpPr>
          <p:cNvPr id="9" name="8 Rectángulo"/>
          <p:cNvSpPr/>
          <p:nvPr/>
        </p:nvSpPr>
        <p:spPr>
          <a:xfrm>
            <a:off x="3851920" y="4437112"/>
            <a:ext cx="1656184" cy="41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La silhouette</a:t>
            </a:r>
            <a:endParaRPr lang="es-ES" dirty="0"/>
          </a:p>
        </p:txBody>
      </p:sp>
      <p:sp>
        <p:nvSpPr>
          <p:cNvPr id="10" name="9 Rectángulo"/>
          <p:cNvSpPr/>
          <p:nvPr/>
        </p:nvSpPr>
        <p:spPr>
          <a:xfrm>
            <a:off x="6372200" y="4437112"/>
            <a:ext cx="2016224" cy="41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 contour interne </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Objectifs</a:t>
            </a:r>
            <a:endParaRPr lang="es-ES" dirty="0"/>
          </a:p>
        </p:txBody>
      </p:sp>
      <p:sp>
        <p:nvSpPr>
          <p:cNvPr id="3" name="2 Marcador de contenido"/>
          <p:cNvSpPr>
            <a:spLocks noGrp="1"/>
          </p:cNvSpPr>
          <p:nvPr>
            <p:ph idx="1"/>
          </p:nvPr>
        </p:nvSpPr>
        <p:spPr/>
        <p:txBody>
          <a:bodyPr/>
          <a:lstStyle/>
          <a:p>
            <a:r>
              <a:rPr lang="es-ES" dirty="0" err="1" smtClean="0"/>
              <a:t>Connaître</a:t>
            </a:r>
            <a:r>
              <a:rPr lang="es-ES" dirty="0" smtClean="0"/>
              <a:t> la forme et les </a:t>
            </a:r>
            <a:r>
              <a:rPr lang="es-ES" dirty="0" err="1" smtClean="0"/>
              <a:t>éléments</a:t>
            </a:r>
            <a:r>
              <a:rPr lang="es-ES" dirty="0" smtClean="0"/>
              <a:t> </a:t>
            </a:r>
            <a:r>
              <a:rPr lang="es-ES" dirty="0" err="1" smtClean="0"/>
              <a:t>qui</a:t>
            </a:r>
            <a:r>
              <a:rPr lang="es-ES" dirty="0" smtClean="0"/>
              <a:t> </a:t>
            </a:r>
            <a:r>
              <a:rPr lang="es-ES" dirty="0" err="1" smtClean="0"/>
              <a:t>ont</a:t>
            </a:r>
            <a:r>
              <a:rPr lang="es-ES" dirty="0" smtClean="0"/>
              <a:t> une </a:t>
            </a:r>
            <a:r>
              <a:rPr lang="es-ES" dirty="0" err="1" smtClean="0"/>
              <a:t>influence</a:t>
            </a:r>
            <a:r>
              <a:rPr lang="es-ES" dirty="0" smtClean="0"/>
              <a:t> sur </a:t>
            </a:r>
            <a:r>
              <a:rPr lang="es-ES" dirty="0" err="1" smtClean="0"/>
              <a:t>sa</a:t>
            </a:r>
            <a:r>
              <a:rPr lang="es-ES" dirty="0" smtClean="0"/>
              <a:t> </a:t>
            </a:r>
            <a:r>
              <a:rPr lang="es-ES" dirty="0" err="1" smtClean="0"/>
              <a:t>perception</a:t>
            </a:r>
            <a:r>
              <a:rPr lang="es-ES" dirty="0" smtClean="0"/>
              <a:t>.</a:t>
            </a:r>
          </a:p>
          <a:p>
            <a:r>
              <a:rPr lang="es-ES" dirty="0" err="1" smtClean="0"/>
              <a:t>Connaître</a:t>
            </a:r>
            <a:r>
              <a:rPr lang="es-ES" dirty="0" smtClean="0"/>
              <a:t> les </a:t>
            </a:r>
            <a:r>
              <a:rPr lang="es-ES" dirty="0" err="1" smtClean="0"/>
              <a:t>éléments</a:t>
            </a:r>
            <a:r>
              <a:rPr lang="es-ES" dirty="0" smtClean="0"/>
              <a:t> </a:t>
            </a:r>
            <a:r>
              <a:rPr lang="es-ES" dirty="0" err="1" smtClean="0"/>
              <a:t>qui</a:t>
            </a:r>
            <a:r>
              <a:rPr lang="es-ES" dirty="0" smtClean="0"/>
              <a:t> </a:t>
            </a:r>
            <a:r>
              <a:rPr lang="es-ES" dirty="0" err="1" smtClean="0"/>
              <a:t>configurent</a:t>
            </a:r>
            <a:r>
              <a:rPr lang="es-ES" dirty="0" smtClean="0"/>
              <a:t> les formes </a:t>
            </a:r>
            <a:r>
              <a:rPr lang="es-ES" dirty="0" err="1" smtClean="0"/>
              <a:t>bidimensionnelles</a:t>
            </a:r>
            <a:r>
              <a:rPr lang="es-ES" dirty="0" smtClean="0"/>
              <a:t> et </a:t>
            </a:r>
            <a:r>
              <a:rPr lang="es-ES" dirty="0" err="1" smtClean="0"/>
              <a:t>tridimensionnelles</a:t>
            </a:r>
            <a:r>
              <a:rPr lang="es-ES" dirty="0" smtClean="0"/>
              <a:t>.</a:t>
            </a:r>
          </a:p>
          <a:p>
            <a:r>
              <a:rPr lang="es-ES" dirty="0" err="1" smtClean="0"/>
              <a:t>Apprécier</a:t>
            </a:r>
            <a:r>
              <a:rPr lang="es-ES" dirty="0" smtClean="0"/>
              <a:t> les </a:t>
            </a:r>
            <a:r>
              <a:rPr lang="es-ES" dirty="0" err="1" smtClean="0"/>
              <a:t>valeurs</a:t>
            </a:r>
            <a:r>
              <a:rPr lang="es-ES" dirty="0" smtClean="0"/>
              <a:t> </a:t>
            </a:r>
            <a:r>
              <a:rPr lang="es-ES" dirty="0" err="1" smtClean="0"/>
              <a:t>expressives</a:t>
            </a:r>
            <a:r>
              <a:rPr lang="es-ES" dirty="0" smtClean="0"/>
              <a:t> que </a:t>
            </a:r>
            <a:r>
              <a:rPr lang="es-ES" dirty="0" err="1" smtClean="0"/>
              <a:t>constituent</a:t>
            </a:r>
            <a:r>
              <a:rPr lang="es-ES" dirty="0" smtClean="0"/>
              <a:t> les formes.</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Activités 1</a:t>
            </a:r>
            <a:endParaRPr lang="es-ES" dirty="0"/>
          </a:p>
        </p:txBody>
      </p:sp>
      <p:sp>
        <p:nvSpPr>
          <p:cNvPr id="3" name="2 Marcador de contenido"/>
          <p:cNvSpPr>
            <a:spLocks noGrp="1"/>
          </p:cNvSpPr>
          <p:nvPr>
            <p:ph idx="1"/>
          </p:nvPr>
        </p:nvSpPr>
        <p:spPr/>
        <p:txBody>
          <a:bodyPr/>
          <a:lstStyle/>
          <a:p>
            <a:r>
              <a:rPr lang="fr-FR" dirty="0" smtClean="0"/>
              <a:t>Effectuez des formes organiques avec l'application </a:t>
            </a:r>
            <a:r>
              <a:rPr lang="fr-FR" dirty="0" err="1" smtClean="0"/>
              <a:t>Klowdz</a:t>
            </a:r>
            <a:r>
              <a:rPr lang="fr-FR" dirty="0" smtClean="0"/>
              <a:t> .</a:t>
            </a:r>
          </a:p>
          <a:p>
            <a:r>
              <a:rPr lang="fr-FR" dirty="0" smtClean="0"/>
              <a:t>Ne vous est-il pas arrivé que lorsque vous vous arrêtez pour observer les nuages ​​avec attention, mille formes et dessins vous viennent à l'esprit? Avec cette application, vous pouvez créer des formes dans les nuages.</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Activité 2</a:t>
            </a:r>
            <a:endParaRPr lang="es-ES" dirty="0"/>
          </a:p>
        </p:txBody>
      </p:sp>
      <p:sp>
        <p:nvSpPr>
          <p:cNvPr id="3" name="2 Marcador de contenido"/>
          <p:cNvSpPr>
            <a:spLocks noGrp="1"/>
          </p:cNvSpPr>
          <p:nvPr>
            <p:ph idx="1"/>
          </p:nvPr>
        </p:nvSpPr>
        <p:spPr/>
        <p:txBody>
          <a:bodyPr/>
          <a:lstStyle/>
          <a:p>
            <a:pPr>
              <a:buNone/>
            </a:pPr>
            <a:r>
              <a:rPr lang="fr-FR" dirty="0" smtClean="0"/>
              <a:t/>
            </a:r>
            <a:br>
              <a:rPr lang="fr-FR" dirty="0" smtClean="0"/>
            </a:br>
            <a:r>
              <a:rPr lang="fr-FR" dirty="0" smtClean="0"/>
              <a:t>- Réalisation de différentes compositions avec les formes planes expliquées</a:t>
            </a:r>
          </a:p>
          <a:p>
            <a:pPr algn="ctr">
              <a:buNone/>
            </a:pPr>
            <a:r>
              <a:rPr lang="fr-FR" sz="4000" dirty="0" smtClean="0"/>
              <a:t>Activité  3</a:t>
            </a:r>
          </a:p>
          <a:p>
            <a:pPr algn="ctr">
              <a:buNone/>
            </a:pPr>
            <a:r>
              <a:rPr lang="fr-FR" dirty="0" smtClean="0"/>
              <a:t>A partir d´un tableau célèbre réalisez une composition en appliquant les </a:t>
            </a:r>
            <a:r>
              <a:rPr lang="fr-FR" smtClean="0"/>
              <a:t>différentes façons </a:t>
            </a:r>
            <a:r>
              <a:rPr lang="fr-FR" dirty="0" smtClean="0"/>
              <a:t>de représenter </a:t>
            </a:r>
            <a:r>
              <a:rPr lang="fr-FR" smtClean="0"/>
              <a:t>la forme.</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Forme</a:t>
            </a:r>
            <a:endParaRPr lang="es-ES" dirty="0"/>
          </a:p>
        </p:txBody>
      </p:sp>
      <p:sp>
        <p:nvSpPr>
          <p:cNvPr id="3" name="2 Marcador de contenido"/>
          <p:cNvSpPr>
            <a:spLocks noGrp="1"/>
          </p:cNvSpPr>
          <p:nvPr>
            <p:ph idx="1"/>
          </p:nvPr>
        </p:nvSpPr>
        <p:spPr>
          <a:xfrm>
            <a:off x="323528" y="1124744"/>
            <a:ext cx="8229600" cy="4525963"/>
          </a:xfrm>
        </p:spPr>
        <p:txBody>
          <a:bodyPr>
            <a:normAutofit/>
          </a:bodyPr>
          <a:lstStyle/>
          <a:p>
            <a:r>
              <a:rPr lang="es-ES" dirty="0" smtClean="0"/>
              <a:t>La forme </a:t>
            </a:r>
            <a:r>
              <a:rPr lang="es-ES" dirty="0" err="1" smtClean="0"/>
              <a:t>est</a:t>
            </a:r>
            <a:r>
              <a:rPr lang="es-ES" dirty="0" smtClean="0"/>
              <a:t> </a:t>
            </a:r>
            <a:r>
              <a:rPr lang="es-ES" dirty="0" err="1" smtClean="0"/>
              <a:t>l´apparence</a:t>
            </a:r>
            <a:r>
              <a:rPr lang="es-ES" dirty="0" smtClean="0"/>
              <a:t> </a:t>
            </a:r>
            <a:r>
              <a:rPr lang="es-ES" dirty="0" err="1" smtClean="0"/>
              <a:t>extérieure</a:t>
            </a:r>
            <a:r>
              <a:rPr lang="es-ES" dirty="0" smtClean="0"/>
              <a:t> des corps de la </a:t>
            </a:r>
            <a:r>
              <a:rPr lang="es-ES" dirty="0" err="1" smtClean="0"/>
              <a:t>nature</a:t>
            </a:r>
            <a:r>
              <a:rPr lang="es-ES" dirty="0" smtClean="0"/>
              <a:t>: les </a:t>
            </a:r>
            <a:r>
              <a:rPr lang="es-ES" dirty="0" err="1" smtClean="0"/>
              <a:t>objets</a:t>
            </a:r>
            <a:r>
              <a:rPr lang="es-ES" dirty="0" smtClean="0"/>
              <a:t>, les </a:t>
            </a:r>
            <a:r>
              <a:rPr lang="es-ES" dirty="0" err="1" smtClean="0"/>
              <a:t>animaux,les</a:t>
            </a:r>
            <a:r>
              <a:rPr lang="es-ES" dirty="0" smtClean="0"/>
              <a:t> </a:t>
            </a:r>
            <a:r>
              <a:rPr lang="es-ES" dirty="0" err="1" smtClean="0"/>
              <a:t>bâtiments</a:t>
            </a:r>
            <a:r>
              <a:rPr lang="es-ES" dirty="0" smtClean="0"/>
              <a:t> et les </a:t>
            </a:r>
            <a:r>
              <a:rPr lang="es-ES" dirty="0" err="1" smtClean="0"/>
              <a:t>êtres</a:t>
            </a:r>
            <a:r>
              <a:rPr lang="es-ES" dirty="0" smtClean="0"/>
              <a:t> </a:t>
            </a:r>
            <a:r>
              <a:rPr lang="es-ES" dirty="0" err="1" smtClean="0"/>
              <a:t>humains</a:t>
            </a:r>
            <a:r>
              <a:rPr lang="es-ES" dirty="0" smtClean="0"/>
              <a:t>. </a:t>
            </a:r>
            <a:r>
              <a:rPr lang="es-ES" dirty="0" err="1" smtClean="0"/>
              <a:t>Chaque</a:t>
            </a:r>
            <a:r>
              <a:rPr lang="es-ES" dirty="0" smtClean="0"/>
              <a:t> forme </a:t>
            </a:r>
            <a:r>
              <a:rPr lang="es-ES" dirty="0" err="1" smtClean="0"/>
              <a:t>possède</a:t>
            </a:r>
            <a:r>
              <a:rPr lang="es-ES" dirty="0" smtClean="0"/>
              <a:t> </a:t>
            </a:r>
            <a:r>
              <a:rPr lang="es-ES" dirty="0" err="1" smtClean="0"/>
              <a:t>certaines</a:t>
            </a:r>
            <a:r>
              <a:rPr lang="es-ES" dirty="0" smtClean="0"/>
              <a:t> </a:t>
            </a:r>
            <a:r>
              <a:rPr lang="es-ES" dirty="0" err="1" smtClean="0"/>
              <a:t>qualités</a:t>
            </a:r>
            <a:r>
              <a:rPr lang="es-ES" dirty="0" smtClean="0"/>
              <a:t> </a:t>
            </a:r>
            <a:r>
              <a:rPr lang="es-ES" dirty="0" err="1" smtClean="0"/>
              <a:t>qui</a:t>
            </a:r>
            <a:r>
              <a:rPr lang="es-ES" dirty="0" smtClean="0"/>
              <a:t> la </a:t>
            </a:r>
            <a:r>
              <a:rPr lang="es-ES" dirty="0" err="1" smtClean="0"/>
              <a:t>distinguent</a:t>
            </a:r>
            <a:r>
              <a:rPr lang="es-ES" dirty="0" smtClean="0"/>
              <a:t> des </a:t>
            </a:r>
            <a:r>
              <a:rPr lang="es-ES" dirty="0" err="1" smtClean="0"/>
              <a:t>autres</a:t>
            </a:r>
            <a:r>
              <a:rPr lang="es-ES" dirty="0" smtClean="0"/>
              <a:t> et </a:t>
            </a:r>
            <a:r>
              <a:rPr lang="es-ES" dirty="0" err="1" smtClean="0"/>
              <a:t>qui</a:t>
            </a:r>
            <a:r>
              <a:rPr lang="es-ES" dirty="0" smtClean="0"/>
              <a:t> </a:t>
            </a:r>
            <a:r>
              <a:rPr lang="es-ES" dirty="0" err="1" smtClean="0"/>
              <a:t>sont</a:t>
            </a:r>
            <a:r>
              <a:rPr lang="es-ES" dirty="0" smtClean="0"/>
              <a:t>: la </a:t>
            </a:r>
            <a:r>
              <a:rPr lang="es-ES" dirty="0" err="1" smtClean="0"/>
              <a:t>couleur</a:t>
            </a:r>
            <a:r>
              <a:rPr lang="es-ES" dirty="0" smtClean="0"/>
              <a:t>, la </a:t>
            </a:r>
            <a:r>
              <a:rPr lang="es-ES" dirty="0" err="1" smtClean="0"/>
              <a:t>texture</a:t>
            </a:r>
            <a:r>
              <a:rPr lang="es-ES" dirty="0" smtClean="0"/>
              <a:t>, la </a:t>
            </a:r>
            <a:r>
              <a:rPr lang="es-ES" dirty="0" err="1" smtClean="0"/>
              <a:t>taille</a:t>
            </a:r>
            <a:r>
              <a:rPr lang="es-ES" dirty="0" smtClean="0"/>
              <a:t> et la </a:t>
            </a:r>
            <a:r>
              <a:rPr lang="es-ES" dirty="0" err="1" smtClean="0"/>
              <a:t>structure</a:t>
            </a:r>
            <a:r>
              <a:rPr lang="es-ES" dirty="0" smtClean="0"/>
              <a:t>.</a:t>
            </a:r>
          </a:p>
          <a:p>
            <a:endParaRPr lang="es-ES" dirty="0" smtClean="0"/>
          </a:p>
        </p:txBody>
      </p:sp>
      <p:pic>
        <p:nvPicPr>
          <p:cNvPr id="2050" name="Imagen 1" descr="http://2.bp.blogspot.com/-rk0mUa-QDEM/UQqmjaGzFcI/AAAAAAAACLc/-2PVpVgLp1w/s1600/fractal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3861048"/>
            <a:ext cx="3816424" cy="285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683568" y="5657912"/>
            <a:ext cx="4032448" cy="461665"/>
          </a:xfrm>
          <a:prstGeom prst="rect">
            <a:avLst/>
          </a:prstGeom>
        </p:spPr>
        <p:txBody>
          <a:bodyPr wrap="square">
            <a:spAutoFit/>
          </a:bodyPr>
          <a:lstStyle/>
          <a:p>
            <a:r>
              <a:rPr lang="es-ES" sz="1200" dirty="0"/>
              <a:t>http://mumng.blogspot.com.es/2013/01/principios-de-diseno-forma-color-tamano.html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perception</a:t>
            </a:r>
            <a:r>
              <a:rPr lang="es-ES" dirty="0" smtClean="0"/>
              <a:t> de la forme</a:t>
            </a:r>
            <a:endParaRPr lang="es-ES" dirty="0"/>
          </a:p>
        </p:txBody>
      </p:sp>
      <p:sp>
        <p:nvSpPr>
          <p:cNvPr id="3" name="2 Marcador de contenido"/>
          <p:cNvSpPr>
            <a:spLocks noGrp="1"/>
          </p:cNvSpPr>
          <p:nvPr>
            <p:ph idx="1"/>
          </p:nvPr>
        </p:nvSpPr>
        <p:spPr/>
        <p:txBody>
          <a:bodyPr>
            <a:normAutofit/>
          </a:bodyPr>
          <a:lstStyle/>
          <a:p>
            <a:r>
              <a:rPr lang="es-ES" dirty="0" err="1" smtClean="0"/>
              <a:t>On</a:t>
            </a:r>
            <a:r>
              <a:rPr lang="es-ES" dirty="0" smtClean="0"/>
              <a:t> </a:t>
            </a:r>
            <a:r>
              <a:rPr lang="es-ES" dirty="0" err="1" smtClean="0"/>
              <a:t>appelle</a:t>
            </a:r>
            <a:r>
              <a:rPr lang="es-ES" dirty="0" smtClean="0"/>
              <a:t> forme </a:t>
            </a:r>
            <a:r>
              <a:rPr lang="es-ES" dirty="0" err="1" smtClean="0"/>
              <a:t>tout</a:t>
            </a:r>
            <a:r>
              <a:rPr lang="es-ES" dirty="0" smtClean="0"/>
              <a:t> </a:t>
            </a:r>
            <a:r>
              <a:rPr lang="es-ES" dirty="0" err="1" smtClean="0"/>
              <a:t>élément</a:t>
            </a:r>
            <a:r>
              <a:rPr lang="es-ES" dirty="0" smtClean="0"/>
              <a:t> </a:t>
            </a:r>
            <a:r>
              <a:rPr lang="es-ES" dirty="0" err="1" smtClean="0"/>
              <a:t>qui</a:t>
            </a:r>
            <a:r>
              <a:rPr lang="es-ES" dirty="0" smtClean="0"/>
              <a:t> a un </a:t>
            </a:r>
            <a:r>
              <a:rPr lang="es-ES" dirty="0" err="1" smtClean="0"/>
              <a:t>contour</a:t>
            </a:r>
            <a:r>
              <a:rPr lang="es-ES" dirty="0" smtClean="0"/>
              <a:t> et une </a:t>
            </a:r>
            <a:r>
              <a:rPr lang="es-ES" dirty="0" err="1" smtClean="0"/>
              <a:t>structure</a:t>
            </a:r>
            <a:r>
              <a:rPr lang="es-ES" dirty="0" smtClean="0"/>
              <a:t>. </a:t>
            </a:r>
          </a:p>
          <a:p>
            <a:pPr marL="0" indent="0">
              <a:buNone/>
            </a:pPr>
            <a:r>
              <a:rPr lang="es-ES" dirty="0" smtClean="0"/>
              <a:t>      Le </a:t>
            </a:r>
            <a:r>
              <a:rPr lang="es-ES" dirty="0" err="1" smtClean="0"/>
              <a:t>contour</a:t>
            </a:r>
            <a:r>
              <a:rPr lang="es-ES" dirty="0" smtClean="0"/>
              <a:t> </a:t>
            </a:r>
            <a:r>
              <a:rPr lang="es-ES" dirty="0" err="1" smtClean="0"/>
              <a:t>détermine</a:t>
            </a:r>
            <a:r>
              <a:rPr lang="es-ES" dirty="0" smtClean="0"/>
              <a:t> les limites de la figure.</a:t>
            </a:r>
          </a:p>
          <a:p>
            <a:pPr marL="0" indent="0">
              <a:buNone/>
            </a:pPr>
            <a:r>
              <a:rPr lang="es-ES" dirty="0" smtClean="0"/>
              <a:t>      La </a:t>
            </a:r>
            <a:r>
              <a:rPr lang="es-ES" dirty="0" err="1" smtClean="0"/>
              <a:t>structure</a:t>
            </a:r>
            <a:r>
              <a:rPr lang="es-ES" dirty="0" smtClean="0"/>
              <a:t> </a:t>
            </a:r>
            <a:r>
              <a:rPr lang="es-ES" dirty="0" err="1" smtClean="0"/>
              <a:t>est</a:t>
            </a:r>
            <a:r>
              <a:rPr lang="es-ES" dirty="0" smtClean="0"/>
              <a:t> le </a:t>
            </a:r>
            <a:r>
              <a:rPr lang="es-ES" dirty="0" err="1" smtClean="0"/>
              <a:t>squelette</a:t>
            </a:r>
            <a:r>
              <a:rPr lang="es-ES" dirty="0" smtClean="0"/>
              <a:t> </a:t>
            </a:r>
            <a:r>
              <a:rPr lang="es-ES" dirty="0" err="1" smtClean="0"/>
              <a:t>d´une</a:t>
            </a:r>
            <a:r>
              <a:rPr lang="es-ES" dirty="0" smtClean="0"/>
              <a:t> forme.</a:t>
            </a:r>
          </a:p>
          <a:p>
            <a:endParaRPr lang="es-ES" dirty="0" smtClean="0"/>
          </a:p>
          <a:p>
            <a:r>
              <a:rPr lang="es-ES" dirty="0" smtClean="0"/>
              <a:t>Une </a:t>
            </a:r>
            <a:r>
              <a:rPr lang="es-ES" dirty="0" err="1" smtClean="0"/>
              <a:t>même</a:t>
            </a:r>
            <a:r>
              <a:rPr lang="es-ES" dirty="0" smtClean="0"/>
              <a:t> forme </a:t>
            </a:r>
            <a:r>
              <a:rPr lang="es-ES" dirty="0" err="1" smtClean="0"/>
              <a:t>peut</a:t>
            </a:r>
            <a:r>
              <a:rPr lang="es-ES" dirty="0" smtClean="0"/>
              <a:t> </a:t>
            </a:r>
            <a:r>
              <a:rPr lang="es-ES" dirty="0" err="1" smtClean="0"/>
              <a:t>être</a:t>
            </a:r>
            <a:r>
              <a:rPr lang="es-ES" dirty="0" smtClean="0"/>
              <a:t> </a:t>
            </a:r>
            <a:r>
              <a:rPr lang="es-ES" dirty="0" err="1" smtClean="0"/>
              <a:t>perçue</a:t>
            </a:r>
            <a:r>
              <a:rPr lang="es-ES" dirty="0" smtClean="0"/>
              <a:t> de </a:t>
            </a:r>
            <a:r>
              <a:rPr lang="es-ES" dirty="0" err="1" smtClean="0"/>
              <a:t>façon</a:t>
            </a:r>
            <a:r>
              <a:rPr lang="es-ES" dirty="0" smtClean="0"/>
              <a:t> </a:t>
            </a:r>
            <a:r>
              <a:rPr lang="es-ES" dirty="0" err="1" smtClean="0"/>
              <a:t>différente</a:t>
            </a:r>
            <a:r>
              <a:rPr lang="es-ES" dirty="0" smtClean="0"/>
              <a:t> en </a:t>
            </a:r>
            <a:r>
              <a:rPr lang="es-ES" dirty="0" err="1" smtClean="0"/>
              <a:t>fonction</a:t>
            </a:r>
            <a:r>
              <a:rPr lang="es-ES" dirty="0" smtClean="0"/>
              <a:t> des </a:t>
            </a:r>
            <a:r>
              <a:rPr lang="es-ES" dirty="0" err="1" smtClean="0"/>
              <a:t>facteurs</a:t>
            </a:r>
            <a:r>
              <a:rPr lang="es-ES" dirty="0" smtClean="0"/>
              <a:t> </a:t>
            </a:r>
            <a:r>
              <a:rPr lang="es-ES" dirty="0" err="1" smtClean="0"/>
              <a:t>suivants</a:t>
            </a:r>
            <a:r>
              <a:rPr lang="es-ES" dirty="0" smtClean="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r>
              <a:rPr lang="es-ES" dirty="0" smtClean="0"/>
              <a:t>1- La </a:t>
            </a:r>
            <a:r>
              <a:rPr lang="es-ES" dirty="0" err="1" smtClean="0"/>
              <a:t>situation</a:t>
            </a:r>
            <a:r>
              <a:rPr lang="es-ES" dirty="0" smtClean="0"/>
              <a:t> de </a:t>
            </a:r>
            <a:r>
              <a:rPr lang="es-ES" dirty="0" err="1" smtClean="0"/>
              <a:t>l´observateur</a:t>
            </a:r>
            <a:r>
              <a:rPr lang="es-ES" dirty="0" smtClean="0"/>
              <a:t> par </a:t>
            </a:r>
            <a:r>
              <a:rPr lang="es-ES" dirty="0" err="1" smtClean="0"/>
              <a:t>rapport</a:t>
            </a:r>
            <a:r>
              <a:rPr lang="es-ES" dirty="0" smtClean="0"/>
              <a:t> à </a:t>
            </a:r>
            <a:r>
              <a:rPr lang="es-ES" dirty="0" err="1" smtClean="0"/>
              <a:t>l´objet</a:t>
            </a:r>
            <a:r>
              <a:rPr lang="es-ES" dirty="0" smtClean="0"/>
              <a:t/>
            </a:r>
            <a:br>
              <a:rPr lang="es-ES" dirty="0" smtClean="0"/>
            </a:br>
            <a:endParaRPr lang="es-ES" dirty="0"/>
          </a:p>
        </p:txBody>
      </p:sp>
      <p:pic>
        <p:nvPicPr>
          <p:cNvPr id="4" name="Marcador de contenido 3"/>
          <p:cNvPicPr>
            <a:picLocks noGrp="1" noChangeAspect="1"/>
          </p:cNvPicPr>
          <p:nvPr>
            <p:ph idx="1"/>
          </p:nvPr>
        </p:nvPicPr>
        <p:blipFill>
          <a:blip r:embed="rId2" cstate="print"/>
          <a:stretch>
            <a:fillRect/>
          </a:stretch>
        </p:blipFill>
        <p:spPr>
          <a:xfrm>
            <a:off x="1259632" y="1417638"/>
            <a:ext cx="6509344" cy="4887206"/>
          </a:xfrm>
          <a:prstGeom prst="rect">
            <a:avLst/>
          </a:prstGeom>
        </p:spPr>
      </p:pic>
      <p:sp>
        <p:nvSpPr>
          <p:cNvPr id="5" name="Rectángulo 4"/>
          <p:cNvSpPr/>
          <p:nvPr/>
        </p:nvSpPr>
        <p:spPr>
          <a:xfrm>
            <a:off x="1810568" y="6309320"/>
            <a:ext cx="5670376" cy="369332"/>
          </a:xfrm>
          <a:prstGeom prst="rect">
            <a:avLst/>
          </a:prstGeom>
        </p:spPr>
        <p:txBody>
          <a:bodyPr wrap="square">
            <a:spAutoFit/>
          </a:bodyPr>
          <a:lstStyle/>
          <a:p>
            <a:r>
              <a:rPr lang="es-ES" sz="900" dirty="0"/>
              <a:t>https://www.google.es/search?q=analisis+del+movimiento+de+apolo+y+dafne+bernini&amp;source=lnms&amp;tbm=isch&amp;sa=X&amp;ved=0ahUKEwjKttaOwvPaAhXC6xQKHWiOBakQ_AUICigB&amp;biw=1440&amp;bih=789#imgrc=cZV7hz7tyVT8qM: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91264" cy="1066130"/>
          </a:xfrm>
        </p:spPr>
        <p:txBody>
          <a:bodyPr>
            <a:normAutofit fontScale="90000"/>
          </a:bodyPr>
          <a:lstStyle/>
          <a:p>
            <a:r>
              <a:rPr lang="es-ES" sz="2700" dirty="0" smtClean="0"/>
              <a:t>2-Le cadre </a:t>
            </a:r>
            <a:r>
              <a:rPr lang="es-ES" sz="2700" dirty="0" err="1" smtClean="0"/>
              <a:t>qui</a:t>
            </a:r>
            <a:r>
              <a:rPr lang="es-ES" sz="2700" dirty="0" smtClean="0"/>
              <a:t> </a:t>
            </a:r>
            <a:r>
              <a:rPr lang="es-ES" sz="2700" dirty="0" err="1" smtClean="0"/>
              <a:t>entoure</a:t>
            </a:r>
            <a:r>
              <a:rPr lang="es-ES" sz="2700" dirty="0" smtClean="0"/>
              <a:t> </a:t>
            </a:r>
            <a:r>
              <a:rPr lang="es-ES" sz="2700" dirty="0" err="1" smtClean="0"/>
              <a:t>l´objet</a:t>
            </a:r>
            <a:r>
              <a:rPr lang="es-ES" sz="2700" dirty="0" smtClean="0"/>
              <a:t>, la </a:t>
            </a:r>
            <a:r>
              <a:rPr lang="es-ES" sz="2700" dirty="0" err="1" smtClean="0"/>
              <a:t>lumière</a:t>
            </a:r>
            <a:r>
              <a:rPr lang="es-ES" sz="2700" dirty="0" smtClean="0"/>
              <a:t> </a:t>
            </a:r>
            <a:r>
              <a:rPr lang="es-ES" sz="2700" dirty="0" err="1" smtClean="0"/>
              <a:t>qu´il</a:t>
            </a:r>
            <a:r>
              <a:rPr lang="es-ES" sz="2700" dirty="0" smtClean="0"/>
              <a:t> </a:t>
            </a:r>
            <a:r>
              <a:rPr lang="es-ES" sz="2700" dirty="0" err="1" smtClean="0"/>
              <a:t>reçoit</a:t>
            </a:r>
            <a:r>
              <a:rPr lang="es-ES" sz="2700" dirty="0" smtClean="0"/>
              <a:t>, la </a:t>
            </a:r>
            <a:r>
              <a:rPr lang="es-ES" sz="2700" dirty="0" err="1" smtClean="0"/>
              <a:t>direction</a:t>
            </a:r>
            <a:r>
              <a:rPr lang="es-ES" sz="2700" dirty="0" smtClean="0"/>
              <a:t>, les </a:t>
            </a:r>
            <a:r>
              <a:rPr lang="es-ES" sz="2700" dirty="0" err="1" smtClean="0"/>
              <a:t>autres</a:t>
            </a:r>
            <a:r>
              <a:rPr lang="es-ES" sz="2700" dirty="0" smtClean="0"/>
              <a:t> </a:t>
            </a:r>
            <a:r>
              <a:rPr lang="es-ES" sz="2700" dirty="0" err="1" smtClean="0"/>
              <a:t>objets</a:t>
            </a:r>
            <a:r>
              <a:rPr lang="es-ES" sz="2700" dirty="0" smtClean="0"/>
              <a:t> </a:t>
            </a:r>
            <a:r>
              <a:rPr lang="es-ES" sz="2700" dirty="0" err="1" smtClean="0"/>
              <a:t>qui</a:t>
            </a:r>
            <a:r>
              <a:rPr lang="es-ES" sz="2700" dirty="0" smtClean="0"/>
              <a:t> se </a:t>
            </a:r>
            <a:r>
              <a:rPr lang="es-ES" sz="2700" dirty="0" err="1" smtClean="0"/>
              <a:t>trouvent</a:t>
            </a:r>
            <a:r>
              <a:rPr lang="es-ES" sz="2700" dirty="0" smtClean="0"/>
              <a:t> </a:t>
            </a:r>
            <a:r>
              <a:rPr lang="es-ES" sz="2700" dirty="0" err="1" smtClean="0"/>
              <a:t>autour</a:t>
            </a:r>
            <a:r>
              <a:rPr lang="es-ES" sz="2700" dirty="0" smtClean="0"/>
              <a:t> de lui…</a:t>
            </a:r>
            <a:r>
              <a:rPr lang="es-ES" dirty="0" smtClean="0"/>
              <a:t/>
            </a:r>
            <a:br>
              <a:rPr lang="es-ES" dirty="0" smtClean="0"/>
            </a:br>
            <a:endParaRPr lang="es-ES" dirty="0"/>
          </a:p>
        </p:txBody>
      </p:sp>
      <p:sp>
        <p:nvSpPr>
          <p:cNvPr id="3" name="2 Marcador de contenido"/>
          <p:cNvSpPr>
            <a:spLocks noGrp="1"/>
          </p:cNvSpPr>
          <p:nvPr>
            <p:ph idx="1"/>
          </p:nvPr>
        </p:nvSpPr>
        <p:spPr>
          <a:xfrm>
            <a:off x="755576" y="1196752"/>
            <a:ext cx="7787208" cy="5256584"/>
          </a:xfrm>
        </p:spPr>
        <p:txBody>
          <a:bodyPr>
            <a:normAutofit fontScale="85000" lnSpcReduction="20000"/>
          </a:bodyPr>
          <a:lstStyle/>
          <a:p>
            <a:endParaRPr lang="es-ES" dirty="0" smtClean="0"/>
          </a:p>
          <a:p>
            <a:endParaRPr lang="es-ES" dirty="0"/>
          </a:p>
          <a:p>
            <a:endParaRPr lang="es-ES" dirty="0" smtClean="0"/>
          </a:p>
          <a:p>
            <a:endParaRPr lang="es-ES" dirty="0"/>
          </a:p>
          <a:p>
            <a:endParaRPr lang="es-ES" dirty="0" smtClean="0"/>
          </a:p>
          <a:p>
            <a:pPr marL="0" indent="0">
              <a:buNone/>
            </a:pPr>
            <a:endParaRPr lang="es-ES" sz="1050" dirty="0" smtClean="0"/>
          </a:p>
          <a:p>
            <a:pPr marL="0" indent="0">
              <a:buNone/>
            </a:pPr>
            <a:endParaRPr lang="es-ES" sz="1050" dirty="0" smtClean="0"/>
          </a:p>
          <a:p>
            <a:pPr marL="0" indent="0">
              <a:buNone/>
            </a:pPr>
            <a:endParaRPr lang="es-ES" sz="1050" dirty="0" smtClean="0"/>
          </a:p>
          <a:p>
            <a:pPr marL="0" indent="0">
              <a:buNone/>
            </a:pPr>
            <a:endParaRPr lang="es-ES" sz="1050" dirty="0" smtClean="0"/>
          </a:p>
          <a:p>
            <a:pPr marL="0" indent="0">
              <a:buNone/>
            </a:pPr>
            <a:endParaRPr lang="es-ES" sz="1050" dirty="0" smtClean="0"/>
          </a:p>
          <a:p>
            <a:pPr marL="0" indent="0">
              <a:buNone/>
            </a:pPr>
            <a:endParaRPr lang="es-ES" sz="1050" dirty="0" smtClean="0"/>
          </a:p>
          <a:p>
            <a:pPr marL="0" indent="0">
              <a:buNone/>
            </a:pPr>
            <a:endParaRPr lang="es-ES" sz="1050" dirty="0" smtClean="0"/>
          </a:p>
          <a:p>
            <a:pPr marL="0" indent="0">
              <a:buNone/>
            </a:pPr>
            <a:endParaRPr lang="es-ES" sz="1050" dirty="0" smtClean="0"/>
          </a:p>
          <a:p>
            <a:endParaRPr lang="es-ES" sz="2200" dirty="0" smtClean="0"/>
          </a:p>
          <a:p>
            <a:pPr>
              <a:buNone/>
            </a:pPr>
            <a:r>
              <a:rPr lang="es-ES" sz="1500" dirty="0" smtClean="0"/>
              <a:t> ww.google.es/</a:t>
            </a:r>
            <a:r>
              <a:rPr lang="es-ES" sz="1500" dirty="0" err="1" smtClean="0"/>
              <a:t>search?q</a:t>
            </a:r>
            <a:r>
              <a:rPr lang="es-ES" sz="1500" dirty="0" smtClean="0"/>
              <a:t>=</a:t>
            </a:r>
            <a:r>
              <a:rPr lang="es-ES" sz="1500" dirty="0" err="1" smtClean="0"/>
              <a:t>la+luz+en+la+venus+de+milo&amp;source</a:t>
            </a:r>
            <a:r>
              <a:rPr lang="es-ES" sz="1500" dirty="0" smtClean="0"/>
              <a:t>=</a:t>
            </a:r>
            <a:r>
              <a:rPr lang="es-ES" sz="1500" dirty="0" err="1" smtClean="0"/>
              <a:t>lnms&amp;tbm</a:t>
            </a:r>
            <a:r>
              <a:rPr lang="es-ES" sz="1500" dirty="0" smtClean="0"/>
              <a:t>=</a:t>
            </a:r>
            <a:r>
              <a:rPr lang="es-ES" sz="1500" dirty="0" err="1" smtClean="0"/>
              <a:t>isch&amp;sa</a:t>
            </a:r>
            <a:r>
              <a:rPr lang="es-ES" sz="1500" dirty="0" smtClean="0"/>
              <a:t>=</a:t>
            </a:r>
            <a:r>
              <a:rPr lang="es-ES" sz="1500" dirty="0" err="1" smtClean="0"/>
              <a:t>X&amp;ved</a:t>
            </a:r>
            <a:r>
              <a:rPr lang="es-ES" sz="1500" dirty="0" smtClean="0"/>
              <a:t>=0ahUKEwj057njwvPaAhXGtRQKHRw_CXoQ_AUICigB&amp;biw=1440&amp;bih=789#imgrc=PsKquX_G6aIDHM:</a:t>
            </a:r>
          </a:p>
          <a:p>
            <a:endParaRPr lang="es-ES" sz="2200" dirty="0" smtClean="0"/>
          </a:p>
          <a:p>
            <a:r>
              <a:rPr lang="es-ES" sz="2200" dirty="0" smtClean="0"/>
              <a:t>Si </a:t>
            </a:r>
            <a:r>
              <a:rPr lang="es-ES" sz="2200" dirty="0" err="1" smtClean="0"/>
              <a:t>nous</a:t>
            </a:r>
            <a:r>
              <a:rPr lang="es-ES" sz="2200" dirty="0" smtClean="0"/>
              <a:t> </a:t>
            </a:r>
            <a:r>
              <a:rPr lang="es-ES" sz="2200" dirty="0" err="1" smtClean="0"/>
              <a:t>observons</a:t>
            </a:r>
            <a:r>
              <a:rPr lang="es-ES" sz="2200" dirty="0" smtClean="0"/>
              <a:t> des </a:t>
            </a:r>
            <a:r>
              <a:rPr lang="es-ES" sz="2200" dirty="0" err="1" smtClean="0"/>
              <a:t>sculptures</a:t>
            </a:r>
            <a:r>
              <a:rPr lang="es-ES" sz="2200" dirty="0" smtClean="0"/>
              <a:t> </a:t>
            </a:r>
            <a:r>
              <a:rPr lang="es-ES" sz="2200" dirty="0" err="1" smtClean="0"/>
              <a:t>d´un</a:t>
            </a:r>
            <a:r>
              <a:rPr lang="es-ES" sz="2200" dirty="0" smtClean="0"/>
              <a:t> </a:t>
            </a:r>
            <a:r>
              <a:rPr lang="es-ES" sz="2200" dirty="0" err="1" smtClean="0"/>
              <a:t>point</a:t>
            </a:r>
            <a:r>
              <a:rPr lang="es-ES" sz="2200" dirty="0" smtClean="0"/>
              <a:t> de </a:t>
            </a:r>
            <a:r>
              <a:rPr lang="es-ES" sz="2200" dirty="0" err="1" smtClean="0"/>
              <a:t>vue</a:t>
            </a:r>
            <a:r>
              <a:rPr lang="es-ES" sz="2200" dirty="0" smtClean="0"/>
              <a:t> </a:t>
            </a:r>
            <a:r>
              <a:rPr lang="es-ES" sz="2200" dirty="0" err="1" smtClean="0"/>
              <a:t>déterminé</a:t>
            </a:r>
            <a:r>
              <a:rPr lang="es-ES" sz="2200" dirty="0" smtClean="0"/>
              <a:t> , </a:t>
            </a:r>
            <a:r>
              <a:rPr lang="es-ES" sz="2200" dirty="0" err="1" smtClean="0"/>
              <a:t>nous</a:t>
            </a:r>
            <a:r>
              <a:rPr lang="es-ES" sz="2200" dirty="0" smtClean="0"/>
              <a:t> </a:t>
            </a:r>
            <a:r>
              <a:rPr lang="es-ES" sz="2200" dirty="0" err="1" smtClean="0"/>
              <a:t>ne</a:t>
            </a:r>
            <a:r>
              <a:rPr lang="es-ES" sz="2200" dirty="0" smtClean="0"/>
              <a:t> </a:t>
            </a:r>
            <a:r>
              <a:rPr lang="es-ES" sz="2200" dirty="0" err="1" smtClean="0"/>
              <a:t>sasissons</a:t>
            </a:r>
            <a:r>
              <a:rPr lang="es-ES" sz="2200" dirty="0" smtClean="0"/>
              <a:t> </a:t>
            </a:r>
            <a:r>
              <a:rPr lang="es-ES" sz="2200" dirty="0" err="1" smtClean="0"/>
              <a:t>qu´une</a:t>
            </a:r>
            <a:r>
              <a:rPr lang="es-ES" sz="2200" dirty="0" smtClean="0"/>
              <a:t> </a:t>
            </a:r>
            <a:r>
              <a:rPr lang="es-ES" sz="2200" dirty="0" err="1" smtClean="0"/>
              <a:t>seule</a:t>
            </a:r>
            <a:r>
              <a:rPr lang="es-ES" sz="2200" dirty="0" smtClean="0"/>
              <a:t> </a:t>
            </a:r>
            <a:r>
              <a:rPr lang="es-ES" sz="2200" dirty="0" err="1" smtClean="0"/>
              <a:t>partie</a:t>
            </a:r>
            <a:r>
              <a:rPr lang="es-ES" sz="2200" dirty="0" smtClean="0"/>
              <a:t> de </a:t>
            </a:r>
            <a:r>
              <a:rPr lang="es-ES" sz="2200" dirty="0" err="1" smtClean="0"/>
              <a:t>sa</a:t>
            </a:r>
            <a:r>
              <a:rPr lang="es-ES" sz="2200" dirty="0" smtClean="0"/>
              <a:t> forme. </a:t>
            </a:r>
            <a:r>
              <a:rPr lang="es-ES" sz="2200" dirty="0" err="1" smtClean="0"/>
              <a:t>Pour</a:t>
            </a:r>
            <a:r>
              <a:rPr lang="es-ES" sz="2200" dirty="0" smtClean="0"/>
              <a:t> </a:t>
            </a:r>
            <a:r>
              <a:rPr lang="es-ES" sz="2200" dirty="0" err="1" smtClean="0"/>
              <a:t>connaître</a:t>
            </a:r>
            <a:r>
              <a:rPr lang="es-ES" sz="2200" dirty="0" smtClean="0"/>
              <a:t> </a:t>
            </a:r>
            <a:r>
              <a:rPr lang="es-ES" sz="2200" dirty="0" err="1" smtClean="0"/>
              <a:t>complètement</a:t>
            </a:r>
            <a:r>
              <a:rPr lang="es-ES" sz="2200" dirty="0" smtClean="0"/>
              <a:t> une forme </a:t>
            </a:r>
            <a:r>
              <a:rPr lang="es-ES" sz="2200" dirty="0" err="1" smtClean="0"/>
              <a:t>tridimensionnelle</a:t>
            </a:r>
            <a:r>
              <a:rPr lang="es-ES" sz="2200" dirty="0" smtClean="0"/>
              <a:t> , </a:t>
            </a:r>
            <a:r>
              <a:rPr lang="es-ES" sz="2200" dirty="0" err="1" smtClean="0"/>
              <a:t>il</a:t>
            </a:r>
            <a:r>
              <a:rPr lang="es-ES" sz="2200" dirty="0" smtClean="0"/>
              <a:t> </a:t>
            </a:r>
            <a:r>
              <a:rPr lang="es-ES" sz="2200" dirty="0" err="1" smtClean="0"/>
              <a:t>est</a:t>
            </a:r>
            <a:r>
              <a:rPr lang="es-ES" sz="2200" dirty="0" smtClean="0"/>
              <a:t> </a:t>
            </a:r>
            <a:r>
              <a:rPr lang="es-ES" sz="2200" dirty="0" err="1" smtClean="0"/>
              <a:t>nécessaire</a:t>
            </a:r>
            <a:r>
              <a:rPr lang="es-ES" sz="2200" dirty="0" smtClean="0"/>
              <a:t> de </a:t>
            </a:r>
            <a:r>
              <a:rPr lang="es-ES" sz="2200" dirty="0" err="1" smtClean="0"/>
              <a:t>connaître</a:t>
            </a:r>
            <a:r>
              <a:rPr lang="es-ES" sz="2200" dirty="0" smtClean="0"/>
              <a:t> </a:t>
            </a:r>
            <a:r>
              <a:rPr lang="es-ES" sz="2200" dirty="0" err="1" smtClean="0"/>
              <a:t>tous</a:t>
            </a:r>
            <a:r>
              <a:rPr lang="es-ES" sz="2200" dirty="0" smtClean="0"/>
              <a:t> </a:t>
            </a:r>
            <a:r>
              <a:rPr lang="es-ES" sz="2200" dirty="0" err="1" smtClean="0"/>
              <a:t>ses</a:t>
            </a:r>
            <a:r>
              <a:rPr lang="es-ES" sz="2200" dirty="0" smtClean="0"/>
              <a:t> </a:t>
            </a:r>
            <a:r>
              <a:rPr lang="es-ES" sz="2200" dirty="0" err="1" smtClean="0"/>
              <a:t>points</a:t>
            </a:r>
            <a:r>
              <a:rPr lang="es-ES" sz="2200" dirty="0" smtClean="0"/>
              <a:t> de </a:t>
            </a:r>
            <a:r>
              <a:rPr lang="es-ES" sz="2200" dirty="0" err="1" smtClean="0"/>
              <a:t>vue</a:t>
            </a:r>
            <a:r>
              <a:rPr lang="es-ES" sz="2200" dirty="0" smtClean="0"/>
              <a:t>.</a:t>
            </a:r>
            <a:endParaRPr lang="es-ES" sz="2200" dirty="0"/>
          </a:p>
        </p:txBody>
      </p:sp>
      <p:pic>
        <p:nvPicPr>
          <p:cNvPr id="4" name="Imagen 3"/>
          <p:cNvPicPr>
            <a:picLocks noChangeAspect="1"/>
          </p:cNvPicPr>
          <p:nvPr/>
        </p:nvPicPr>
        <p:blipFill>
          <a:blip r:embed="rId2" cstate="print"/>
          <a:stretch>
            <a:fillRect/>
          </a:stretch>
        </p:blipFill>
        <p:spPr>
          <a:xfrm>
            <a:off x="1979712" y="1412776"/>
            <a:ext cx="5114286" cy="33333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err="1" smtClean="0"/>
              <a:t>Classification</a:t>
            </a:r>
            <a:r>
              <a:rPr lang="es-ES" dirty="0" smtClean="0"/>
              <a:t> </a:t>
            </a:r>
            <a:endParaRPr lang="es-ES" dirty="0"/>
          </a:p>
        </p:txBody>
      </p:sp>
      <p:sp>
        <p:nvSpPr>
          <p:cNvPr id="3" name="2 Marcador de contenido"/>
          <p:cNvSpPr>
            <a:spLocks noGrp="1"/>
          </p:cNvSpPr>
          <p:nvPr>
            <p:ph idx="1"/>
          </p:nvPr>
        </p:nvSpPr>
        <p:spPr>
          <a:xfrm>
            <a:off x="179512" y="908720"/>
            <a:ext cx="8712968" cy="5217443"/>
          </a:xfrm>
        </p:spPr>
        <p:txBody>
          <a:bodyPr/>
          <a:lstStyle/>
          <a:p>
            <a:r>
              <a:rPr lang="es-ES" sz="2800" dirty="0" smtClean="0"/>
              <a:t>En </a:t>
            </a:r>
            <a:r>
              <a:rPr lang="es-ES" sz="2800" dirty="0" err="1" smtClean="0"/>
              <a:t>fonction</a:t>
            </a:r>
            <a:r>
              <a:rPr lang="es-ES" sz="2800" dirty="0" smtClean="0"/>
              <a:t> de </a:t>
            </a:r>
            <a:r>
              <a:rPr lang="es-ES" sz="2800" dirty="0" err="1" smtClean="0"/>
              <a:t>leur</a:t>
            </a:r>
            <a:r>
              <a:rPr lang="es-ES" sz="2800" dirty="0" smtClean="0"/>
              <a:t> </a:t>
            </a:r>
            <a:r>
              <a:rPr lang="es-ES" sz="2800" dirty="0" err="1" smtClean="0"/>
              <a:t>dimension</a:t>
            </a:r>
            <a:r>
              <a:rPr lang="es-ES" sz="2800" dirty="0" smtClean="0"/>
              <a:t>, les formes </a:t>
            </a:r>
            <a:r>
              <a:rPr lang="es-ES" sz="2800" dirty="0" err="1" smtClean="0"/>
              <a:t>peuvent</a:t>
            </a:r>
            <a:r>
              <a:rPr lang="es-ES" sz="2800" dirty="0" smtClean="0"/>
              <a:t> </a:t>
            </a:r>
            <a:r>
              <a:rPr lang="es-ES" sz="2800" dirty="0" err="1" smtClean="0"/>
              <a:t>être</a:t>
            </a:r>
            <a:r>
              <a:rPr lang="es-ES" sz="2800" dirty="0" smtClean="0"/>
              <a:t>: </a:t>
            </a:r>
          </a:p>
          <a:p>
            <a:pPr>
              <a:buNone/>
            </a:pPr>
            <a:r>
              <a:rPr lang="es-ES" sz="2800" dirty="0" smtClean="0"/>
              <a:t>  -</a:t>
            </a:r>
            <a:r>
              <a:rPr lang="es-ES" sz="2800" b="1" dirty="0" err="1" smtClean="0"/>
              <a:t>Bidimensionnelles</a:t>
            </a:r>
            <a:r>
              <a:rPr lang="es-ES" sz="2800" dirty="0" smtClean="0"/>
              <a:t>: </a:t>
            </a:r>
            <a:r>
              <a:rPr lang="es-ES" sz="2800" dirty="0" err="1" smtClean="0"/>
              <a:t>représentées</a:t>
            </a:r>
            <a:r>
              <a:rPr lang="es-ES" sz="2800" dirty="0" smtClean="0"/>
              <a:t> sur une </a:t>
            </a:r>
            <a:r>
              <a:rPr lang="es-ES" sz="2800" dirty="0" err="1" smtClean="0"/>
              <a:t>surface</a:t>
            </a:r>
            <a:r>
              <a:rPr lang="es-ES" sz="2800" dirty="0" smtClean="0"/>
              <a:t> </a:t>
            </a:r>
            <a:r>
              <a:rPr lang="es-ES" sz="2800" dirty="0" err="1" smtClean="0"/>
              <a:t>plane</a:t>
            </a:r>
            <a:r>
              <a:rPr lang="es-ES" sz="2800" dirty="0" smtClean="0"/>
              <a:t> </a:t>
            </a:r>
            <a:r>
              <a:rPr lang="es-ES" sz="2800" dirty="0" err="1" smtClean="0"/>
              <a:t>avec</a:t>
            </a:r>
            <a:r>
              <a:rPr lang="es-ES" sz="2800" dirty="0" smtClean="0"/>
              <a:t> </a:t>
            </a:r>
            <a:r>
              <a:rPr lang="es-ES" sz="2800" dirty="0" err="1" smtClean="0"/>
              <a:t>uniquement</a:t>
            </a:r>
            <a:r>
              <a:rPr lang="es-ES" sz="2800" dirty="0" smtClean="0"/>
              <a:t> </a:t>
            </a:r>
            <a:r>
              <a:rPr lang="es-ES" sz="2800" dirty="0" err="1" smtClean="0"/>
              <a:t>deux</a:t>
            </a:r>
            <a:r>
              <a:rPr lang="es-ES" sz="2800" dirty="0" smtClean="0"/>
              <a:t> </a:t>
            </a:r>
            <a:r>
              <a:rPr lang="es-ES" sz="2800" dirty="0" err="1" smtClean="0"/>
              <a:t>dimensions</a:t>
            </a:r>
            <a:endParaRPr lang="es-ES" sz="2800" dirty="0" smtClean="0"/>
          </a:p>
          <a:p>
            <a:pPr>
              <a:buNone/>
            </a:pPr>
            <a:endParaRPr lang="es-ES" dirty="0"/>
          </a:p>
        </p:txBody>
      </p:sp>
      <p:pic>
        <p:nvPicPr>
          <p:cNvPr id="1026" name="Picture 2" descr="Resultado de imagen de formas bidimensionales"/>
          <p:cNvPicPr>
            <a:picLocks noChangeAspect="1" noChangeArrowheads="1"/>
          </p:cNvPicPr>
          <p:nvPr/>
        </p:nvPicPr>
        <p:blipFill>
          <a:blip r:embed="rId2" cstate="print"/>
          <a:srcRect/>
          <a:stretch>
            <a:fillRect/>
          </a:stretch>
        </p:blipFill>
        <p:spPr bwMode="auto">
          <a:xfrm>
            <a:off x="0" y="2492896"/>
            <a:ext cx="4331850" cy="3240360"/>
          </a:xfrm>
          <a:prstGeom prst="rect">
            <a:avLst/>
          </a:prstGeom>
          <a:noFill/>
          <a:ln w="9525">
            <a:noFill/>
            <a:miter lim="800000"/>
            <a:headEnd/>
            <a:tailEnd/>
          </a:ln>
        </p:spPr>
      </p:pic>
      <p:pic>
        <p:nvPicPr>
          <p:cNvPr id="1027" name="Picture 3" descr="Resultado de imagen de antonio lopez"/>
          <p:cNvPicPr>
            <a:picLocks noChangeAspect="1" noChangeArrowheads="1"/>
          </p:cNvPicPr>
          <p:nvPr/>
        </p:nvPicPr>
        <p:blipFill>
          <a:blip r:embed="rId3" cstate="print"/>
          <a:srcRect/>
          <a:stretch>
            <a:fillRect/>
          </a:stretch>
        </p:blipFill>
        <p:spPr bwMode="auto">
          <a:xfrm>
            <a:off x="5652120" y="2132856"/>
            <a:ext cx="3096344" cy="3698411"/>
          </a:xfrm>
          <a:prstGeom prst="rect">
            <a:avLst/>
          </a:prstGeom>
          <a:noFill/>
          <a:ln w="9525">
            <a:noFill/>
            <a:miter lim="800000"/>
            <a:headEnd/>
            <a:tailEnd/>
          </a:ln>
        </p:spPr>
      </p:pic>
      <p:sp>
        <p:nvSpPr>
          <p:cNvPr id="6" name="5 Rectángulo"/>
          <p:cNvSpPr/>
          <p:nvPr/>
        </p:nvSpPr>
        <p:spPr>
          <a:xfrm>
            <a:off x="5004048" y="5877272"/>
            <a:ext cx="3644524" cy="1200329"/>
          </a:xfrm>
          <a:prstGeom prst="rect">
            <a:avLst/>
          </a:prstGeom>
        </p:spPr>
        <p:txBody>
          <a:bodyPr wrap="none">
            <a:spAutoFit/>
          </a:bodyPr>
          <a:lstStyle/>
          <a:p>
            <a:r>
              <a:rPr lang="es-ES" dirty="0" smtClean="0"/>
              <a:t>Antonio López Lavabo y espejo  </a:t>
            </a:r>
            <a:r>
              <a:rPr lang="es-ES" b="1" dirty="0" smtClean="0"/>
              <a:t>1967</a:t>
            </a:r>
          </a:p>
          <a:p>
            <a:r>
              <a:rPr lang="es-ES" dirty="0" err="1" smtClean="0"/>
              <a:t>Huil</a:t>
            </a:r>
            <a:r>
              <a:rPr lang="es-ES" dirty="0" smtClean="0"/>
              <a:t> </a:t>
            </a:r>
            <a:r>
              <a:rPr lang="es-ES" dirty="0" err="1" smtClean="0"/>
              <a:t>sûr</a:t>
            </a:r>
            <a:r>
              <a:rPr lang="es-ES" dirty="0" smtClean="0"/>
              <a:t> </a:t>
            </a:r>
            <a:r>
              <a:rPr lang="es-ES" dirty="0" err="1" smtClean="0"/>
              <a:t>toile</a:t>
            </a:r>
            <a:r>
              <a:rPr lang="es-ES" dirty="0" smtClean="0"/>
              <a:t> 98 x 83.5 cm     </a:t>
            </a:r>
          </a:p>
          <a:p>
            <a:r>
              <a:rPr lang="es-ES" dirty="0" smtClean="0"/>
              <a:t>        </a:t>
            </a:r>
            <a:r>
              <a:rPr lang="es-ES" dirty="0" err="1" smtClean="0"/>
              <a:t>Museum</a:t>
            </a:r>
            <a:r>
              <a:rPr lang="es-ES" dirty="0" smtClean="0"/>
              <a:t> of </a:t>
            </a:r>
            <a:r>
              <a:rPr lang="es-ES" dirty="0" err="1" smtClean="0"/>
              <a:t>FineArts</a:t>
            </a:r>
            <a:r>
              <a:rPr lang="es-ES" dirty="0" smtClean="0"/>
              <a:t>, Boston</a:t>
            </a:r>
          </a:p>
          <a:p>
            <a:r>
              <a:rPr lang="es-ES" b="1" dirty="0" smtClean="0"/>
              <a:t> </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424936" cy="6120680"/>
          </a:xfrm>
        </p:spPr>
        <p:txBody>
          <a:bodyPr/>
          <a:lstStyle/>
          <a:p>
            <a:pPr>
              <a:buNone/>
            </a:pPr>
            <a:r>
              <a:rPr lang="es-ES" b="1" dirty="0" smtClean="0"/>
              <a:t>-</a:t>
            </a:r>
            <a:r>
              <a:rPr lang="es-ES" b="1" dirty="0" err="1" smtClean="0"/>
              <a:t>Tridimensionnelles</a:t>
            </a:r>
            <a:r>
              <a:rPr lang="es-ES" b="1" dirty="0" smtClean="0"/>
              <a:t>: </a:t>
            </a:r>
            <a:r>
              <a:rPr lang="es-ES" dirty="0" smtClean="0"/>
              <a:t>ce </a:t>
            </a:r>
            <a:r>
              <a:rPr lang="es-ES" dirty="0" err="1" smtClean="0"/>
              <a:t>sont</a:t>
            </a:r>
            <a:r>
              <a:rPr lang="es-ES" dirty="0" smtClean="0"/>
              <a:t> </a:t>
            </a:r>
            <a:r>
              <a:rPr lang="es-ES" dirty="0" err="1" smtClean="0"/>
              <a:t>celles</a:t>
            </a:r>
            <a:r>
              <a:rPr lang="es-ES" dirty="0" smtClean="0"/>
              <a:t> </a:t>
            </a:r>
            <a:r>
              <a:rPr lang="es-ES" dirty="0" err="1" smtClean="0"/>
              <a:t>qui</a:t>
            </a:r>
            <a:r>
              <a:rPr lang="es-ES" dirty="0" smtClean="0"/>
              <a:t> </a:t>
            </a:r>
            <a:r>
              <a:rPr lang="es-ES" dirty="0" err="1" smtClean="0"/>
              <a:t>ont</a:t>
            </a:r>
            <a:r>
              <a:rPr lang="es-ES" dirty="0" smtClean="0"/>
              <a:t> du </a:t>
            </a:r>
            <a:r>
              <a:rPr lang="es-ES" dirty="0" err="1" smtClean="0"/>
              <a:t>volume</a:t>
            </a:r>
            <a:r>
              <a:rPr lang="es-ES" dirty="0" smtClean="0"/>
              <a:t>, </a:t>
            </a:r>
            <a:r>
              <a:rPr lang="es-ES" dirty="0" err="1" smtClean="0"/>
              <a:t>c´est</a:t>
            </a:r>
            <a:r>
              <a:rPr lang="es-ES" dirty="0" smtClean="0"/>
              <a:t>-à-</a:t>
            </a:r>
            <a:r>
              <a:rPr lang="es-ES" dirty="0" err="1" smtClean="0"/>
              <a:t>dire</a:t>
            </a:r>
            <a:r>
              <a:rPr lang="es-ES" dirty="0" smtClean="0"/>
              <a:t>, </a:t>
            </a:r>
            <a:r>
              <a:rPr lang="es-ES" dirty="0" err="1" smtClean="0"/>
              <a:t>qui</a:t>
            </a:r>
            <a:r>
              <a:rPr lang="es-ES" dirty="0" smtClean="0"/>
              <a:t> </a:t>
            </a:r>
            <a:r>
              <a:rPr lang="es-ES" dirty="0" err="1" smtClean="0"/>
              <a:t>occupent</a:t>
            </a:r>
            <a:r>
              <a:rPr lang="es-ES" dirty="0" smtClean="0"/>
              <a:t> un </a:t>
            </a:r>
            <a:r>
              <a:rPr lang="es-ES" dirty="0" err="1" smtClean="0"/>
              <a:t>lieu</a:t>
            </a:r>
            <a:r>
              <a:rPr lang="es-ES" dirty="0" smtClean="0"/>
              <a:t> </a:t>
            </a:r>
            <a:r>
              <a:rPr lang="es-ES" dirty="0" err="1" smtClean="0"/>
              <a:t>dans</a:t>
            </a:r>
            <a:r>
              <a:rPr lang="es-ES" dirty="0" smtClean="0"/>
              <a:t> </a:t>
            </a:r>
            <a:r>
              <a:rPr lang="es-ES" dirty="0" err="1" smtClean="0"/>
              <a:t>l´espace</a:t>
            </a:r>
            <a:r>
              <a:rPr lang="es-ES" dirty="0" smtClean="0"/>
              <a:t> et </a:t>
            </a:r>
            <a:r>
              <a:rPr lang="es-ES" dirty="0" err="1" smtClean="0"/>
              <a:t>ont</a:t>
            </a:r>
            <a:r>
              <a:rPr lang="es-ES" dirty="0" smtClean="0"/>
              <a:t> </a:t>
            </a:r>
            <a:r>
              <a:rPr lang="es-ES" dirty="0" err="1" smtClean="0"/>
              <a:t>trois</a:t>
            </a:r>
            <a:r>
              <a:rPr lang="es-ES" dirty="0" smtClean="0"/>
              <a:t> </a:t>
            </a:r>
            <a:r>
              <a:rPr lang="es-ES" dirty="0" err="1" smtClean="0"/>
              <a:t>dimensions</a:t>
            </a:r>
            <a:r>
              <a:rPr lang="es-ES" dirty="0" smtClean="0"/>
              <a:t> (</a:t>
            </a:r>
            <a:r>
              <a:rPr lang="es-ES" dirty="0" err="1" smtClean="0"/>
              <a:t>hauteur</a:t>
            </a:r>
            <a:r>
              <a:rPr lang="es-ES" dirty="0" smtClean="0"/>
              <a:t>, </a:t>
            </a:r>
            <a:r>
              <a:rPr lang="es-ES" dirty="0" err="1" smtClean="0"/>
              <a:t>largeur,profondeur</a:t>
            </a:r>
            <a:r>
              <a:rPr lang="es-ES" dirty="0" smtClean="0"/>
              <a:t> </a:t>
            </a:r>
            <a:r>
              <a:rPr lang="es-ES" dirty="0" err="1" smtClean="0"/>
              <a:t>ou</a:t>
            </a:r>
            <a:r>
              <a:rPr lang="es-ES" dirty="0" smtClean="0"/>
              <a:t> </a:t>
            </a:r>
            <a:r>
              <a:rPr lang="es-ES" dirty="0" err="1" smtClean="0"/>
              <a:t>épaisseur</a:t>
            </a:r>
            <a:r>
              <a:rPr lang="es-ES" dirty="0" smtClean="0"/>
              <a:t>)</a:t>
            </a:r>
          </a:p>
          <a:p>
            <a:pPr>
              <a:buNone/>
            </a:pPr>
            <a:r>
              <a:rPr lang="es-ES" dirty="0" smtClean="0"/>
              <a:t>   </a:t>
            </a:r>
            <a:endParaRPr lang="es-ES" dirty="0"/>
          </a:p>
        </p:txBody>
      </p:sp>
      <p:pic>
        <p:nvPicPr>
          <p:cNvPr id="11266" name="Picture 2" descr="Resultado de imagen de cajas de carton"/>
          <p:cNvPicPr>
            <a:picLocks noChangeAspect="1" noChangeArrowheads="1"/>
          </p:cNvPicPr>
          <p:nvPr/>
        </p:nvPicPr>
        <p:blipFill>
          <a:blip r:embed="rId2" cstate="print"/>
          <a:srcRect/>
          <a:stretch>
            <a:fillRect/>
          </a:stretch>
        </p:blipFill>
        <p:spPr bwMode="auto">
          <a:xfrm>
            <a:off x="4405950" y="2503377"/>
            <a:ext cx="4320480" cy="4320480"/>
          </a:xfrm>
          <a:prstGeom prst="rect">
            <a:avLst/>
          </a:prstGeom>
          <a:noFill/>
        </p:spPr>
      </p:pic>
      <p:pic>
        <p:nvPicPr>
          <p:cNvPr id="1026"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714" y="2924944"/>
            <a:ext cx="34480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88640"/>
            <a:ext cx="8640960" cy="5894115"/>
          </a:xfrm>
        </p:spPr>
        <p:txBody>
          <a:bodyPr/>
          <a:lstStyle/>
          <a:p>
            <a:r>
              <a:rPr lang="es-ES" dirty="0" smtClean="0"/>
              <a:t>La </a:t>
            </a:r>
            <a:r>
              <a:rPr lang="es-ES" dirty="0" err="1" smtClean="0"/>
              <a:t>taille</a:t>
            </a:r>
            <a:r>
              <a:rPr lang="es-ES" dirty="0" smtClean="0"/>
              <a:t> </a:t>
            </a:r>
            <a:r>
              <a:rPr lang="es-ES" dirty="0" err="1" smtClean="0"/>
              <a:t>d´une</a:t>
            </a:r>
            <a:r>
              <a:rPr lang="es-ES" dirty="0" smtClean="0"/>
              <a:t> forme </a:t>
            </a:r>
            <a:r>
              <a:rPr lang="es-ES" dirty="0" err="1" smtClean="0"/>
              <a:t>fait</a:t>
            </a:r>
            <a:r>
              <a:rPr lang="es-ES" dirty="0" smtClean="0"/>
              <a:t> </a:t>
            </a:r>
            <a:r>
              <a:rPr lang="es-ES" dirty="0" err="1" smtClean="0"/>
              <a:t>référence</a:t>
            </a:r>
            <a:r>
              <a:rPr lang="es-ES" dirty="0" smtClean="0"/>
              <a:t> à son </a:t>
            </a:r>
            <a:r>
              <a:rPr lang="es-ES" dirty="0" err="1" smtClean="0"/>
              <a:t>ampleur</a:t>
            </a:r>
            <a:r>
              <a:rPr lang="es-ES" dirty="0" smtClean="0"/>
              <a:t>, et elle se </a:t>
            </a:r>
            <a:r>
              <a:rPr lang="es-ES" dirty="0" err="1" smtClean="0"/>
              <a:t>définit</a:t>
            </a:r>
            <a:r>
              <a:rPr lang="es-ES" dirty="0" smtClean="0"/>
              <a:t> </a:t>
            </a:r>
            <a:r>
              <a:rPr lang="es-ES" dirty="0" err="1" smtClean="0"/>
              <a:t>grâce</a:t>
            </a:r>
            <a:r>
              <a:rPr lang="es-ES" dirty="0" smtClean="0"/>
              <a:t> à des termes </a:t>
            </a:r>
            <a:r>
              <a:rPr lang="es-ES" dirty="0" err="1" smtClean="0"/>
              <a:t>comme</a:t>
            </a:r>
            <a:r>
              <a:rPr lang="es-ES" dirty="0" smtClean="0"/>
              <a:t> </a:t>
            </a:r>
            <a:r>
              <a:rPr lang="es-ES" dirty="0" err="1" smtClean="0"/>
              <a:t>petit</a:t>
            </a:r>
            <a:r>
              <a:rPr lang="es-ES" dirty="0" smtClean="0"/>
              <a:t>, </a:t>
            </a:r>
            <a:r>
              <a:rPr lang="es-ES" dirty="0" err="1" smtClean="0"/>
              <a:t>moyen,grand,etc</a:t>
            </a:r>
            <a:r>
              <a:rPr lang="es-ES" dirty="0" smtClean="0"/>
              <a:t>. </a:t>
            </a:r>
            <a:r>
              <a:rPr lang="es-ES" dirty="0" err="1" smtClean="0"/>
              <a:t>Pour</a:t>
            </a:r>
            <a:r>
              <a:rPr lang="es-ES" dirty="0" smtClean="0"/>
              <a:t> </a:t>
            </a:r>
            <a:r>
              <a:rPr lang="es-ES" dirty="0" err="1" smtClean="0"/>
              <a:t>déterminer</a:t>
            </a:r>
            <a:r>
              <a:rPr lang="es-ES" dirty="0" smtClean="0"/>
              <a:t> si une forme </a:t>
            </a:r>
            <a:r>
              <a:rPr lang="es-ES" dirty="0" err="1" smtClean="0"/>
              <a:t>est</a:t>
            </a:r>
            <a:r>
              <a:rPr lang="es-ES" dirty="0" smtClean="0"/>
              <a:t> grande </a:t>
            </a:r>
            <a:r>
              <a:rPr lang="es-ES" dirty="0" err="1" smtClean="0"/>
              <a:t>ou</a:t>
            </a:r>
            <a:r>
              <a:rPr lang="es-ES" dirty="0" smtClean="0"/>
              <a:t> </a:t>
            </a:r>
            <a:r>
              <a:rPr lang="es-ES" dirty="0" err="1" smtClean="0"/>
              <a:t>petite</a:t>
            </a:r>
            <a:r>
              <a:rPr lang="es-ES" dirty="0" smtClean="0"/>
              <a:t>, </a:t>
            </a:r>
            <a:r>
              <a:rPr lang="es-ES" dirty="0" err="1" smtClean="0"/>
              <a:t>nous</a:t>
            </a:r>
            <a:r>
              <a:rPr lang="es-ES" dirty="0" smtClean="0"/>
              <a:t> </a:t>
            </a:r>
            <a:r>
              <a:rPr lang="es-ES" dirty="0" err="1" smtClean="0"/>
              <a:t>comparons</a:t>
            </a:r>
            <a:r>
              <a:rPr lang="es-ES" dirty="0" smtClean="0"/>
              <a:t> </a:t>
            </a:r>
            <a:r>
              <a:rPr lang="es-ES" dirty="0" err="1" smtClean="0"/>
              <a:t>sa</a:t>
            </a:r>
            <a:r>
              <a:rPr lang="es-ES" dirty="0" smtClean="0"/>
              <a:t> </a:t>
            </a:r>
            <a:r>
              <a:rPr lang="es-ES" dirty="0" err="1" smtClean="0"/>
              <a:t>taille</a:t>
            </a:r>
            <a:r>
              <a:rPr lang="es-ES" dirty="0" smtClean="0"/>
              <a:t> </a:t>
            </a:r>
            <a:r>
              <a:rPr lang="es-ES" dirty="0" err="1" smtClean="0"/>
              <a:t>avec</a:t>
            </a:r>
            <a:r>
              <a:rPr lang="es-ES" dirty="0" smtClean="0"/>
              <a:t> </a:t>
            </a:r>
            <a:r>
              <a:rPr lang="es-ES" dirty="0" err="1" smtClean="0"/>
              <a:t>celle</a:t>
            </a:r>
            <a:r>
              <a:rPr lang="es-ES" dirty="0" smtClean="0"/>
              <a:t> des formes </a:t>
            </a:r>
            <a:r>
              <a:rPr lang="es-ES" dirty="0" err="1" smtClean="0"/>
              <a:t>qui</a:t>
            </a:r>
            <a:r>
              <a:rPr lang="es-ES" dirty="0" smtClean="0"/>
              <a:t> </a:t>
            </a:r>
            <a:r>
              <a:rPr lang="es-ES" dirty="0" err="1" smtClean="0"/>
              <a:t>sont</a:t>
            </a:r>
            <a:r>
              <a:rPr lang="es-ES" dirty="0" smtClean="0"/>
              <a:t> </a:t>
            </a:r>
            <a:r>
              <a:rPr lang="es-ES" dirty="0" err="1" smtClean="0"/>
              <a:t>autour</a:t>
            </a:r>
            <a:r>
              <a:rPr lang="es-ES" dirty="0" smtClean="0"/>
              <a:t> </a:t>
            </a:r>
            <a:r>
              <a:rPr lang="es-ES" dirty="0" err="1" smtClean="0"/>
              <a:t>d´elle</a:t>
            </a:r>
            <a:r>
              <a:rPr lang="es-ES" dirty="0" smtClean="0"/>
              <a:t>, et </a:t>
            </a:r>
            <a:r>
              <a:rPr lang="es-ES" dirty="0" err="1" smtClean="0"/>
              <a:t>aussi</a:t>
            </a:r>
            <a:r>
              <a:rPr lang="es-ES" dirty="0" smtClean="0"/>
              <a:t> </a:t>
            </a:r>
            <a:r>
              <a:rPr lang="es-ES" dirty="0" err="1" smtClean="0"/>
              <a:t>avec</a:t>
            </a:r>
            <a:r>
              <a:rPr lang="es-ES" dirty="0" smtClean="0"/>
              <a:t> la </a:t>
            </a:r>
            <a:r>
              <a:rPr lang="es-ES" dirty="0" err="1" smtClean="0"/>
              <a:t>taille</a:t>
            </a:r>
            <a:r>
              <a:rPr lang="es-ES" dirty="0" smtClean="0"/>
              <a:t> de </a:t>
            </a:r>
            <a:r>
              <a:rPr lang="es-ES" dirty="0" err="1" smtClean="0"/>
              <a:t>l´être</a:t>
            </a:r>
            <a:r>
              <a:rPr lang="es-ES" dirty="0" smtClean="0"/>
              <a:t> </a:t>
            </a:r>
            <a:r>
              <a:rPr lang="es-ES" dirty="0" err="1" smtClean="0"/>
              <a:t>humain</a:t>
            </a:r>
            <a:r>
              <a:rPr lang="es-ES" dirty="0" smtClean="0"/>
              <a:t>.</a:t>
            </a:r>
          </a:p>
          <a:p>
            <a:pPr>
              <a:buNone/>
            </a:pPr>
            <a:r>
              <a:rPr lang="es-ES" dirty="0" smtClean="0"/>
              <a:t> </a:t>
            </a:r>
            <a:endParaRPr lang="es-ES" dirty="0"/>
          </a:p>
        </p:txBody>
      </p:sp>
      <p:pic>
        <p:nvPicPr>
          <p:cNvPr id="2" name="Imagen 1"/>
          <p:cNvPicPr>
            <a:picLocks noChangeAspect="1"/>
          </p:cNvPicPr>
          <p:nvPr/>
        </p:nvPicPr>
        <p:blipFill>
          <a:blip r:embed="rId2" cstate="print"/>
          <a:stretch>
            <a:fillRect/>
          </a:stretch>
        </p:blipFill>
        <p:spPr>
          <a:xfrm>
            <a:off x="4499992" y="3212976"/>
            <a:ext cx="4176464" cy="3434743"/>
          </a:xfrm>
          <a:prstGeom prst="rect">
            <a:avLst/>
          </a:prstGeom>
        </p:spPr>
      </p:pic>
      <p:sp>
        <p:nvSpPr>
          <p:cNvPr id="4" name="Rectángulo 3"/>
          <p:cNvSpPr/>
          <p:nvPr/>
        </p:nvSpPr>
        <p:spPr>
          <a:xfrm>
            <a:off x="323528" y="4437112"/>
            <a:ext cx="4104456" cy="646331"/>
          </a:xfrm>
          <a:prstGeom prst="rect">
            <a:avLst/>
          </a:prstGeom>
        </p:spPr>
        <p:txBody>
          <a:bodyPr wrap="square">
            <a:spAutoFit/>
          </a:bodyPr>
          <a:lstStyle/>
          <a:p>
            <a:r>
              <a:rPr lang="es-ES" sz="1200" dirty="0"/>
              <a:t>/www.google.es/search?q=la+patata+mas+grande+del+mundo&amp;sa=X&amp;tbm=isch&amp;tbo=u&amp;source=univ&amp;ved=0ahUKEwixn4biovPaAhWD6xQKHacQDU8QsAQIJg&amp;biw=1440&amp;bih=789</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787</Words>
  <Application>Microsoft Office PowerPoint</Application>
  <PresentationFormat>Presentación en pantalla (4:3)</PresentationFormat>
  <Paragraphs>106</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Open Sans</vt:lpstr>
      <vt:lpstr>Times New Roman</vt:lpstr>
      <vt:lpstr>Tema de Office</vt:lpstr>
      <vt:lpstr>La forme.</vt:lpstr>
      <vt:lpstr>Objectifs</vt:lpstr>
      <vt:lpstr>La Forme</vt:lpstr>
      <vt:lpstr>La perception de la forme</vt:lpstr>
      <vt:lpstr> 1- La situation de l´observateur par rapport à l´objet </vt:lpstr>
      <vt:lpstr>2-Le cadre qui entoure l´objet, la lumière qu´il reçoit, la direction, les autres objets qui se trouvent autour de lui… </vt:lpstr>
      <vt:lpstr>Classification </vt:lpstr>
      <vt:lpstr>Presentación de PowerPoint</vt:lpstr>
      <vt:lpstr>Presentación de PowerPoint</vt:lpstr>
      <vt:lpstr>Types de formes</vt:lpstr>
      <vt:lpstr>Presentación de PowerPoint</vt:lpstr>
      <vt:lpstr>Presentación de PowerPoint</vt:lpstr>
      <vt:lpstr>FORMES PLANES</vt:lpstr>
      <vt:lpstr>Presentación de PowerPoint</vt:lpstr>
      <vt:lpstr>Presentación de PowerPoint</vt:lpstr>
      <vt:lpstr>Répresentation de la forme</vt:lpstr>
      <vt:lpstr>Presentación de PowerPoint</vt:lpstr>
      <vt:lpstr>La forme peut être représentée par le contour, la silhouette ou le contour interne (dintorno).</vt:lpstr>
      <vt:lpstr>Presentación de PowerPoint</vt:lpstr>
      <vt:lpstr>Activités 1</vt:lpstr>
      <vt:lpstr>Activité 2</vt:lpstr>
    </vt:vector>
  </TitlesOfParts>
  <Company>www.intercambiosvirtuales.org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forme</dc:title>
  <dc:creator>Agustina</dc:creator>
  <cp:lastModifiedBy>Concha González Galindo</cp:lastModifiedBy>
  <cp:revision>39</cp:revision>
  <dcterms:created xsi:type="dcterms:W3CDTF">2018-04-01T21:17:05Z</dcterms:created>
  <dcterms:modified xsi:type="dcterms:W3CDTF">2018-05-20T15:44:05Z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standard&amp;commercial=n&amp;derivatives=sa&amp;jurisdiction=</vt:lpwstr>
  </property>
  <property fmtid="{D5CDD505-2E9C-101B-9397-08002B2CF9AE}" pid="3" name="CreativeCommonsLicenseURL">
    <vt:lpwstr>http://creativecommons.org/licenses/by-nc-sa/4.0/</vt:lpwstr>
  </property>
  <property fmtid="{D5CDD505-2E9C-101B-9397-08002B2CF9AE}" pid="4" name="CreativeCommonsLicenseXml">
    <vt:lpwstr>&lt;?xml version="1.0" encoding="utf-8"?&gt;&lt;result&gt;&lt;license-uri&gt;http://creativecommons.org/licenses/by-nc-sa/4.0/&lt;/license-uri&gt;&lt;license-name&gt;Attribution-NonCommercial-ShareAlike 4.0 International&lt;/license-name&gt;&lt;deprecated&gt;false&lt;/deprecated&gt;&lt;rdf&gt;&lt;rdf:RDF xmlns=</vt:lpwstr>
  </property>
</Properties>
</file>