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7b23122445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7b2312244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7b23122445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7b23122445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7b23122445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7b23122445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7b23122445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7b23122445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7b2312244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7b2312244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7b2312244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7b2312244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7b2312244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b2312244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7b23122445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b23122445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7b2312244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b2312244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7b23122445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b23122445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7b23122445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7b23122445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7b2312244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b2312244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hyperlink" Target="https://es.wikipedia.org/wiki/ZEP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hyperlink" Target="https://es.wikipedia.org/wiki/ZEP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216650" y="32565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EL MONTE DE EL PARDO</a:t>
            </a:r>
            <a:endParaRPr/>
          </a:p>
        </p:txBody>
      </p:sp>
      <p:pic>
        <p:nvPicPr>
          <p:cNvPr id="55" name="Google Shape;55;p13"/>
          <p:cNvPicPr preferRelativeResize="0"/>
          <p:nvPr/>
        </p:nvPicPr>
        <p:blipFill>
          <a:blip r:embed="rId3">
            <a:alphaModFix/>
          </a:blip>
          <a:stretch>
            <a:fillRect/>
          </a:stretch>
        </p:blipFill>
        <p:spPr>
          <a:xfrm>
            <a:off x="130850" y="0"/>
            <a:ext cx="8882301" cy="5143500"/>
          </a:xfrm>
          <a:prstGeom prst="rect">
            <a:avLst/>
          </a:prstGeom>
          <a:noFill/>
          <a:ln>
            <a:noFill/>
          </a:ln>
        </p:spPr>
      </p:pic>
      <p:sp>
        <p:nvSpPr>
          <p:cNvPr id="56" name="Google Shape;56;p13"/>
          <p:cNvSpPr txBox="1"/>
          <p:nvPr/>
        </p:nvSpPr>
        <p:spPr>
          <a:xfrm>
            <a:off x="750750" y="1303625"/>
            <a:ext cx="76425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4000">
                <a:solidFill>
                  <a:schemeClr val="dk1"/>
                </a:solidFill>
                <a:latin typeface="Comic Sans MS"/>
                <a:ea typeface="Comic Sans MS"/>
                <a:cs typeface="Comic Sans MS"/>
                <a:sym typeface="Comic Sans MS"/>
              </a:rPr>
              <a:t>ECOSISTEMA DE BOSQUE MEDITERRÁNEO DE RIBERA</a:t>
            </a:r>
            <a:endParaRPr b="1" sz="4000">
              <a:solidFill>
                <a:schemeClr val="dk1"/>
              </a:solidFill>
              <a:latin typeface="Comic Sans MS"/>
              <a:ea typeface="Comic Sans MS"/>
              <a:cs typeface="Comic Sans MS"/>
              <a:sym typeface="Comic Sans MS"/>
            </a:endParaRPr>
          </a:p>
        </p:txBody>
      </p:sp>
      <p:sp>
        <p:nvSpPr>
          <p:cNvPr id="57" name="Google Shape;57;p13"/>
          <p:cNvSpPr txBox="1"/>
          <p:nvPr/>
        </p:nvSpPr>
        <p:spPr>
          <a:xfrm>
            <a:off x="1630800" y="3256575"/>
            <a:ext cx="5882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4200">
                <a:solidFill>
                  <a:schemeClr val="lt1"/>
                </a:solidFill>
                <a:latin typeface="Comic Sans MS"/>
                <a:ea typeface="Comic Sans MS"/>
                <a:cs typeface="Comic Sans MS"/>
                <a:sym typeface="Comic Sans MS"/>
              </a:rPr>
              <a:t>El Monte de El Pardo</a:t>
            </a:r>
            <a:endParaRPr b="1" sz="4200">
              <a:solidFill>
                <a:schemeClr val="lt1"/>
              </a:solidFill>
              <a:latin typeface="Comic Sans MS"/>
              <a:ea typeface="Comic Sans MS"/>
              <a:cs typeface="Comic Sans MS"/>
              <a:sym typeface="Comic Sans MS"/>
            </a:endParaRPr>
          </a:p>
        </p:txBody>
      </p:sp>
      <p:pic>
        <p:nvPicPr>
          <p:cNvPr id="58" name="Google Shape;58;p13"/>
          <p:cNvPicPr preferRelativeResize="0"/>
          <p:nvPr/>
        </p:nvPicPr>
        <p:blipFill>
          <a:blip r:embed="rId4">
            <a:alphaModFix/>
          </a:blip>
          <a:stretch>
            <a:fillRect/>
          </a:stretch>
        </p:blipFill>
        <p:spPr>
          <a:xfrm>
            <a:off x="7828200" y="4586125"/>
            <a:ext cx="1011000" cy="398700"/>
          </a:xfrm>
          <a:prstGeom prst="rect">
            <a:avLst/>
          </a:prstGeom>
          <a:noFill/>
          <a:ln>
            <a:noFill/>
          </a:ln>
        </p:spPr>
      </p:pic>
    </p:spTree>
  </p:cSld>
  <p:clrMapOvr>
    <a:masterClrMapping/>
  </p:clrMapOvr>
  <mc:AlternateContent>
    <mc:Choice Requires="p14">
      <p:transition spd="slow" p14:dur="2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2000"/>
                                        <p:tgtEl>
                                          <p:spTgt spid="5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TIPO DE ECOSISTEMA</a:t>
            </a:r>
            <a:endParaRPr/>
          </a:p>
        </p:txBody>
      </p:sp>
      <p:sp>
        <p:nvSpPr>
          <p:cNvPr id="143" name="Google Shape;143;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4" name="Google Shape;144;p22"/>
          <p:cNvPicPr preferRelativeResize="0"/>
          <p:nvPr/>
        </p:nvPicPr>
        <p:blipFill>
          <a:blip r:embed="rId3">
            <a:alphaModFix/>
          </a:blip>
          <a:stretch>
            <a:fillRect/>
          </a:stretch>
        </p:blipFill>
        <p:spPr>
          <a:xfrm>
            <a:off x="49267" y="0"/>
            <a:ext cx="9045456" cy="5143495"/>
          </a:xfrm>
          <a:prstGeom prst="rect">
            <a:avLst/>
          </a:prstGeom>
          <a:noFill/>
          <a:ln>
            <a:noFill/>
          </a:ln>
        </p:spPr>
      </p:pic>
      <p:sp>
        <p:nvSpPr>
          <p:cNvPr id="145" name="Google Shape;145;p22"/>
          <p:cNvSpPr txBox="1"/>
          <p:nvPr/>
        </p:nvSpPr>
        <p:spPr>
          <a:xfrm>
            <a:off x="311700" y="168950"/>
            <a:ext cx="8613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400">
                <a:latin typeface="Comic Sans MS"/>
                <a:ea typeface="Comic Sans MS"/>
                <a:cs typeface="Comic Sans MS"/>
                <a:sym typeface="Comic Sans MS"/>
              </a:rPr>
              <a:t>CONSECUENCIAS DE LA </a:t>
            </a:r>
            <a:r>
              <a:rPr b="1" lang="es" sz="2400">
                <a:latin typeface="Comic Sans MS"/>
                <a:ea typeface="Comic Sans MS"/>
                <a:cs typeface="Comic Sans MS"/>
                <a:sym typeface="Comic Sans MS"/>
              </a:rPr>
              <a:t>ACCIÓN DEL HOMBRE EN EL ECOSISTEMA</a:t>
            </a:r>
            <a:endParaRPr b="1" sz="2400">
              <a:latin typeface="Comic Sans MS"/>
              <a:ea typeface="Comic Sans MS"/>
              <a:cs typeface="Comic Sans MS"/>
              <a:sym typeface="Comic Sans MS"/>
            </a:endParaRPr>
          </a:p>
        </p:txBody>
      </p:sp>
      <p:sp>
        <p:nvSpPr>
          <p:cNvPr id="146" name="Google Shape;146;p22"/>
          <p:cNvSpPr txBox="1"/>
          <p:nvPr/>
        </p:nvSpPr>
        <p:spPr>
          <a:xfrm>
            <a:off x="350100" y="1310700"/>
            <a:ext cx="8443800" cy="383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300">
                <a:solidFill>
                  <a:schemeClr val="dk1"/>
                </a:solidFill>
              </a:rPr>
              <a:t>El Monte de El Pardo está considerado como </a:t>
            </a:r>
            <a:r>
              <a:rPr b="1" lang="es" sz="1300">
                <a:solidFill>
                  <a:schemeClr val="dk1"/>
                </a:solidFill>
              </a:rPr>
              <a:t>uno de los principales pulmones de la ciudad de Madrid,</a:t>
            </a:r>
            <a:r>
              <a:rPr lang="es" sz="1300">
                <a:solidFill>
                  <a:schemeClr val="dk1"/>
                </a:solidFill>
              </a:rPr>
              <a:t> al conectar la sierra de Guadarrama con el casco urbano.</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s" sz="1300">
                <a:solidFill>
                  <a:schemeClr val="dk1"/>
                </a:solidFill>
              </a:rPr>
              <a:t>La </a:t>
            </a:r>
            <a:r>
              <a:rPr b="1" lang="es" sz="1300">
                <a:solidFill>
                  <a:schemeClr val="dk1"/>
                </a:solidFill>
              </a:rPr>
              <a:t>contaminación</a:t>
            </a:r>
            <a:r>
              <a:rPr lang="es" sz="1300">
                <a:solidFill>
                  <a:schemeClr val="dk1"/>
                </a:solidFill>
              </a:rPr>
              <a:t> </a:t>
            </a:r>
            <a:r>
              <a:rPr b="1" lang="es" sz="1300">
                <a:solidFill>
                  <a:schemeClr val="dk1"/>
                </a:solidFill>
              </a:rPr>
              <a:t>aérea</a:t>
            </a:r>
            <a:r>
              <a:rPr lang="es" sz="1300">
                <a:solidFill>
                  <a:schemeClr val="dk1"/>
                </a:solidFill>
              </a:rPr>
              <a:t> debido a todas las emisiones de las infraestructuras de la ciudad de Madrid, traspasan el límite de la tapia, y afectan al encinar y a toda la comunidad animal allí existente. Por lo tanto,las condiciones externas alteran las características de los valores que aún quedan dentro.</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s" sz="1300">
                <a:solidFill>
                  <a:schemeClr val="dk1"/>
                </a:solidFill>
              </a:rPr>
              <a:t>La </a:t>
            </a:r>
            <a:r>
              <a:rPr b="1" lang="es" sz="1300">
                <a:solidFill>
                  <a:schemeClr val="dk1"/>
                </a:solidFill>
              </a:rPr>
              <a:t>contaminación acústica</a:t>
            </a:r>
            <a:r>
              <a:rPr lang="es" sz="1300">
                <a:solidFill>
                  <a:schemeClr val="dk1"/>
                </a:solidFill>
              </a:rPr>
              <a:t>: El nivel de ruido en algunos puntos es elevado ya que el Monte se encuentra rodeado de grandes vías de comunicación.</a:t>
            </a:r>
            <a:endParaRPr sz="1300">
              <a:solidFill>
                <a:schemeClr val="dk1"/>
              </a:solidFill>
            </a:endParaRPr>
          </a:p>
          <a:p>
            <a:pPr indent="0" lvl="0" marL="0" rtl="0" algn="l">
              <a:spcBef>
                <a:spcPts val="1200"/>
              </a:spcBef>
              <a:spcAft>
                <a:spcPts val="0"/>
              </a:spcAft>
              <a:buNone/>
            </a:pPr>
            <a:r>
              <a:rPr lang="es" sz="1300">
                <a:solidFill>
                  <a:schemeClr val="dk1"/>
                </a:solidFill>
              </a:rPr>
              <a:t>La contaminación más importante y desagradable a la vista es la del suelo. Muchos terrenos olvidados situados en la periferia del Monte de El Pardo son utilizados como </a:t>
            </a:r>
            <a:r>
              <a:rPr b="1" lang="es" sz="1300">
                <a:solidFill>
                  <a:schemeClr val="dk1"/>
                </a:solidFill>
              </a:rPr>
              <a:t>escombreras</a:t>
            </a:r>
            <a:r>
              <a:rPr lang="es" sz="1300">
                <a:solidFill>
                  <a:schemeClr val="dk1"/>
                </a:solidFill>
              </a:rPr>
              <a:t> donde se vierten todo tipo de basuras, desperdicios y escombros.</a:t>
            </a:r>
            <a:endParaRPr sz="1300">
              <a:solidFill>
                <a:schemeClr val="dk1"/>
              </a:solidFill>
            </a:endParaRPr>
          </a:p>
          <a:p>
            <a:pPr indent="0" lvl="0" marL="0" rtl="0" algn="l">
              <a:spcBef>
                <a:spcPts val="1200"/>
              </a:spcBef>
              <a:spcAft>
                <a:spcPts val="0"/>
              </a:spcAft>
              <a:buNone/>
            </a:pPr>
            <a:r>
              <a:rPr lang="es" sz="1300">
                <a:solidFill>
                  <a:schemeClr val="dk1"/>
                </a:solidFill>
              </a:rPr>
              <a:t>Muchos pueblos y pequeñas industrias situados en las laderas de la sierra vierten sus desechos y productos contaminantes a los cursos fluviales sin haber sometido a estas aguas a un proceso de depuración. Por este motivo </a:t>
            </a:r>
            <a:r>
              <a:rPr b="1" lang="es" sz="1300">
                <a:solidFill>
                  <a:schemeClr val="dk1"/>
                </a:solidFill>
              </a:rPr>
              <a:t>las aguas llegan al Monte de El Pardo sucias</a:t>
            </a:r>
            <a:r>
              <a:rPr lang="es" sz="1300">
                <a:solidFill>
                  <a:schemeClr val="dk1"/>
                </a:solidFill>
              </a:rPr>
              <a:t>.</a:t>
            </a:r>
            <a:endParaRPr sz="1300">
              <a:solidFill>
                <a:schemeClr val="dk1"/>
              </a:solidFill>
            </a:endParaRPr>
          </a:p>
          <a:p>
            <a:pPr indent="0" lvl="0" marL="0" rtl="0" algn="l">
              <a:spcBef>
                <a:spcPts val="1200"/>
              </a:spcBef>
              <a:spcAft>
                <a:spcPts val="1200"/>
              </a:spcAft>
              <a:buClr>
                <a:schemeClr val="dk1"/>
              </a:buClr>
              <a:buSzPts val="1100"/>
              <a:buFont typeface="Arial"/>
              <a:buNone/>
            </a:pPr>
            <a:r>
              <a:t/>
            </a:r>
            <a:endParaRPr sz="1200">
              <a:solidFill>
                <a:schemeClr val="dk1"/>
              </a:solidFill>
            </a:endParaRPr>
          </a:p>
        </p:txBody>
      </p:sp>
    </p:spTree>
  </p:cSld>
  <p:clrMapOvr>
    <a:masterClrMapping/>
  </p:clrMapOvr>
  <mc:AlternateContent>
    <mc:Choice Requires="p14">
      <p:transition spd="slow" p14:dur="25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2500"/>
                                        <p:tgtEl>
                                          <p:spTgt spid="145"/>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2" presetSubtype="4">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1000"/>
                                        <p:tgtEl>
                                          <p:spTgt spid="14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TIPO DE ECOSISTEMA</a:t>
            </a:r>
            <a:endParaRPr/>
          </a:p>
        </p:txBody>
      </p:sp>
      <p:sp>
        <p:nvSpPr>
          <p:cNvPr id="152" name="Google Shape;152;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3" name="Google Shape;153;p23"/>
          <p:cNvPicPr preferRelativeResize="0"/>
          <p:nvPr/>
        </p:nvPicPr>
        <p:blipFill>
          <a:blip r:embed="rId3">
            <a:alphaModFix/>
          </a:blip>
          <a:stretch>
            <a:fillRect/>
          </a:stretch>
        </p:blipFill>
        <p:spPr>
          <a:xfrm>
            <a:off x="49267" y="0"/>
            <a:ext cx="9045456" cy="5143495"/>
          </a:xfrm>
          <a:prstGeom prst="rect">
            <a:avLst/>
          </a:prstGeom>
          <a:noFill/>
          <a:ln>
            <a:noFill/>
          </a:ln>
        </p:spPr>
      </p:pic>
      <p:sp>
        <p:nvSpPr>
          <p:cNvPr id="154" name="Google Shape;154;p23"/>
          <p:cNvSpPr txBox="1"/>
          <p:nvPr/>
        </p:nvSpPr>
        <p:spPr>
          <a:xfrm>
            <a:off x="644250" y="52825"/>
            <a:ext cx="7953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400">
                <a:latin typeface="Comic Sans MS"/>
                <a:ea typeface="Comic Sans MS"/>
                <a:cs typeface="Comic Sans MS"/>
                <a:sym typeface="Comic Sans MS"/>
              </a:rPr>
              <a:t>CONCLUSIONES</a:t>
            </a:r>
            <a:endParaRPr b="1" sz="2400">
              <a:latin typeface="Comic Sans MS"/>
              <a:ea typeface="Comic Sans MS"/>
              <a:cs typeface="Comic Sans MS"/>
              <a:sym typeface="Comic Sans MS"/>
            </a:endParaRPr>
          </a:p>
        </p:txBody>
      </p:sp>
      <p:sp>
        <p:nvSpPr>
          <p:cNvPr id="155" name="Google Shape;155;p23"/>
          <p:cNvSpPr txBox="1"/>
          <p:nvPr/>
        </p:nvSpPr>
        <p:spPr>
          <a:xfrm>
            <a:off x="442350" y="797050"/>
            <a:ext cx="8259300" cy="400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200">
                <a:solidFill>
                  <a:schemeClr val="dk1"/>
                </a:solidFill>
              </a:rPr>
              <a:t>Los espacios naturales más singulares por su belleza, su riqueza biológica o geológica y su especial interés científico o paisajístico, se encuentran bajo la </a:t>
            </a:r>
            <a:r>
              <a:rPr b="1" lang="es" sz="1200">
                <a:solidFill>
                  <a:schemeClr val="dk1"/>
                </a:solidFill>
              </a:rPr>
              <a:t>protección de distintas figuras legales</a:t>
            </a:r>
            <a:r>
              <a:rPr lang="es" sz="1200">
                <a:solidFill>
                  <a:schemeClr val="dk1"/>
                </a:solidFill>
              </a:rPr>
              <a:t> que garantizan su conservación y permiten un disfrute respetuoso por parte de todos.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s" sz="1200">
                <a:solidFill>
                  <a:schemeClr val="dk1"/>
                </a:solidFill>
              </a:rPr>
              <a:t>Creado con el fin general de </a:t>
            </a:r>
            <a:r>
              <a:rPr b="1" lang="es" sz="1200">
                <a:solidFill>
                  <a:schemeClr val="dk1"/>
                </a:solidFill>
              </a:rPr>
              <a:t>preservar los enclaves naturales más singulares, </a:t>
            </a:r>
            <a:r>
              <a:rPr lang="es" sz="1200">
                <a:solidFill>
                  <a:schemeClr val="dk1"/>
                </a:solidFill>
              </a:rPr>
              <a:t>los espacios naturales protegidos se consideran actualmente ejemplos de buena práctica ambiental donde se busca un equilibrio entre distintas actividades.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s" sz="1200">
                <a:solidFill>
                  <a:schemeClr val="dk1"/>
                </a:solidFill>
              </a:rPr>
              <a:t>La introducción de especies exóticas a ecosistemas autóctonos es de las primeras causas de </a:t>
            </a:r>
            <a:r>
              <a:rPr b="1" lang="es" sz="1200">
                <a:solidFill>
                  <a:schemeClr val="dk1"/>
                </a:solidFill>
              </a:rPr>
              <a:t>pérdida de biodiversidad</a:t>
            </a:r>
            <a:r>
              <a:rPr lang="es" sz="1200">
                <a:solidFill>
                  <a:schemeClr val="dk1"/>
                </a:solidFill>
              </a:rPr>
              <a:t> y esto se observa en parte de la fauna del Monte del Pardo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s" sz="1200">
                <a:solidFill>
                  <a:schemeClr val="dk1"/>
                </a:solidFill>
              </a:rPr>
              <a:t>Su gestión está enteramente adscrita a </a:t>
            </a:r>
            <a:r>
              <a:rPr b="1" lang="es" sz="1200">
                <a:solidFill>
                  <a:schemeClr val="dk1"/>
                </a:solidFill>
              </a:rPr>
              <a:t>Patrimonio</a:t>
            </a:r>
            <a:r>
              <a:rPr lang="es" sz="1200">
                <a:solidFill>
                  <a:schemeClr val="dk1"/>
                </a:solidFill>
              </a:rPr>
              <a:t> </a:t>
            </a:r>
            <a:r>
              <a:rPr b="1" lang="es" sz="1200">
                <a:solidFill>
                  <a:schemeClr val="dk1"/>
                </a:solidFill>
              </a:rPr>
              <a:t>Nacional</a:t>
            </a:r>
            <a:r>
              <a:rPr lang="es" sz="1200">
                <a:solidFill>
                  <a:schemeClr val="dk1"/>
                </a:solidFill>
              </a:rPr>
              <a:t>, que mantiene una política altamente proteccionista y restrictiva en relación con el bosque.</a:t>
            </a:r>
            <a:endParaRPr sz="1200">
              <a:solidFill>
                <a:schemeClr val="dk1"/>
              </a:solidFill>
            </a:endParaRPr>
          </a:p>
          <a:p>
            <a:pPr indent="0" lvl="0" marL="0" rtl="0" algn="l">
              <a:spcBef>
                <a:spcPts val="1200"/>
              </a:spcBef>
              <a:spcAft>
                <a:spcPts val="0"/>
              </a:spcAft>
              <a:buNone/>
            </a:pPr>
            <a:r>
              <a:rPr lang="es" sz="1200">
                <a:solidFill>
                  <a:schemeClr val="dk1"/>
                </a:solidFill>
              </a:rPr>
              <a:t>Prácticamente todas las áreas naturales situadas al este, norte y oeste del Monte de El Pardo gozan de un estatus de protección -al estar declaradas</a:t>
            </a:r>
            <a:r>
              <a:rPr b="1" lang="es" sz="1200">
                <a:solidFill>
                  <a:schemeClr val="dk1"/>
                </a:solidFill>
              </a:rPr>
              <a:t> Parque Regional de la Cuenca Alta del río Manzanares</a:t>
            </a:r>
            <a:r>
              <a:rPr lang="es" sz="1200">
                <a:solidFill>
                  <a:schemeClr val="dk1"/>
                </a:solidFill>
              </a:rPr>
              <a:t>.</a:t>
            </a:r>
            <a:endParaRPr sz="1200">
              <a:solidFill>
                <a:schemeClr val="dk1"/>
              </a:solidFill>
            </a:endParaRPr>
          </a:p>
          <a:p>
            <a:pPr indent="0" lvl="0" marL="0" rtl="0" algn="l">
              <a:spcBef>
                <a:spcPts val="1200"/>
              </a:spcBef>
              <a:spcAft>
                <a:spcPts val="0"/>
              </a:spcAft>
              <a:buNone/>
            </a:pPr>
            <a:r>
              <a:rPr lang="es" sz="1200">
                <a:solidFill>
                  <a:schemeClr val="dk1"/>
                </a:solidFill>
              </a:rPr>
              <a:t>Se llevan a cabo </a:t>
            </a:r>
            <a:r>
              <a:rPr b="1" lang="es" sz="1200">
                <a:solidFill>
                  <a:schemeClr val="dk1"/>
                </a:solidFill>
              </a:rPr>
              <a:t>restauraciones forestales</a:t>
            </a:r>
            <a:r>
              <a:rPr lang="es" sz="1200">
                <a:solidFill>
                  <a:schemeClr val="dk1"/>
                </a:solidFill>
              </a:rPr>
              <a:t> por la CAM, además de actividades de limpieza tanto del bosque como del río Manzanares.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s" sz="1200">
                <a:solidFill>
                  <a:schemeClr val="dk1"/>
                </a:solidFill>
              </a:rPr>
              <a:t>La </a:t>
            </a:r>
            <a:r>
              <a:rPr b="1" lang="es" sz="1200">
                <a:solidFill>
                  <a:schemeClr val="dk1"/>
                </a:solidFill>
              </a:rPr>
              <a:t>acción del ser humano</a:t>
            </a:r>
            <a:r>
              <a:rPr lang="es" sz="1200">
                <a:solidFill>
                  <a:schemeClr val="dk1"/>
                </a:solidFill>
              </a:rPr>
              <a:t> en la contaminación aérea, acústica y de las aguas del Monte es perjudicial para todas las especies que lo habitan.</a:t>
            </a:r>
            <a:endParaRPr sz="1200">
              <a:solidFill>
                <a:schemeClr val="dk1"/>
              </a:solidFill>
            </a:endParaRPr>
          </a:p>
        </p:txBody>
      </p:sp>
    </p:spTree>
  </p:cSld>
  <p:clrMapOvr>
    <a:masterClrMapping/>
  </p:clrMapOvr>
  <mc:AlternateContent>
    <mc:Choice Requires="p14">
      <p:transition spd="slow" p14:dur="25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1000"/>
                                        <p:tgtEl>
                                          <p:spTgt spid="154"/>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1000"/>
                                        <p:tgtEl>
                                          <p:spTgt spid="15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TIPO DE ECOSISTEMA</a:t>
            </a:r>
            <a:endParaRPr/>
          </a:p>
        </p:txBody>
      </p:sp>
      <p:sp>
        <p:nvSpPr>
          <p:cNvPr id="161" name="Google Shape;161;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2" name="Google Shape;162;p24"/>
          <p:cNvPicPr preferRelativeResize="0"/>
          <p:nvPr/>
        </p:nvPicPr>
        <p:blipFill>
          <a:blip r:embed="rId3">
            <a:alphaModFix/>
          </a:blip>
          <a:stretch>
            <a:fillRect/>
          </a:stretch>
        </p:blipFill>
        <p:spPr>
          <a:xfrm>
            <a:off x="0" y="0"/>
            <a:ext cx="9193274" cy="5143500"/>
          </a:xfrm>
          <a:prstGeom prst="rect">
            <a:avLst/>
          </a:prstGeom>
          <a:noFill/>
          <a:ln>
            <a:noFill/>
          </a:ln>
        </p:spPr>
      </p:pic>
      <p:sp>
        <p:nvSpPr>
          <p:cNvPr id="163" name="Google Shape;163;p24"/>
          <p:cNvSpPr txBox="1"/>
          <p:nvPr/>
        </p:nvSpPr>
        <p:spPr>
          <a:xfrm>
            <a:off x="2089200" y="448675"/>
            <a:ext cx="4965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000"/>
              <a:t>VERACIDAD DE LA HIPÓTESIS</a:t>
            </a:r>
            <a:endParaRPr b="1" sz="2000"/>
          </a:p>
        </p:txBody>
      </p:sp>
      <p:sp>
        <p:nvSpPr>
          <p:cNvPr id="164" name="Google Shape;164;p24"/>
          <p:cNvSpPr txBox="1"/>
          <p:nvPr/>
        </p:nvSpPr>
        <p:spPr>
          <a:xfrm>
            <a:off x="1150050" y="1404725"/>
            <a:ext cx="6843900" cy="431100"/>
          </a:xfrm>
          <a:prstGeom prst="rect">
            <a:avLst/>
          </a:prstGeom>
          <a:noFill/>
          <a:ln cap="flat" cmpd="sng" w="38100">
            <a:solidFill>
              <a:srgbClr val="274E13"/>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s" sz="1600">
                <a:solidFill>
                  <a:srgbClr val="38761D"/>
                </a:solidFill>
              </a:rPr>
              <a:t>EL DETERIORO DEL MONTE DEL PARDO SE HA ACELERADO</a:t>
            </a:r>
            <a:endParaRPr b="1" sz="1600">
              <a:solidFill>
                <a:srgbClr val="38761D"/>
              </a:solidFill>
            </a:endParaRPr>
          </a:p>
        </p:txBody>
      </p:sp>
      <p:cxnSp>
        <p:nvCxnSpPr>
          <p:cNvPr id="165" name="Google Shape;165;p24"/>
          <p:cNvCxnSpPr>
            <a:stCxn id="164" idx="2"/>
            <a:endCxn id="166" idx="0"/>
          </p:cNvCxnSpPr>
          <p:nvPr/>
        </p:nvCxnSpPr>
        <p:spPr>
          <a:xfrm flipH="1">
            <a:off x="1576500" y="1835825"/>
            <a:ext cx="2995500" cy="735900"/>
          </a:xfrm>
          <a:prstGeom prst="straightConnector1">
            <a:avLst/>
          </a:prstGeom>
          <a:noFill/>
          <a:ln cap="flat" cmpd="sng" w="38100">
            <a:solidFill>
              <a:srgbClr val="38761D"/>
            </a:solidFill>
            <a:prstDash val="solid"/>
            <a:round/>
            <a:headEnd len="med" w="med" type="none"/>
            <a:tailEnd len="med" w="med" type="triangle"/>
          </a:ln>
        </p:spPr>
      </p:cxnSp>
      <p:sp>
        <p:nvSpPr>
          <p:cNvPr id="166" name="Google Shape;166;p24"/>
          <p:cNvSpPr/>
          <p:nvPr/>
        </p:nvSpPr>
        <p:spPr>
          <a:xfrm>
            <a:off x="248575" y="2571750"/>
            <a:ext cx="2655900" cy="1251600"/>
          </a:xfrm>
          <a:prstGeom prst="ellipse">
            <a:avLst/>
          </a:prstGeom>
          <a:no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dk1"/>
              </a:solidFill>
            </a:endParaRPr>
          </a:p>
          <a:p>
            <a:pPr indent="0" lvl="0" marL="0" rtl="0" algn="ctr">
              <a:spcBef>
                <a:spcPts val="0"/>
              </a:spcBef>
              <a:spcAft>
                <a:spcPts val="0"/>
              </a:spcAft>
              <a:buClr>
                <a:schemeClr val="dk1"/>
              </a:buClr>
              <a:buSzPts val="1100"/>
              <a:buFont typeface="Arial"/>
              <a:buNone/>
            </a:pPr>
            <a:r>
              <a:rPr b="1" lang="es" sz="1600">
                <a:solidFill>
                  <a:schemeClr val="dk1"/>
                </a:solidFill>
              </a:rPr>
              <a:t>CONSIDERAMOS QUE LA HIPÓTESIS NO ES CIERTA</a:t>
            </a:r>
            <a:endParaRPr b="1" sz="1600">
              <a:solidFill>
                <a:schemeClr val="dk1"/>
              </a:solidFill>
            </a:endParaRPr>
          </a:p>
          <a:p>
            <a:pPr indent="0" lvl="0" marL="0" rtl="0" algn="l">
              <a:spcBef>
                <a:spcPts val="0"/>
              </a:spcBef>
              <a:spcAft>
                <a:spcPts val="0"/>
              </a:spcAft>
              <a:buNone/>
            </a:pPr>
            <a:r>
              <a:t/>
            </a:r>
            <a:endParaRPr/>
          </a:p>
        </p:txBody>
      </p:sp>
      <p:sp>
        <p:nvSpPr>
          <p:cNvPr id="167" name="Google Shape;167;p24"/>
          <p:cNvSpPr txBox="1"/>
          <p:nvPr/>
        </p:nvSpPr>
        <p:spPr>
          <a:xfrm>
            <a:off x="4572000" y="2222825"/>
            <a:ext cx="358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a:t>ADSCRITO A PATRIMONIO NACIONAL.</a:t>
            </a:r>
            <a:endParaRPr b="1"/>
          </a:p>
        </p:txBody>
      </p:sp>
      <p:sp>
        <p:nvSpPr>
          <p:cNvPr id="168" name="Google Shape;168;p24"/>
          <p:cNvSpPr txBox="1"/>
          <p:nvPr/>
        </p:nvSpPr>
        <p:spPr>
          <a:xfrm>
            <a:off x="4192950" y="2738675"/>
            <a:ext cx="4108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s" sz="1000">
                <a:solidFill>
                  <a:srgbClr val="1155CC"/>
                </a:solidFill>
                <a:highlight>
                  <a:srgbClr val="FFFFFF"/>
                </a:highlight>
              </a:rPr>
              <a:t> </a:t>
            </a:r>
            <a:r>
              <a:rPr b="1" lang="es">
                <a:solidFill>
                  <a:schemeClr val="dk1"/>
                </a:solidFill>
              </a:rPr>
              <a:t>DECLARADO ZONA ESPECIAL DE PROTECCIÓN PARA AVES (</a:t>
            </a:r>
            <a:r>
              <a:rPr b="1" lang="es">
                <a:solidFill>
                  <a:schemeClr val="dk1"/>
                </a:solidFill>
                <a:uFill>
                  <a:noFill/>
                </a:uFill>
                <a:hlinkClick r:id="rId4">
                  <a:extLst>
                    <a:ext uri="{A12FA001-AC4F-418D-AE19-62706E023703}">
                      <ahyp:hlinkClr val="tx"/>
                    </a:ext>
                  </a:extLst>
                </a:hlinkClick>
              </a:rPr>
              <a:t>ZEPA</a:t>
            </a:r>
            <a:r>
              <a:rPr b="1" lang="es">
                <a:solidFill>
                  <a:schemeClr val="dk1"/>
                </a:solidFill>
              </a:rPr>
              <a:t>).</a:t>
            </a:r>
            <a:endParaRPr b="1" sz="1800">
              <a:solidFill>
                <a:schemeClr val="dk1"/>
              </a:solidFill>
            </a:endParaRPr>
          </a:p>
        </p:txBody>
      </p:sp>
      <p:sp>
        <p:nvSpPr>
          <p:cNvPr id="169" name="Google Shape;169;p24"/>
          <p:cNvSpPr txBox="1"/>
          <p:nvPr/>
        </p:nvSpPr>
        <p:spPr>
          <a:xfrm>
            <a:off x="3785600" y="3466263"/>
            <a:ext cx="4816200" cy="6156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1200"/>
              </a:spcAft>
              <a:buNone/>
            </a:pPr>
            <a:r>
              <a:rPr b="1" lang="es">
                <a:solidFill>
                  <a:schemeClr val="dk1"/>
                </a:solidFill>
              </a:rPr>
              <a:t>ESTATUS DE PROTECCIÓN : PARQUE REGIONAL DE LA CUENCA ALTA DEL RÍO MANZANARES.</a:t>
            </a:r>
            <a:endParaRPr b="1"/>
          </a:p>
        </p:txBody>
      </p:sp>
      <p:sp>
        <p:nvSpPr>
          <p:cNvPr id="170" name="Google Shape;170;p24"/>
          <p:cNvSpPr txBox="1"/>
          <p:nvPr/>
        </p:nvSpPr>
        <p:spPr>
          <a:xfrm>
            <a:off x="3221275" y="4193875"/>
            <a:ext cx="5241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a:t>PLANES ANUALES DE LIMPIEZA Y RESTAURACIONES FORESTALES.</a:t>
            </a:r>
            <a:endParaRPr b="1"/>
          </a:p>
        </p:txBody>
      </p:sp>
      <p:cxnSp>
        <p:nvCxnSpPr>
          <p:cNvPr id="171" name="Google Shape;171;p24"/>
          <p:cNvCxnSpPr>
            <a:stCxn id="166" idx="6"/>
            <a:endCxn id="167" idx="1"/>
          </p:cNvCxnSpPr>
          <p:nvPr/>
        </p:nvCxnSpPr>
        <p:spPr>
          <a:xfrm flipH="1" rot="10800000">
            <a:off x="2904475" y="2422950"/>
            <a:ext cx="1667400" cy="774600"/>
          </a:xfrm>
          <a:prstGeom prst="straightConnector1">
            <a:avLst/>
          </a:prstGeom>
          <a:noFill/>
          <a:ln cap="flat" cmpd="sng" w="28575">
            <a:solidFill>
              <a:srgbClr val="38761D"/>
            </a:solidFill>
            <a:prstDash val="solid"/>
            <a:round/>
            <a:headEnd len="med" w="med" type="none"/>
            <a:tailEnd len="med" w="med" type="triangle"/>
          </a:ln>
        </p:spPr>
      </p:cxnSp>
      <p:cxnSp>
        <p:nvCxnSpPr>
          <p:cNvPr id="172" name="Google Shape;172;p24"/>
          <p:cNvCxnSpPr>
            <a:endCxn id="168" idx="1"/>
          </p:cNvCxnSpPr>
          <p:nvPr/>
        </p:nvCxnSpPr>
        <p:spPr>
          <a:xfrm flipH="1" rot="10800000">
            <a:off x="2967450" y="3046475"/>
            <a:ext cx="1225500" cy="151200"/>
          </a:xfrm>
          <a:prstGeom prst="straightConnector1">
            <a:avLst/>
          </a:prstGeom>
          <a:noFill/>
          <a:ln cap="flat" cmpd="sng" w="28575">
            <a:solidFill>
              <a:srgbClr val="38761D"/>
            </a:solidFill>
            <a:prstDash val="solid"/>
            <a:round/>
            <a:headEnd len="med" w="med" type="none"/>
            <a:tailEnd len="med" w="med" type="triangle"/>
          </a:ln>
        </p:spPr>
      </p:cxnSp>
      <p:cxnSp>
        <p:nvCxnSpPr>
          <p:cNvPr id="173" name="Google Shape;173;p24"/>
          <p:cNvCxnSpPr/>
          <p:nvPr/>
        </p:nvCxnSpPr>
        <p:spPr>
          <a:xfrm>
            <a:off x="2935988" y="3197663"/>
            <a:ext cx="818100" cy="576600"/>
          </a:xfrm>
          <a:prstGeom prst="straightConnector1">
            <a:avLst/>
          </a:prstGeom>
          <a:noFill/>
          <a:ln cap="flat" cmpd="sng" w="28575">
            <a:solidFill>
              <a:srgbClr val="38761D"/>
            </a:solidFill>
            <a:prstDash val="solid"/>
            <a:round/>
            <a:headEnd len="med" w="med" type="none"/>
            <a:tailEnd len="med" w="med" type="triangle"/>
          </a:ln>
        </p:spPr>
      </p:cxnSp>
      <p:cxnSp>
        <p:nvCxnSpPr>
          <p:cNvPr id="174" name="Google Shape;174;p24"/>
          <p:cNvCxnSpPr/>
          <p:nvPr/>
        </p:nvCxnSpPr>
        <p:spPr>
          <a:xfrm>
            <a:off x="2904475" y="3197675"/>
            <a:ext cx="253800" cy="1304100"/>
          </a:xfrm>
          <a:prstGeom prst="straightConnector1">
            <a:avLst/>
          </a:prstGeom>
          <a:noFill/>
          <a:ln cap="flat" cmpd="sng" w="28575">
            <a:solidFill>
              <a:srgbClr val="38761D"/>
            </a:solidFill>
            <a:prstDash val="solid"/>
            <a:round/>
            <a:headEnd len="med" w="med" type="none"/>
            <a:tailEnd len="med" w="med" type="triangle"/>
          </a:ln>
        </p:spPr>
      </p:cxnSp>
      <p:cxnSp>
        <p:nvCxnSpPr>
          <p:cNvPr id="175" name="Google Shape;175;p24"/>
          <p:cNvCxnSpPr>
            <a:stCxn id="163" idx="2"/>
            <a:endCxn id="164" idx="0"/>
          </p:cNvCxnSpPr>
          <p:nvPr/>
        </p:nvCxnSpPr>
        <p:spPr>
          <a:xfrm>
            <a:off x="4572000" y="941275"/>
            <a:ext cx="0" cy="463500"/>
          </a:xfrm>
          <a:prstGeom prst="straightConnector1">
            <a:avLst/>
          </a:prstGeom>
          <a:noFill/>
          <a:ln cap="flat" cmpd="sng" w="28575">
            <a:solidFill>
              <a:srgbClr val="38761D"/>
            </a:solidFill>
            <a:prstDash val="solid"/>
            <a:round/>
            <a:headEnd len="med" w="med" type="none"/>
            <a:tailEnd len="med" w="med" type="triangle"/>
          </a:ln>
        </p:spPr>
      </p:cxnSp>
    </p:spTree>
  </p:cSld>
  <p:clrMapOvr>
    <a:masterClrMapping/>
  </p:clrMapOvr>
  <mc:AlternateContent>
    <mc:Choice Requires="p14">
      <p:transition spd="slow" p14:dur="25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2000"/>
                                        <p:tgtEl>
                                          <p:spTgt spid="163"/>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1">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2000"/>
                                        <p:tgtEl>
                                          <p:spTgt spid="175"/>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2" presetSubtype="1">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2700"/>
                                        <p:tgtEl>
                                          <p:spTgt spid="164"/>
                                        </p:tgtEl>
                                        <p:attrNameLst>
                                          <p:attrName>ppt_y</p:attrName>
                                        </p:attrNameLst>
                                      </p:cBhvr>
                                      <p:tavLst>
                                        <p:tav fmla="" tm="0">
                                          <p:val>
                                            <p:strVal val="#ppt_y-1"/>
                                          </p:val>
                                        </p:tav>
                                        <p:tav fmla="" tm="100000">
                                          <p:val>
                                            <p:strVal val="#ppt_y"/>
                                          </p:val>
                                        </p:tav>
                                      </p:tavLst>
                                    </p:anim>
                                  </p:childTnLst>
                                </p:cTn>
                              </p:par>
                            </p:childTnLst>
                          </p:cTn>
                        </p:par>
                        <p:par>
                          <p:cTn fill="hold">
                            <p:stCondLst>
                              <p:cond delay="6700"/>
                            </p:stCondLst>
                            <p:childTnLst>
                              <p:par>
                                <p:cTn fill="hold" nodeType="afterEffect" presetClass="entr" presetID="2" presetSubtype="1">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2400"/>
                                        <p:tgtEl>
                                          <p:spTgt spid="165"/>
                                        </p:tgtEl>
                                        <p:attrNameLst>
                                          <p:attrName>ppt_y</p:attrName>
                                        </p:attrNameLst>
                                      </p:cBhvr>
                                      <p:tavLst>
                                        <p:tav fmla="" tm="0">
                                          <p:val>
                                            <p:strVal val="#ppt_y-1"/>
                                          </p:val>
                                        </p:tav>
                                        <p:tav fmla="" tm="100000">
                                          <p:val>
                                            <p:strVal val="#ppt_y"/>
                                          </p:val>
                                        </p:tav>
                                      </p:tavLst>
                                    </p:anim>
                                  </p:childTnLst>
                                </p:cTn>
                              </p:par>
                            </p:childTnLst>
                          </p:cTn>
                        </p:par>
                        <p:par>
                          <p:cTn fill="hold">
                            <p:stCondLst>
                              <p:cond delay="9100"/>
                            </p:stCondLst>
                            <p:childTnLst>
                              <p:par>
                                <p:cTn fill="hold" nodeType="afterEffect" presetClass="entr" presetID="2" presetSubtype="1">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2900"/>
                                        <p:tgtEl>
                                          <p:spTgt spid="166"/>
                                        </p:tgtEl>
                                        <p:attrNameLst>
                                          <p:attrName>ppt_y</p:attrName>
                                        </p:attrNameLst>
                                      </p:cBhvr>
                                      <p:tavLst>
                                        <p:tav fmla="" tm="0">
                                          <p:val>
                                            <p:strVal val="#ppt_y-1"/>
                                          </p:val>
                                        </p:tav>
                                        <p:tav fmla="" tm="100000">
                                          <p:val>
                                            <p:strVal val="#ppt_y"/>
                                          </p:val>
                                        </p:tav>
                                      </p:tavLst>
                                    </p:anim>
                                  </p:childTnLst>
                                </p:cTn>
                              </p:par>
                            </p:childTnLst>
                          </p:cTn>
                        </p:par>
                        <p:par>
                          <p:cTn fill="hold">
                            <p:stCondLst>
                              <p:cond delay="12000"/>
                            </p:stCondLst>
                            <p:childTnLst>
                              <p:par>
                                <p:cTn fill="hold" nodeType="afterEffect" presetClass="entr" presetID="2" presetSubtype="1">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2000"/>
                                        <p:tgtEl>
                                          <p:spTgt spid="171"/>
                                        </p:tgtEl>
                                        <p:attrNameLst>
                                          <p:attrName>ppt_y</p:attrName>
                                        </p:attrNameLst>
                                      </p:cBhvr>
                                      <p:tavLst>
                                        <p:tav fmla="" tm="0">
                                          <p:val>
                                            <p:strVal val="#ppt_y-1"/>
                                          </p:val>
                                        </p:tav>
                                        <p:tav fmla="" tm="100000">
                                          <p:val>
                                            <p:strVal val="#ppt_y"/>
                                          </p:val>
                                        </p:tav>
                                      </p:tavLst>
                                    </p:anim>
                                  </p:childTnLst>
                                </p:cTn>
                              </p:par>
                            </p:childTnLst>
                          </p:cTn>
                        </p:par>
                        <p:par>
                          <p:cTn fill="hold">
                            <p:stCondLst>
                              <p:cond delay="14000"/>
                            </p:stCondLst>
                            <p:childTnLst>
                              <p:par>
                                <p:cTn fill="hold" nodeType="afterEffect" presetClass="entr" presetID="2" presetSubtype="1">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2200"/>
                                        <p:tgtEl>
                                          <p:spTgt spid="167"/>
                                        </p:tgtEl>
                                        <p:attrNameLst>
                                          <p:attrName>ppt_y</p:attrName>
                                        </p:attrNameLst>
                                      </p:cBhvr>
                                      <p:tavLst>
                                        <p:tav fmla="" tm="0">
                                          <p:val>
                                            <p:strVal val="#ppt_y-1"/>
                                          </p:val>
                                        </p:tav>
                                        <p:tav fmla="" tm="100000">
                                          <p:val>
                                            <p:strVal val="#ppt_y"/>
                                          </p:val>
                                        </p:tav>
                                      </p:tavLst>
                                    </p:anim>
                                  </p:childTnLst>
                                </p:cTn>
                              </p:par>
                            </p:childTnLst>
                          </p:cTn>
                        </p:par>
                        <p:par>
                          <p:cTn fill="hold">
                            <p:stCondLst>
                              <p:cond delay="16200"/>
                            </p:stCondLst>
                            <p:childTnLst>
                              <p:par>
                                <p:cTn fill="hold" nodeType="afterEffect" presetClass="entr" presetID="2" presetSubtype="1">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2000"/>
                                        <p:tgtEl>
                                          <p:spTgt spid="172"/>
                                        </p:tgtEl>
                                        <p:attrNameLst>
                                          <p:attrName>ppt_y</p:attrName>
                                        </p:attrNameLst>
                                      </p:cBhvr>
                                      <p:tavLst>
                                        <p:tav fmla="" tm="0">
                                          <p:val>
                                            <p:strVal val="#ppt_y-1"/>
                                          </p:val>
                                        </p:tav>
                                        <p:tav fmla="" tm="100000">
                                          <p:val>
                                            <p:strVal val="#ppt_y"/>
                                          </p:val>
                                        </p:tav>
                                      </p:tavLst>
                                    </p:anim>
                                  </p:childTnLst>
                                </p:cTn>
                              </p:par>
                            </p:childTnLst>
                          </p:cTn>
                        </p:par>
                        <p:par>
                          <p:cTn fill="hold">
                            <p:stCondLst>
                              <p:cond delay="18200"/>
                            </p:stCondLst>
                            <p:childTnLst>
                              <p:par>
                                <p:cTn fill="hold" nodeType="afterEffect" presetClass="entr" presetID="2" presetSubtype="1">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2000"/>
                                        <p:tgtEl>
                                          <p:spTgt spid="168"/>
                                        </p:tgtEl>
                                        <p:attrNameLst>
                                          <p:attrName>ppt_y</p:attrName>
                                        </p:attrNameLst>
                                      </p:cBhvr>
                                      <p:tavLst>
                                        <p:tav fmla="" tm="0">
                                          <p:val>
                                            <p:strVal val="#ppt_y-1"/>
                                          </p:val>
                                        </p:tav>
                                        <p:tav fmla="" tm="100000">
                                          <p:val>
                                            <p:strVal val="#ppt_y"/>
                                          </p:val>
                                        </p:tav>
                                      </p:tavLst>
                                    </p:anim>
                                  </p:childTnLst>
                                </p:cTn>
                              </p:par>
                            </p:childTnLst>
                          </p:cTn>
                        </p:par>
                        <p:par>
                          <p:cTn fill="hold">
                            <p:stCondLst>
                              <p:cond delay="20200"/>
                            </p:stCondLst>
                            <p:childTnLst>
                              <p:par>
                                <p:cTn fill="hold" nodeType="afterEffect" presetClass="entr" presetID="2" presetSubtype="1">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2500"/>
                                        <p:tgtEl>
                                          <p:spTgt spid="173"/>
                                        </p:tgtEl>
                                        <p:attrNameLst>
                                          <p:attrName>ppt_y</p:attrName>
                                        </p:attrNameLst>
                                      </p:cBhvr>
                                      <p:tavLst>
                                        <p:tav fmla="" tm="0">
                                          <p:val>
                                            <p:strVal val="#ppt_y-1"/>
                                          </p:val>
                                        </p:tav>
                                        <p:tav fmla="" tm="100000">
                                          <p:val>
                                            <p:strVal val="#ppt_y"/>
                                          </p:val>
                                        </p:tav>
                                      </p:tavLst>
                                    </p:anim>
                                  </p:childTnLst>
                                </p:cTn>
                              </p:par>
                            </p:childTnLst>
                          </p:cTn>
                        </p:par>
                        <p:par>
                          <p:cTn fill="hold">
                            <p:stCondLst>
                              <p:cond delay="22700"/>
                            </p:stCondLst>
                            <p:childTnLst>
                              <p:par>
                                <p:cTn fill="hold" nodeType="afterEffect" presetClass="entr" presetID="2" presetSubtype="1">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2600"/>
                                        <p:tgtEl>
                                          <p:spTgt spid="169"/>
                                        </p:tgtEl>
                                        <p:attrNameLst>
                                          <p:attrName>ppt_y</p:attrName>
                                        </p:attrNameLst>
                                      </p:cBhvr>
                                      <p:tavLst>
                                        <p:tav fmla="" tm="0">
                                          <p:val>
                                            <p:strVal val="#ppt_y-1"/>
                                          </p:val>
                                        </p:tav>
                                        <p:tav fmla="" tm="100000">
                                          <p:val>
                                            <p:strVal val="#ppt_y"/>
                                          </p:val>
                                        </p:tav>
                                      </p:tavLst>
                                    </p:anim>
                                  </p:childTnLst>
                                </p:cTn>
                              </p:par>
                            </p:childTnLst>
                          </p:cTn>
                        </p:par>
                        <p:par>
                          <p:cTn fill="hold">
                            <p:stCondLst>
                              <p:cond delay="25300"/>
                            </p:stCondLst>
                            <p:childTnLst>
                              <p:par>
                                <p:cTn fill="hold" nodeType="afterEffect" presetClass="entr" presetID="2" presetSubtype="1">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3000"/>
                                        <p:tgtEl>
                                          <p:spTgt spid="174"/>
                                        </p:tgtEl>
                                        <p:attrNameLst>
                                          <p:attrName>ppt_y</p:attrName>
                                        </p:attrNameLst>
                                      </p:cBhvr>
                                      <p:tavLst>
                                        <p:tav fmla="" tm="0">
                                          <p:val>
                                            <p:strVal val="#ppt_y-1"/>
                                          </p:val>
                                        </p:tav>
                                        <p:tav fmla="" tm="100000">
                                          <p:val>
                                            <p:strVal val="#ppt_y"/>
                                          </p:val>
                                        </p:tav>
                                      </p:tavLst>
                                    </p:anim>
                                  </p:childTnLst>
                                </p:cTn>
                              </p:par>
                            </p:childTnLst>
                          </p:cTn>
                        </p:par>
                        <p:par>
                          <p:cTn fill="hold">
                            <p:stCondLst>
                              <p:cond delay="28300"/>
                            </p:stCondLst>
                            <p:childTnLst>
                              <p:par>
                                <p:cTn fill="hold" nodeType="afterEffect" presetClass="entr" presetID="2" presetSubtype="1">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2800"/>
                                        <p:tgtEl>
                                          <p:spTgt spid="17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TIPO DE ECOSISTEMA</a:t>
            </a:r>
            <a:endParaRPr/>
          </a:p>
        </p:txBody>
      </p:sp>
      <p:sp>
        <p:nvSpPr>
          <p:cNvPr id="181" name="Google Shape;181;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2" name="Google Shape;182;p25"/>
          <p:cNvPicPr preferRelativeResize="0"/>
          <p:nvPr/>
        </p:nvPicPr>
        <p:blipFill>
          <a:blip r:embed="rId3">
            <a:alphaModFix/>
          </a:blip>
          <a:stretch>
            <a:fillRect/>
          </a:stretch>
        </p:blipFill>
        <p:spPr>
          <a:xfrm>
            <a:off x="49267" y="0"/>
            <a:ext cx="9045456" cy="5143495"/>
          </a:xfrm>
          <a:prstGeom prst="rect">
            <a:avLst/>
          </a:prstGeom>
          <a:noFill/>
          <a:ln>
            <a:noFill/>
          </a:ln>
        </p:spPr>
      </p:pic>
      <p:pic>
        <p:nvPicPr>
          <p:cNvPr id="183" name="Google Shape;183;p25"/>
          <p:cNvPicPr preferRelativeResize="0"/>
          <p:nvPr/>
        </p:nvPicPr>
        <p:blipFill>
          <a:blip r:embed="rId4">
            <a:alphaModFix/>
          </a:blip>
          <a:stretch>
            <a:fillRect/>
          </a:stretch>
        </p:blipFill>
        <p:spPr>
          <a:xfrm>
            <a:off x="0" y="0"/>
            <a:ext cx="9144000" cy="5143500"/>
          </a:xfrm>
          <a:prstGeom prst="rect">
            <a:avLst/>
          </a:prstGeom>
          <a:noFill/>
          <a:ln>
            <a:noFill/>
          </a:ln>
        </p:spPr>
      </p:pic>
      <p:sp>
        <p:nvSpPr>
          <p:cNvPr id="184" name="Google Shape;184;p25"/>
          <p:cNvSpPr txBox="1"/>
          <p:nvPr/>
        </p:nvSpPr>
        <p:spPr>
          <a:xfrm>
            <a:off x="5724400" y="4435850"/>
            <a:ext cx="3041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a:t>SUSANA MARÍN TABOADA</a:t>
            </a:r>
            <a:endParaRPr b="1"/>
          </a:p>
          <a:p>
            <a:pPr indent="0" lvl="0" marL="0" rtl="0" algn="ctr">
              <a:spcBef>
                <a:spcPts val="0"/>
              </a:spcBef>
              <a:spcAft>
                <a:spcPts val="0"/>
              </a:spcAft>
              <a:buNone/>
            </a:pPr>
            <a:r>
              <a:rPr b="1" lang="es"/>
              <a:t>CEIP. MIRASIERRA</a:t>
            </a:r>
            <a:endParaRPr b="1"/>
          </a:p>
        </p:txBody>
      </p:sp>
    </p:spTree>
  </p:cSld>
  <p:clrMapOvr>
    <a:masterClrMapping/>
  </p:clrMapOvr>
  <mc:AlternateContent>
    <mc:Choice Requires="p14">
      <p:transition spd="slow" p14:dur="2500">
        <p14:flip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TIPO DE ECOSISTEMA</a:t>
            </a:r>
            <a:endParaRPr/>
          </a:p>
        </p:txBody>
      </p:sp>
      <p:sp>
        <p:nvSpPr>
          <p:cNvPr id="64" name="Google Shape;64;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5" name="Google Shape;65;p14"/>
          <p:cNvPicPr preferRelativeResize="0"/>
          <p:nvPr/>
        </p:nvPicPr>
        <p:blipFill>
          <a:blip r:embed="rId3">
            <a:alphaModFix/>
          </a:blip>
          <a:stretch>
            <a:fillRect/>
          </a:stretch>
        </p:blipFill>
        <p:spPr>
          <a:xfrm>
            <a:off x="0" y="0"/>
            <a:ext cx="9144001" cy="5143500"/>
          </a:xfrm>
          <a:prstGeom prst="rect">
            <a:avLst/>
          </a:prstGeom>
          <a:noFill/>
          <a:ln>
            <a:noFill/>
          </a:ln>
        </p:spPr>
      </p:pic>
      <p:sp>
        <p:nvSpPr>
          <p:cNvPr id="66" name="Google Shape;66;p14"/>
          <p:cNvSpPr txBox="1"/>
          <p:nvPr/>
        </p:nvSpPr>
        <p:spPr>
          <a:xfrm>
            <a:off x="1256250" y="229075"/>
            <a:ext cx="66315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400">
                <a:latin typeface="Comic Sans MS"/>
                <a:ea typeface="Comic Sans MS"/>
                <a:cs typeface="Comic Sans MS"/>
                <a:sym typeface="Comic Sans MS"/>
              </a:rPr>
              <a:t>TIPO DE ECOSISTEMA</a:t>
            </a:r>
            <a:endParaRPr b="1" sz="2400">
              <a:latin typeface="Comic Sans MS"/>
              <a:ea typeface="Comic Sans MS"/>
              <a:cs typeface="Comic Sans MS"/>
              <a:sym typeface="Comic Sans MS"/>
            </a:endParaRPr>
          </a:p>
          <a:p>
            <a:pPr indent="0" lvl="0" marL="0" rtl="0" algn="ctr">
              <a:spcBef>
                <a:spcPts val="0"/>
              </a:spcBef>
              <a:spcAft>
                <a:spcPts val="0"/>
              </a:spcAft>
              <a:buNone/>
            </a:pPr>
            <a:r>
              <a:rPr b="1" lang="es" sz="2400">
                <a:latin typeface="Comic Sans MS"/>
                <a:ea typeface="Comic Sans MS"/>
                <a:cs typeface="Comic Sans MS"/>
                <a:sym typeface="Comic Sans MS"/>
              </a:rPr>
              <a:t>BOSQUES MEDITERRÁNEOS DE RIBERA</a:t>
            </a:r>
            <a:endParaRPr b="1" sz="2400">
              <a:latin typeface="Comic Sans MS"/>
              <a:ea typeface="Comic Sans MS"/>
              <a:cs typeface="Comic Sans MS"/>
              <a:sym typeface="Comic Sans MS"/>
            </a:endParaRPr>
          </a:p>
        </p:txBody>
      </p:sp>
      <p:pic>
        <p:nvPicPr>
          <p:cNvPr id="67" name="Google Shape;67;p14"/>
          <p:cNvPicPr preferRelativeResize="0"/>
          <p:nvPr/>
        </p:nvPicPr>
        <p:blipFill>
          <a:blip r:embed="rId4">
            <a:alphaModFix/>
          </a:blip>
          <a:stretch>
            <a:fillRect/>
          </a:stretch>
        </p:blipFill>
        <p:spPr>
          <a:xfrm>
            <a:off x="5066475" y="2101750"/>
            <a:ext cx="3843425" cy="2276401"/>
          </a:xfrm>
          <a:prstGeom prst="rect">
            <a:avLst/>
          </a:prstGeom>
          <a:noFill/>
          <a:ln cap="flat" cmpd="sng" w="38100">
            <a:solidFill>
              <a:srgbClr val="274E13"/>
            </a:solidFill>
            <a:prstDash val="solid"/>
            <a:round/>
            <a:headEnd len="sm" w="sm" type="none"/>
            <a:tailEnd len="sm" w="sm" type="none"/>
          </a:ln>
        </p:spPr>
      </p:pic>
      <p:sp>
        <p:nvSpPr>
          <p:cNvPr id="68" name="Google Shape;68;p14"/>
          <p:cNvSpPr txBox="1"/>
          <p:nvPr/>
        </p:nvSpPr>
        <p:spPr>
          <a:xfrm>
            <a:off x="95050" y="1468100"/>
            <a:ext cx="46998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El </a:t>
            </a:r>
            <a:r>
              <a:rPr b="1" lang="es"/>
              <a:t>Monte de El Pardo</a:t>
            </a:r>
            <a:r>
              <a:rPr lang="es"/>
              <a:t> </a:t>
            </a:r>
            <a:r>
              <a:rPr lang="es">
                <a:solidFill>
                  <a:srgbClr val="202122"/>
                </a:solidFill>
              </a:rPr>
              <a:t>está considerado como el bosque mediterráneo más importante de la Comunidad de Madrid y uno de los mejor conservados de toda Europa.</a:t>
            </a:r>
            <a:endParaRPr>
              <a:solidFill>
                <a:srgbClr val="202122"/>
              </a:solidFill>
            </a:endParaRPr>
          </a:p>
          <a:p>
            <a:pPr indent="0" lvl="0" marL="0" rtl="0" algn="l">
              <a:spcBef>
                <a:spcPts val="0"/>
              </a:spcBef>
              <a:spcAft>
                <a:spcPts val="0"/>
              </a:spcAft>
              <a:buNone/>
            </a:pPr>
            <a:r>
              <a:rPr lang="es">
                <a:solidFill>
                  <a:srgbClr val="202122"/>
                </a:solidFill>
              </a:rPr>
              <a:t> </a:t>
            </a:r>
            <a:endParaRPr>
              <a:solidFill>
                <a:srgbClr val="202122"/>
              </a:solidFill>
            </a:endParaRPr>
          </a:p>
          <a:p>
            <a:pPr indent="0" lvl="0" marL="0" rtl="0" algn="l">
              <a:spcBef>
                <a:spcPts val="0"/>
              </a:spcBef>
              <a:spcAft>
                <a:spcPts val="0"/>
              </a:spcAft>
              <a:buNone/>
            </a:pPr>
            <a:r>
              <a:rPr lang="es">
                <a:solidFill>
                  <a:srgbClr val="202122"/>
                </a:solidFill>
              </a:rPr>
              <a:t>Es un </a:t>
            </a:r>
            <a:r>
              <a:rPr b="1" lang="es">
                <a:solidFill>
                  <a:srgbClr val="202122"/>
                </a:solidFill>
              </a:rPr>
              <a:t>bioma</a:t>
            </a:r>
            <a:r>
              <a:rPr lang="es">
                <a:solidFill>
                  <a:srgbClr val="202122"/>
                </a:solidFill>
              </a:rPr>
              <a:t> de bosques y matorrales que se desarrolla en regiones con clima mediterráneo, caracterizado por inviernos templados, veranos secos, otoños cálidos y primaveras con abundantes precipitaciones, además de frecuentes incendios forestales a los cuales la vegetación está adaptada.</a:t>
            </a:r>
            <a:endParaRPr>
              <a:solidFill>
                <a:srgbClr val="202122"/>
              </a:solidFill>
            </a:endParaRPr>
          </a:p>
          <a:p>
            <a:pPr indent="0" lvl="0" marL="0" rtl="0" algn="l">
              <a:spcBef>
                <a:spcPts val="0"/>
              </a:spcBef>
              <a:spcAft>
                <a:spcPts val="0"/>
              </a:spcAft>
              <a:buNone/>
            </a:pPr>
            <a:r>
              <a:t/>
            </a:r>
            <a:endParaRPr>
              <a:solidFill>
                <a:srgbClr val="202122"/>
              </a:solidFill>
            </a:endParaRPr>
          </a:p>
          <a:p>
            <a:pPr indent="0" lvl="0" marL="0" rtl="0" algn="l">
              <a:spcBef>
                <a:spcPts val="0"/>
              </a:spcBef>
              <a:spcAft>
                <a:spcPts val="0"/>
              </a:spcAft>
              <a:buNone/>
            </a:pPr>
            <a:r>
              <a:rPr lang="es">
                <a:solidFill>
                  <a:srgbClr val="202122"/>
                </a:solidFill>
              </a:rPr>
              <a:t>Es considerado como uno de los </a:t>
            </a:r>
            <a:r>
              <a:rPr b="1" lang="es">
                <a:solidFill>
                  <a:srgbClr val="202122"/>
                </a:solidFill>
              </a:rPr>
              <a:t>últimos reductos</a:t>
            </a:r>
            <a:r>
              <a:rPr lang="es">
                <a:solidFill>
                  <a:srgbClr val="202122"/>
                </a:solidFill>
              </a:rPr>
              <a:t> de los </a:t>
            </a:r>
            <a:r>
              <a:rPr lang="es">
                <a:solidFill>
                  <a:srgbClr val="202122"/>
                </a:solidFill>
              </a:rPr>
              <a:t>grandes</a:t>
            </a:r>
            <a:r>
              <a:rPr lang="es">
                <a:solidFill>
                  <a:srgbClr val="202122"/>
                </a:solidFill>
              </a:rPr>
              <a:t> bosques mediterráneos que existían en la Península.</a:t>
            </a:r>
            <a:endParaRPr>
              <a:solidFill>
                <a:srgbClr val="202122"/>
              </a:solidFill>
            </a:endParaRPr>
          </a:p>
        </p:txBody>
      </p:sp>
    </p:spTree>
  </p:cSld>
  <p:clrMapOvr>
    <a:masterClrMapping/>
  </p:clrMapOvr>
  <mc:AlternateContent>
    <mc:Choice Requires="p14">
      <p:transition spd="slow" p14:dur="25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2000"/>
                                        <p:tgtEl>
                                          <p:spTgt spid="6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TIPO DE ECOSISTEMA</a:t>
            </a:r>
            <a:endParaRPr/>
          </a:p>
        </p:txBody>
      </p:sp>
      <p:sp>
        <p:nvSpPr>
          <p:cNvPr id="74" name="Google Shape;74;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5" name="Google Shape;75;p15"/>
          <p:cNvPicPr preferRelativeResize="0"/>
          <p:nvPr/>
        </p:nvPicPr>
        <p:blipFill>
          <a:blip r:embed="rId3">
            <a:alphaModFix/>
          </a:blip>
          <a:stretch>
            <a:fillRect/>
          </a:stretch>
        </p:blipFill>
        <p:spPr>
          <a:xfrm>
            <a:off x="0" y="0"/>
            <a:ext cx="9144001" cy="5143500"/>
          </a:xfrm>
          <a:prstGeom prst="rect">
            <a:avLst/>
          </a:prstGeom>
          <a:noFill/>
          <a:ln>
            <a:noFill/>
          </a:ln>
        </p:spPr>
      </p:pic>
      <p:sp>
        <p:nvSpPr>
          <p:cNvPr id="76" name="Google Shape;76;p15"/>
          <p:cNvSpPr txBox="1"/>
          <p:nvPr/>
        </p:nvSpPr>
        <p:spPr>
          <a:xfrm>
            <a:off x="1530300" y="169000"/>
            <a:ext cx="6083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400">
                <a:latin typeface="Comic Sans MS"/>
                <a:ea typeface="Comic Sans MS"/>
                <a:cs typeface="Comic Sans MS"/>
                <a:sym typeface="Comic Sans MS"/>
              </a:rPr>
              <a:t>LOCALIZACIÓN</a:t>
            </a:r>
            <a:endParaRPr b="1" sz="2400">
              <a:latin typeface="Comic Sans MS"/>
              <a:ea typeface="Comic Sans MS"/>
              <a:cs typeface="Comic Sans MS"/>
              <a:sym typeface="Comic Sans MS"/>
            </a:endParaRPr>
          </a:p>
        </p:txBody>
      </p:sp>
      <p:sp>
        <p:nvSpPr>
          <p:cNvPr id="77" name="Google Shape;77;p15"/>
          <p:cNvSpPr txBox="1"/>
          <p:nvPr/>
        </p:nvSpPr>
        <p:spPr>
          <a:xfrm>
            <a:off x="126750" y="1017725"/>
            <a:ext cx="5523900" cy="3852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s" sz="1300">
                <a:solidFill>
                  <a:schemeClr val="dk1"/>
                </a:solidFill>
              </a:rPr>
              <a:t>El </a:t>
            </a:r>
            <a:r>
              <a:rPr b="1" lang="es" sz="1300">
                <a:solidFill>
                  <a:schemeClr val="dk1"/>
                </a:solidFill>
              </a:rPr>
              <a:t>Monte de El Pardo</a:t>
            </a:r>
            <a:r>
              <a:rPr lang="es" sz="1300">
                <a:solidFill>
                  <a:schemeClr val="dk1"/>
                </a:solidFill>
              </a:rPr>
              <a:t>, está situado al norte del municipio de Madrid supone el 26% del término municipal de la capital, desde el kilómetro cero situado en la Puerta del Sol hasta el límite meridional de el Monte de El Pardo apenas hay 8 kilómetros.</a:t>
            </a:r>
            <a:endParaRPr sz="13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300">
              <a:solidFill>
                <a:schemeClr val="dk1"/>
              </a:solidFill>
            </a:endParaRPr>
          </a:p>
          <a:p>
            <a:pPr indent="0" lvl="0" marL="0" rtl="0" algn="just">
              <a:lnSpc>
                <a:spcPct val="115000"/>
              </a:lnSpc>
              <a:spcBef>
                <a:spcPts val="0"/>
              </a:spcBef>
              <a:spcAft>
                <a:spcPts val="0"/>
              </a:spcAft>
              <a:buNone/>
            </a:pPr>
            <a:r>
              <a:rPr b="1" lang="es" sz="1300">
                <a:solidFill>
                  <a:schemeClr val="dk1"/>
                </a:solidFill>
              </a:rPr>
              <a:t>Madrid</a:t>
            </a:r>
            <a:r>
              <a:rPr lang="es" sz="1300">
                <a:solidFill>
                  <a:schemeClr val="dk1"/>
                </a:solidFill>
              </a:rPr>
              <a:t> es una de las pocas capitales a nivel mundial que cuenta con una masa forestal tan importante y en la que además habitan animales salvajes y endémicos. Es considerado como uno de los últimos reductos de los grandes bosques mediterráneos que existían en la Península Ibérica.</a:t>
            </a:r>
            <a:endParaRPr sz="1300">
              <a:solidFill>
                <a:schemeClr val="dk1"/>
              </a:solidFill>
            </a:endParaRPr>
          </a:p>
          <a:p>
            <a:pPr indent="0" lvl="0" marL="0" rtl="0" algn="just">
              <a:lnSpc>
                <a:spcPct val="115000"/>
              </a:lnSpc>
              <a:spcBef>
                <a:spcPts val="0"/>
              </a:spcBef>
              <a:spcAft>
                <a:spcPts val="0"/>
              </a:spcAft>
              <a:buNone/>
            </a:pPr>
            <a:r>
              <a:t/>
            </a:r>
            <a:endParaRPr sz="13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b="1" lang="es" sz="1300">
                <a:solidFill>
                  <a:schemeClr val="dk1"/>
                </a:solidFill>
              </a:rPr>
              <a:t>Limita</a:t>
            </a:r>
            <a:r>
              <a:rPr lang="es" sz="1300">
                <a:solidFill>
                  <a:schemeClr val="dk1"/>
                </a:solidFill>
              </a:rPr>
              <a:t> al norte con los municipios de Tres Cantos y Colmenar Viejo, al noroeste con Hoyo de Manzanares y Torrelodones y al oeste con Las Rozas, además  linda con  barrios de la capital como  Fuencarral y Aravaca.</a:t>
            </a:r>
            <a:endParaRPr sz="1300">
              <a:solidFill>
                <a:schemeClr val="dk1"/>
              </a:solidFill>
            </a:endParaRPr>
          </a:p>
          <a:p>
            <a:pPr indent="0" lvl="0" marL="0" rtl="0" algn="l">
              <a:spcBef>
                <a:spcPts val="0"/>
              </a:spcBef>
              <a:spcAft>
                <a:spcPts val="0"/>
              </a:spcAft>
              <a:buNone/>
            </a:pPr>
            <a:r>
              <a:t/>
            </a:r>
            <a:endParaRPr>
              <a:solidFill>
                <a:schemeClr val="dk1"/>
              </a:solidFill>
            </a:endParaRPr>
          </a:p>
        </p:txBody>
      </p:sp>
      <p:pic>
        <p:nvPicPr>
          <p:cNvPr id="78" name="Google Shape;78;p15"/>
          <p:cNvPicPr preferRelativeResize="0"/>
          <p:nvPr/>
        </p:nvPicPr>
        <p:blipFill>
          <a:blip r:embed="rId4">
            <a:alphaModFix/>
          </a:blip>
          <a:stretch>
            <a:fillRect/>
          </a:stretch>
        </p:blipFill>
        <p:spPr>
          <a:xfrm>
            <a:off x="5998475" y="1458725"/>
            <a:ext cx="2833825" cy="2550450"/>
          </a:xfrm>
          <a:prstGeom prst="rect">
            <a:avLst/>
          </a:prstGeom>
          <a:noFill/>
          <a:ln cap="flat" cmpd="sng" w="38100">
            <a:solidFill>
              <a:srgbClr val="274E13"/>
            </a:solidFill>
            <a:prstDash val="solid"/>
            <a:round/>
            <a:headEnd len="sm" w="sm" type="none"/>
            <a:tailEnd len="sm" w="sm" type="none"/>
          </a:ln>
        </p:spPr>
      </p:pic>
    </p:spTree>
  </p:cSld>
  <p:clrMapOvr>
    <a:masterClrMapping/>
  </p:clrMapOvr>
  <mc:AlternateContent>
    <mc:Choice Requires="p14">
      <p:transition spd="slow" p14:dur="25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2000"/>
                                        <p:tgtEl>
                                          <p:spTgt spid="7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TIPO DE ECOSISTEMA</a:t>
            </a:r>
            <a:endParaRPr/>
          </a:p>
        </p:txBody>
      </p:sp>
      <p:sp>
        <p:nvSpPr>
          <p:cNvPr id="84" name="Google Shape;8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5" name="Google Shape;85;p16"/>
          <p:cNvPicPr preferRelativeResize="0"/>
          <p:nvPr/>
        </p:nvPicPr>
        <p:blipFill>
          <a:blip r:embed="rId3">
            <a:alphaModFix/>
          </a:blip>
          <a:stretch>
            <a:fillRect/>
          </a:stretch>
        </p:blipFill>
        <p:spPr>
          <a:xfrm>
            <a:off x="0" y="0"/>
            <a:ext cx="9144001" cy="5143500"/>
          </a:xfrm>
          <a:prstGeom prst="rect">
            <a:avLst/>
          </a:prstGeom>
          <a:noFill/>
          <a:ln>
            <a:noFill/>
          </a:ln>
        </p:spPr>
      </p:pic>
      <p:sp>
        <p:nvSpPr>
          <p:cNvPr id="86" name="Google Shape;86;p16"/>
          <p:cNvSpPr txBox="1"/>
          <p:nvPr/>
        </p:nvSpPr>
        <p:spPr>
          <a:xfrm>
            <a:off x="1530300" y="191750"/>
            <a:ext cx="6083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400">
                <a:latin typeface="Comic Sans MS"/>
                <a:ea typeface="Comic Sans MS"/>
                <a:cs typeface="Comic Sans MS"/>
                <a:sym typeface="Comic Sans MS"/>
              </a:rPr>
              <a:t>CARACTERÍSTICAS</a:t>
            </a:r>
            <a:endParaRPr b="1" sz="2400">
              <a:latin typeface="Comic Sans MS"/>
              <a:ea typeface="Comic Sans MS"/>
              <a:cs typeface="Comic Sans MS"/>
              <a:sym typeface="Comic Sans MS"/>
            </a:endParaRPr>
          </a:p>
        </p:txBody>
      </p:sp>
      <p:sp>
        <p:nvSpPr>
          <p:cNvPr id="87" name="Google Shape;87;p16"/>
          <p:cNvSpPr txBox="1"/>
          <p:nvPr/>
        </p:nvSpPr>
        <p:spPr>
          <a:xfrm>
            <a:off x="411900" y="834350"/>
            <a:ext cx="8520600" cy="4032900"/>
          </a:xfrm>
          <a:prstGeom prst="rect">
            <a:avLst/>
          </a:prstGeom>
          <a:noFill/>
          <a:ln>
            <a:noFill/>
          </a:ln>
        </p:spPr>
        <p:txBody>
          <a:bodyPr anchorCtr="0" anchor="t" bIns="91425" lIns="91425" spcFirstLastPara="1" rIns="91425" wrap="square" tIns="91425">
            <a:spAutoFit/>
          </a:bodyPr>
          <a:lstStyle/>
          <a:p>
            <a:pPr indent="0" lvl="0" marL="177800" marR="177800" rtl="0" algn="l">
              <a:lnSpc>
                <a:spcPct val="85714"/>
              </a:lnSpc>
              <a:spcBef>
                <a:spcPts val="0"/>
              </a:spcBef>
              <a:spcAft>
                <a:spcPts val="0"/>
              </a:spcAft>
              <a:buNone/>
            </a:pPr>
            <a:r>
              <a:rPr b="1" lang="es">
                <a:solidFill>
                  <a:schemeClr val="dk1"/>
                </a:solidFill>
              </a:rPr>
              <a:t>El bosque se asienta sobre un valle formado por el río Manzanares en su curso medio. </a:t>
            </a:r>
            <a:endParaRPr b="1">
              <a:solidFill>
                <a:schemeClr val="dk1"/>
              </a:solidFill>
            </a:endParaRPr>
          </a:p>
          <a:p>
            <a:pPr indent="0" lvl="0" marL="177800" marR="177800" rtl="0" algn="l">
              <a:lnSpc>
                <a:spcPct val="85714"/>
              </a:lnSpc>
              <a:spcBef>
                <a:spcPts val="0"/>
              </a:spcBef>
              <a:spcAft>
                <a:spcPts val="0"/>
              </a:spcAft>
              <a:buNone/>
            </a:pPr>
            <a:r>
              <a:t/>
            </a:r>
            <a:endParaRPr>
              <a:solidFill>
                <a:schemeClr val="dk1"/>
              </a:solidFill>
            </a:endParaRPr>
          </a:p>
          <a:p>
            <a:pPr indent="0" lvl="0" marL="177800" marR="177800" rtl="0" algn="l">
              <a:lnSpc>
                <a:spcPct val="85714"/>
              </a:lnSpc>
              <a:spcBef>
                <a:spcPts val="0"/>
              </a:spcBef>
              <a:spcAft>
                <a:spcPts val="0"/>
              </a:spcAft>
              <a:buNone/>
            </a:pPr>
            <a:r>
              <a:rPr lang="es">
                <a:solidFill>
                  <a:schemeClr val="dk1"/>
                </a:solidFill>
              </a:rPr>
              <a:t>Su </a:t>
            </a:r>
            <a:r>
              <a:rPr b="1" lang="es">
                <a:solidFill>
                  <a:schemeClr val="dk1"/>
                </a:solidFill>
              </a:rPr>
              <a:t>suelo</a:t>
            </a:r>
            <a:r>
              <a:rPr lang="es">
                <a:solidFill>
                  <a:schemeClr val="dk1"/>
                </a:solidFill>
              </a:rPr>
              <a:t> está constituido por elementos arenosos y detríticos, originados por la disgregación de los materiales graníticos de la Sierra de Guadarrama, que lo bordea por el norte, y de la Sierra del Hoyo de Manzanares por el noroeste. </a:t>
            </a:r>
            <a:endParaRPr>
              <a:solidFill>
                <a:schemeClr val="dk1"/>
              </a:solidFill>
            </a:endParaRPr>
          </a:p>
          <a:p>
            <a:pPr indent="0" lvl="0" marL="177800" marR="177800" rtl="0" algn="l">
              <a:lnSpc>
                <a:spcPct val="85714"/>
              </a:lnSpc>
              <a:spcBef>
                <a:spcPts val="0"/>
              </a:spcBef>
              <a:spcAft>
                <a:spcPts val="0"/>
              </a:spcAft>
              <a:buNone/>
            </a:pPr>
            <a:r>
              <a:t/>
            </a:r>
            <a:endParaRPr>
              <a:solidFill>
                <a:schemeClr val="dk1"/>
              </a:solidFill>
            </a:endParaRPr>
          </a:p>
          <a:p>
            <a:pPr indent="0" lvl="0" marL="177800" marR="177800" rtl="0" algn="l">
              <a:lnSpc>
                <a:spcPct val="85714"/>
              </a:lnSpc>
              <a:spcBef>
                <a:spcPts val="0"/>
              </a:spcBef>
              <a:spcAft>
                <a:spcPts val="0"/>
              </a:spcAft>
              <a:buNone/>
            </a:pPr>
            <a:r>
              <a:rPr lang="es">
                <a:solidFill>
                  <a:schemeClr val="dk1"/>
                </a:solidFill>
              </a:rPr>
              <a:t>El suelo es </a:t>
            </a:r>
            <a:r>
              <a:rPr b="1" lang="es">
                <a:solidFill>
                  <a:schemeClr val="dk1"/>
                </a:solidFill>
              </a:rPr>
              <a:t>muy vulnerable</a:t>
            </a:r>
            <a:r>
              <a:rPr lang="es">
                <a:solidFill>
                  <a:schemeClr val="dk1"/>
                </a:solidFill>
              </a:rPr>
              <a:t> ante los procesos de erosión, por lo que podemos encontrar  numerosos barrancos y torrenteras.  </a:t>
            </a:r>
            <a:endParaRPr>
              <a:solidFill>
                <a:schemeClr val="dk1"/>
              </a:solidFill>
            </a:endParaRPr>
          </a:p>
          <a:p>
            <a:pPr indent="0" lvl="0" marL="177800" marR="177800" rtl="0" algn="l">
              <a:lnSpc>
                <a:spcPct val="85714"/>
              </a:lnSpc>
              <a:spcBef>
                <a:spcPts val="0"/>
              </a:spcBef>
              <a:spcAft>
                <a:spcPts val="0"/>
              </a:spcAft>
              <a:buNone/>
            </a:pPr>
            <a:r>
              <a:t/>
            </a:r>
            <a:endParaRPr>
              <a:solidFill>
                <a:schemeClr val="dk1"/>
              </a:solidFill>
            </a:endParaRPr>
          </a:p>
          <a:p>
            <a:pPr indent="0" lvl="0" marL="177800" marR="177800" rtl="0" algn="l">
              <a:lnSpc>
                <a:spcPct val="85714"/>
              </a:lnSpc>
              <a:spcBef>
                <a:spcPts val="0"/>
              </a:spcBef>
              <a:spcAft>
                <a:spcPts val="0"/>
              </a:spcAft>
              <a:buNone/>
            </a:pPr>
            <a:r>
              <a:rPr lang="es">
                <a:solidFill>
                  <a:schemeClr val="dk1"/>
                </a:solidFill>
              </a:rPr>
              <a:t>La </a:t>
            </a:r>
            <a:r>
              <a:rPr b="1" lang="es">
                <a:solidFill>
                  <a:schemeClr val="dk1"/>
                </a:solidFill>
              </a:rPr>
              <a:t>orografía</a:t>
            </a:r>
            <a:r>
              <a:rPr lang="es">
                <a:solidFill>
                  <a:schemeClr val="dk1"/>
                </a:solidFill>
              </a:rPr>
              <a:t> a excepción de lo citado es poco accidentada, está formado por lomas pequeñas y onduladas, que bajan en suave pendiente hacia el valle del Manzanares, que lo atraviesa de norte a sur.  </a:t>
            </a:r>
            <a:endParaRPr>
              <a:solidFill>
                <a:schemeClr val="dk1"/>
              </a:solidFill>
            </a:endParaRPr>
          </a:p>
          <a:p>
            <a:pPr indent="0" lvl="0" marL="177800" marR="177800" rtl="0" algn="l">
              <a:lnSpc>
                <a:spcPct val="85714"/>
              </a:lnSpc>
              <a:spcBef>
                <a:spcPts val="0"/>
              </a:spcBef>
              <a:spcAft>
                <a:spcPts val="0"/>
              </a:spcAft>
              <a:buNone/>
            </a:pPr>
            <a:r>
              <a:rPr lang="es">
                <a:solidFill>
                  <a:schemeClr val="dk1"/>
                </a:solidFill>
              </a:rPr>
              <a:t>   </a:t>
            </a:r>
            <a:endParaRPr>
              <a:solidFill>
                <a:schemeClr val="dk1"/>
              </a:solidFill>
            </a:endParaRPr>
          </a:p>
          <a:p>
            <a:pPr indent="0" lvl="0" marL="177800" marR="177800" rtl="0" algn="l">
              <a:lnSpc>
                <a:spcPct val="85714"/>
              </a:lnSpc>
              <a:spcBef>
                <a:spcPts val="0"/>
              </a:spcBef>
              <a:spcAft>
                <a:spcPts val="0"/>
              </a:spcAft>
              <a:buNone/>
            </a:pPr>
            <a:r>
              <a:rPr lang="es">
                <a:solidFill>
                  <a:schemeClr val="dk1"/>
                </a:solidFill>
              </a:rPr>
              <a:t>Dada la abundancia de llanuras, el Manzanares se remansa en numerosas ocasiones, además  es retenido en el </a:t>
            </a:r>
            <a:r>
              <a:rPr b="1" lang="es">
                <a:solidFill>
                  <a:schemeClr val="dk1"/>
                </a:solidFill>
              </a:rPr>
              <a:t>embalse de El Pardo</a:t>
            </a:r>
            <a:r>
              <a:rPr lang="es">
                <a:solidFill>
                  <a:schemeClr val="dk1"/>
                </a:solidFill>
              </a:rPr>
              <a:t>, construido para regular las presas de canalización del río a su paso por Madrid. El </a:t>
            </a:r>
            <a:r>
              <a:rPr b="1" lang="es">
                <a:solidFill>
                  <a:schemeClr val="dk1"/>
                </a:solidFill>
              </a:rPr>
              <a:t>pantano</a:t>
            </a:r>
            <a:r>
              <a:rPr lang="es">
                <a:solidFill>
                  <a:schemeClr val="dk1"/>
                </a:solidFill>
              </a:rPr>
              <a:t> tiene una superficie de 550 hectáreas y una capacidad de almacenaje de 43 hm³.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endParaRPr>
          </a:p>
        </p:txBody>
      </p:sp>
    </p:spTree>
  </p:cSld>
  <p:clrMapOvr>
    <a:masterClrMapping/>
  </p:clrMapOvr>
  <mc:AlternateContent>
    <mc:Choice Requires="p14">
      <p:transition spd="slow" p14:dur="25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2000"/>
                                        <p:tgtEl>
                                          <p:spTgt spid="8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TIPO DE ECOSISTEMA</a:t>
            </a:r>
            <a:endParaRPr/>
          </a:p>
        </p:txBody>
      </p:sp>
      <p:sp>
        <p:nvSpPr>
          <p:cNvPr id="93" name="Google Shape;9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4" name="Google Shape;94;p17"/>
          <p:cNvPicPr preferRelativeResize="0"/>
          <p:nvPr/>
        </p:nvPicPr>
        <p:blipFill>
          <a:blip r:embed="rId3">
            <a:alphaModFix/>
          </a:blip>
          <a:stretch>
            <a:fillRect/>
          </a:stretch>
        </p:blipFill>
        <p:spPr>
          <a:xfrm>
            <a:off x="49267" y="0"/>
            <a:ext cx="9045456" cy="5143495"/>
          </a:xfrm>
          <a:prstGeom prst="rect">
            <a:avLst/>
          </a:prstGeom>
          <a:noFill/>
          <a:ln>
            <a:noFill/>
          </a:ln>
        </p:spPr>
      </p:pic>
      <p:sp>
        <p:nvSpPr>
          <p:cNvPr id="95" name="Google Shape;95;p17"/>
          <p:cNvSpPr txBox="1"/>
          <p:nvPr/>
        </p:nvSpPr>
        <p:spPr>
          <a:xfrm>
            <a:off x="1530300" y="137325"/>
            <a:ext cx="6083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400">
                <a:latin typeface="Comic Sans MS"/>
                <a:ea typeface="Comic Sans MS"/>
                <a:cs typeface="Comic Sans MS"/>
                <a:sym typeface="Comic Sans MS"/>
              </a:rPr>
              <a:t>FLORA DEL MONTE DE EL PARDO</a:t>
            </a:r>
            <a:endParaRPr b="1" sz="2400">
              <a:latin typeface="Comic Sans MS"/>
              <a:ea typeface="Comic Sans MS"/>
              <a:cs typeface="Comic Sans MS"/>
              <a:sym typeface="Comic Sans MS"/>
            </a:endParaRPr>
          </a:p>
        </p:txBody>
      </p:sp>
      <p:pic>
        <p:nvPicPr>
          <p:cNvPr id="96" name="Google Shape;96;p17"/>
          <p:cNvPicPr preferRelativeResize="0"/>
          <p:nvPr/>
        </p:nvPicPr>
        <p:blipFill>
          <a:blip r:embed="rId4">
            <a:alphaModFix/>
          </a:blip>
          <a:stretch>
            <a:fillRect/>
          </a:stretch>
        </p:blipFill>
        <p:spPr>
          <a:xfrm>
            <a:off x="6393200" y="1911650"/>
            <a:ext cx="2439100" cy="1826950"/>
          </a:xfrm>
          <a:prstGeom prst="rect">
            <a:avLst/>
          </a:prstGeom>
          <a:noFill/>
          <a:ln cap="flat" cmpd="sng" w="38100">
            <a:solidFill>
              <a:srgbClr val="274E13"/>
            </a:solidFill>
            <a:prstDash val="solid"/>
            <a:round/>
            <a:headEnd len="sm" w="sm" type="none"/>
            <a:tailEnd len="sm" w="sm" type="none"/>
          </a:ln>
        </p:spPr>
      </p:pic>
      <p:sp>
        <p:nvSpPr>
          <p:cNvPr id="97" name="Google Shape;97;p17"/>
          <p:cNvSpPr txBox="1"/>
          <p:nvPr/>
        </p:nvSpPr>
        <p:spPr>
          <a:xfrm>
            <a:off x="137275" y="901075"/>
            <a:ext cx="6083400" cy="403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200">
                <a:solidFill>
                  <a:schemeClr val="dk1"/>
                </a:solidFill>
              </a:rPr>
              <a:t>Entre la </a:t>
            </a:r>
            <a:r>
              <a:rPr b="1" lang="es" sz="1200">
                <a:solidFill>
                  <a:schemeClr val="dk1"/>
                </a:solidFill>
              </a:rPr>
              <a:t>flora</a:t>
            </a:r>
            <a:r>
              <a:rPr lang="es" sz="1200">
                <a:solidFill>
                  <a:schemeClr val="dk1"/>
                </a:solidFill>
              </a:rPr>
              <a:t> podemos encontrar encinas, alcornoques, fresnos, chopos, quejigos, pino piñonero, enebros, retamas, jaras, cantueso y mejorana entre otras muchas especies.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s" sz="1200">
                <a:solidFill>
                  <a:schemeClr val="dk1"/>
                </a:solidFill>
              </a:rPr>
              <a:t>Cuenta con </a:t>
            </a:r>
            <a:r>
              <a:rPr b="1" lang="es" sz="1200">
                <a:solidFill>
                  <a:schemeClr val="dk1"/>
                </a:solidFill>
              </a:rPr>
              <a:t>árboles centenarios</a:t>
            </a:r>
            <a:r>
              <a:rPr lang="es" sz="1200">
                <a:solidFill>
                  <a:schemeClr val="dk1"/>
                </a:solidFill>
              </a:rPr>
              <a:t>, 4 de ellos  incluidos en el Catálogo de Árboles Monumentales Madrileños, dos olmos con más de 200 años situados junto al río Manzanares en Somontes y dos alcornoques de grandes proporciones.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s" sz="1200">
                <a:solidFill>
                  <a:schemeClr val="dk1"/>
                </a:solidFill>
              </a:rPr>
              <a:t>En las </a:t>
            </a:r>
            <a:r>
              <a:rPr b="1" lang="es" sz="1200">
                <a:solidFill>
                  <a:schemeClr val="dk1"/>
                </a:solidFill>
              </a:rPr>
              <a:t>zonas más próximas al agua</a:t>
            </a:r>
            <a:r>
              <a:rPr lang="es" sz="1200">
                <a:solidFill>
                  <a:schemeClr val="dk1"/>
                </a:solidFill>
              </a:rPr>
              <a:t> se sitúa la vegetación compuesta por eneas, juncos y arbustos o arbolillos como sauces, que tapizan las orillas protegiendo la acción erosiva del río. En las zonas más degradadas del río, la vegetación de ribera está sustituida por zarzas.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s" sz="1200">
                <a:solidFill>
                  <a:schemeClr val="dk1"/>
                </a:solidFill>
              </a:rPr>
              <a:t>En una </a:t>
            </a:r>
            <a:r>
              <a:rPr b="1" lang="es" sz="1200">
                <a:solidFill>
                  <a:schemeClr val="dk1"/>
                </a:solidFill>
              </a:rPr>
              <a:t>posición algo más alejada del agua</a:t>
            </a:r>
            <a:r>
              <a:rPr lang="es" sz="1200">
                <a:solidFill>
                  <a:schemeClr val="dk1"/>
                </a:solidFill>
              </a:rPr>
              <a:t> se encuentran zonas llanas de suelos muy fértiles (terrazas fluviales) y se desarrollan las choperas. Junto a estos chopos, en lugares con suelos profundos y secos, se encuentran los fresnos más alejados y a mayor altura del cauce del río están las olmedas.</a:t>
            </a:r>
            <a:endParaRPr sz="1200">
              <a:solidFill>
                <a:schemeClr val="dk1"/>
              </a:solidFill>
            </a:endParaRPr>
          </a:p>
          <a:p>
            <a:pPr indent="0" lvl="0" marL="0" rtl="0" algn="l">
              <a:spcBef>
                <a:spcPts val="1200"/>
              </a:spcBef>
              <a:spcAft>
                <a:spcPts val="1200"/>
              </a:spcAft>
              <a:buClr>
                <a:schemeClr val="dk1"/>
              </a:buClr>
              <a:buSzPts val="1100"/>
              <a:buFont typeface="Arial"/>
              <a:buNone/>
            </a:pPr>
            <a:r>
              <a:rPr lang="es" sz="1200">
                <a:solidFill>
                  <a:schemeClr val="dk1"/>
                </a:solidFill>
              </a:rPr>
              <a:t>La Jara pringosa, Romero, Tomillo y otras especies de plantas olorosas cubren algunas laderas. Su presencia es enriquecedora ya que ofrecen otro </a:t>
            </a:r>
            <a:r>
              <a:rPr b="1" lang="es" sz="1200">
                <a:solidFill>
                  <a:schemeClr val="dk1"/>
                </a:solidFill>
              </a:rPr>
              <a:t>biotopo diferente.</a:t>
            </a:r>
            <a:endParaRPr b="1" sz="1200">
              <a:solidFill>
                <a:schemeClr val="dk1"/>
              </a:solidFill>
            </a:endParaRPr>
          </a:p>
        </p:txBody>
      </p:sp>
    </p:spTree>
  </p:cSld>
  <p:clrMapOvr>
    <a:masterClrMapping/>
  </p:clrMapOvr>
  <mc:AlternateContent>
    <mc:Choice Requires="p14">
      <p:transition spd="slow" p14:dur="25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2000"/>
                                        <p:tgtEl>
                                          <p:spTgt spid="9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TIPO DE ECOSISTEMA</a:t>
            </a:r>
            <a:endParaRPr/>
          </a:p>
        </p:txBody>
      </p:sp>
      <p:sp>
        <p:nvSpPr>
          <p:cNvPr id="103" name="Google Shape;103;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4" name="Google Shape;104;p18"/>
          <p:cNvPicPr preferRelativeResize="0"/>
          <p:nvPr/>
        </p:nvPicPr>
        <p:blipFill>
          <a:blip r:embed="rId3">
            <a:alphaModFix/>
          </a:blip>
          <a:stretch>
            <a:fillRect/>
          </a:stretch>
        </p:blipFill>
        <p:spPr>
          <a:xfrm>
            <a:off x="0" y="0"/>
            <a:ext cx="9144001" cy="5143500"/>
          </a:xfrm>
          <a:prstGeom prst="rect">
            <a:avLst/>
          </a:prstGeom>
          <a:noFill/>
          <a:ln>
            <a:noFill/>
          </a:ln>
        </p:spPr>
      </p:pic>
      <p:sp>
        <p:nvSpPr>
          <p:cNvPr id="105" name="Google Shape;105;p18"/>
          <p:cNvSpPr txBox="1"/>
          <p:nvPr/>
        </p:nvSpPr>
        <p:spPr>
          <a:xfrm>
            <a:off x="1530300" y="221825"/>
            <a:ext cx="6083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400">
                <a:latin typeface="Comic Sans MS"/>
                <a:ea typeface="Comic Sans MS"/>
                <a:cs typeface="Comic Sans MS"/>
                <a:sym typeface="Comic Sans MS"/>
              </a:rPr>
              <a:t>FAUNA DEL MONTE DE EL PARDO</a:t>
            </a:r>
            <a:endParaRPr b="1" sz="2400">
              <a:latin typeface="Comic Sans MS"/>
              <a:ea typeface="Comic Sans MS"/>
              <a:cs typeface="Comic Sans MS"/>
              <a:sym typeface="Comic Sans MS"/>
            </a:endParaRPr>
          </a:p>
        </p:txBody>
      </p:sp>
      <p:pic>
        <p:nvPicPr>
          <p:cNvPr id="106" name="Google Shape;106;p18"/>
          <p:cNvPicPr preferRelativeResize="0"/>
          <p:nvPr/>
        </p:nvPicPr>
        <p:blipFill>
          <a:blip r:embed="rId4">
            <a:alphaModFix/>
          </a:blip>
          <a:stretch>
            <a:fillRect/>
          </a:stretch>
        </p:blipFill>
        <p:spPr>
          <a:xfrm>
            <a:off x="6178526" y="1615400"/>
            <a:ext cx="2653775" cy="1912700"/>
          </a:xfrm>
          <a:prstGeom prst="rect">
            <a:avLst/>
          </a:prstGeom>
          <a:noFill/>
          <a:ln cap="flat" cmpd="sng" w="38100">
            <a:solidFill>
              <a:srgbClr val="274E13"/>
            </a:solidFill>
            <a:prstDash val="solid"/>
            <a:round/>
            <a:headEnd len="sm" w="sm" type="none"/>
            <a:tailEnd len="sm" w="sm" type="none"/>
          </a:ln>
        </p:spPr>
      </p:pic>
      <p:sp>
        <p:nvSpPr>
          <p:cNvPr id="107" name="Google Shape;107;p18"/>
          <p:cNvSpPr txBox="1"/>
          <p:nvPr/>
        </p:nvSpPr>
        <p:spPr>
          <a:xfrm>
            <a:off x="232350" y="1017725"/>
            <a:ext cx="5713800" cy="369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s" sz="1000">
                <a:solidFill>
                  <a:schemeClr val="dk1"/>
                </a:solidFill>
              </a:rPr>
              <a:t>E</a:t>
            </a:r>
            <a:r>
              <a:rPr lang="es" sz="1200">
                <a:solidFill>
                  <a:schemeClr val="dk1"/>
                </a:solidFill>
              </a:rPr>
              <a:t>n lo que respecta a la </a:t>
            </a:r>
            <a:r>
              <a:rPr b="1" lang="es" sz="1200">
                <a:solidFill>
                  <a:schemeClr val="dk1"/>
                </a:solidFill>
              </a:rPr>
              <a:t>fauna</a:t>
            </a:r>
            <a:r>
              <a:rPr lang="es" sz="1200">
                <a:solidFill>
                  <a:schemeClr val="dk1"/>
                </a:solidFill>
              </a:rPr>
              <a:t>  podemos ver distintas especies 125 aves, 35  mamíferos, 19 reptiles y 13 anfibios.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s" sz="1200">
                <a:solidFill>
                  <a:schemeClr val="dk1"/>
                </a:solidFill>
              </a:rPr>
              <a:t>Dada la </a:t>
            </a:r>
            <a:r>
              <a:rPr b="1" lang="es" sz="1200">
                <a:solidFill>
                  <a:schemeClr val="dk1"/>
                </a:solidFill>
              </a:rPr>
              <a:t>ausencia de depredadores</a:t>
            </a:r>
            <a:r>
              <a:rPr lang="es" sz="1200">
                <a:solidFill>
                  <a:schemeClr val="dk1"/>
                </a:solidFill>
              </a:rPr>
              <a:t>, se puede encontrar gran variedad y super poblaciones de especies de caza menor como conejos, perdices, palomas torcaces y animales de caza mayor como ciervos, jabalíes, gamos, entre otros.  Se estima que viven cerca de 4.000 gamos, 3.600 ciervos y 500 jabalíes, además de 30.000 conejos.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s" sz="1200">
                <a:solidFill>
                  <a:schemeClr val="dk1"/>
                </a:solidFill>
              </a:rPr>
              <a:t>Junto a las especies de caza, también hay </a:t>
            </a:r>
            <a:r>
              <a:rPr b="1" lang="es" sz="1200">
                <a:solidFill>
                  <a:schemeClr val="dk1"/>
                </a:solidFill>
              </a:rPr>
              <a:t>mamíferos</a:t>
            </a:r>
            <a:r>
              <a:rPr lang="es" sz="1200">
                <a:solidFill>
                  <a:schemeClr val="dk1"/>
                </a:solidFill>
              </a:rPr>
              <a:t> como gatos monteses, zorros, tejones, garduñas y ginetas.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s" sz="1200">
                <a:solidFill>
                  <a:schemeClr val="dk1"/>
                </a:solidFill>
              </a:rPr>
              <a:t>Entre las </a:t>
            </a:r>
            <a:r>
              <a:rPr b="1" lang="es" sz="1200">
                <a:solidFill>
                  <a:schemeClr val="dk1"/>
                </a:solidFill>
              </a:rPr>
              <a:t>aves</a:t>
            </a:r>
            <a:r>
              <a:rPr lang="es" sz="1200">
                <a:solidFill>
                  <a:schemeClr val="dk1"/>
                </a:solidFill>
              </a:rPr>
              <a:t> se encuentra el águila imperiel, el elanio y el búho real, además,   de urracas, buitres negros y picapinos. Destacan el águila pescadora, la cigüeña negra, el cormorán grande, la grulla común, la gaviota reidora y varias especies de anátidas.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s" sz="1200">
                <a:solidFill>
                  <a:schemeClr val="dk1"/>
                </a:solidFill>
              </a:rPr>
              <a:t> </a:t>
            </a:r>
            <a:r>
              <a:rPr b="1" lang="es" sz="1200">
                <a:solidFill>
                  <a:schemeClr val="dk1"/>
                </a:solidFill>
              </a:rPr>
              <a:t>En tiempos existieron</a:t>
            </a:r>
            <a:r>
              <a:rPr lang="es" sz="1200">
                <a:solidFill>
                  <a:schemeClr val="dk1"/>
                </a:solidFill>
              </a:rPr>
              <a:t> en el Monte de El Pardo otras especies salvajes como el oso, el lobo, la nutria y el lince.</a:t>
            </a:r>
            <a:endParaRPr sz="1200">
              <a:solidFill>
                <a:schemeClr val="dk1"/>
              </a:solidFill>
            </a:endParaRPr>
          </a:p>
        </p:txBody>
      </p:sp>
    </p:spTree>
  </p:cSld>
  <p:clrMapOvr>
    <a:masterClrMapping/>
  </p:clrMapOvr>
  <mc:AlternateContent>
    <mc:Choice Requires="p14">
      <p:transition spd="slow" p14:dur="25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2000"/>
                                        <p:tgtEl>
                                          <p:spTgt spid="10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TIPO DE ECOSISTEMA</a:t>
            </a:r>
            <a:endParaRPr/>
          </a:p>
        </p:txBody>
      </p:sp>
      <p:sp>
        <p:nvSpPr>
          <p:cNvPr id="113" name="Google Shape;113;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4" name="Google Shape;114;p19"/>
          <p:cNvPicPr preferRelativeResize="0"/>
          <p:nvPr/>
        </p:nvPicPr>
        <p:blipFill>
          <a:blip r:embed="rId3">
            <a:alphaModFix/>
          </a:blip>
          <a:stretch>
            <a:fillRect/>
          </a:stretch>
        </p:blipFill>
        <p:spPr>
          <a:xfrm>
            <a:off x="49267" y="0"/>
            <a:ext cx="9045456" cy="5143495"/>
          </a:xfrm>
          <a:prstGeom prst="rect">
            <a:avLst/>
          </a:prstGeom>
          <a:noFill/>
          <a:ln>
            <a:noFill/>
          </a:ln>
        </p:spPr>
      </p:pic>
      <p:sp>
        <p:nvSpPr>
          <p:cNvPr id="115" name="Google Shape;115;p19"/>
          <p:cNvSpPr txBox="1"/>
          <p:nvPr/>
        </p:nvSpPr>
        <p:spPr>
          <a:xfrm>
            <a:off x="1530300" y="496375"/>
            <a:ext cx="6083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400">
                <a:latin typeface="Comic Sans MS"/>
                <a:ea typeface="Comic Sans MS"/>
                <a:cs typeface="Comic Sans MS"/>
                <a:sym typeface="Comic Sans MS"/>
              </a:rPr>
              <a:t>ESPECIES PROTEGIDAS</a:t>
            </a:r>
            <a:endParaRPr b="1" sz="2400">
              <a:latin typeface="Comic Sans MS"/>
              <a:ea typeface="Comic Sans MS"/>
              <a:cs typeface="Comic Sans MS"/>
              <a:sym typeface="Comic Sans MS"/>
            </a:endParaRPr>
          </a:p>
          <a:p>
            <a:pPr indent="0" lvl="0" marL="0" rtl="0" algn="ctr">
              <a:spcBef>
                <a:spcPts val="0"/>
              </a:spcBef>
              <a:spcAft>
                <a:spcPts val="0"/>
              </a:spcAft>
              <a:buNone/>
            </a:pPr>
            <a:r>
              <a:rPr b="1" lang="es" sz="2400">
                <a:latin typeface="Comic Sans MS"/>
                <a:ea typeface="Comic Sans MS"/>
                <a:cs typeface="Comic Sans MS"/>
                <a:sym typeface="Comic Sans MS"/>
              </a:rPr>
              <a:t>FLORA</a:t>
            </a:r>
            <a:endParaRPr b="1" sz="2400">
              <a:latin typeface="Comic Sans MS"/>
              <a:ea typeface="Comic Sans MS"/>
              <a:cs typeface="Comic Sans MS"/>
              <a:sym typeface="Comic Sans MS"/>
            </a:endParaRPr>
          </a:p>
        </p:txBody>
      </p:sp>
      <p:sp>
        <p:nvSpPr>
          <p:cNvPr id="116" name="Google Shape;116;p19"/>
          <p:cNvSpPr txBox="1"/>
          <p:nvPr/>
        </p:nvSpPr>
        <p:spPr>
          <a:xfrm>
            <a:off x="563850" y="1879975"/>
            <a:ext cx="8016300" cy="237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s">
                <a:solidFill>
                  <a:schemeClr val="dk1"/>
                </a:solidFill>
              </a:rPr>
              <a:t>Mientras el resto, o la mayoría, de las áreas próximas han perdido casi toda su riqueza botánica quedándoles sólo los retazos más regresivos de la flora original, el Monte de El Pardo muestra una comunidad vegetal en un </a:t>
            </a:r>
            <a:r>
              <a:rPr b="1" lang="es">
                <a:solidFill>
                  <a:schemeClr val="dk1"/>
                </a:solidFill>
              </a:rPr>
              <a:t>buen estado de conservación</a:t>
            </a:r>
            <a:r>
              <a:rPr lang="es">
                <a:solidFill>
                  <a:schemeClr val="dk1"/>
                </a:solidFill>
              </a:rPr>
              <a:t>.</a:t>
            </a:r>
            <a:endParaRPr>
              <a:solidFill>
                <a:schemeClr val="dk1"/>
              </a:solidFill>
            </a:endParaRPr>
          </a:p>
          <a:p>
            <a:pPr indent="0" lvl="0" marL="0" rtl="0" algn="l">
              <a:spcBef>
                <a:spcPts val="1200"/>
              </a:spcBef>
              <a:spcAft>
                <a:spcPts val="0"/>
              </a:spcAft>
              <a:buNone/>
            </a:pPr>
            <a:r>
              <a:rPr b="1" lang="es">
                <a:solidFill>
                  <a:schemeClr val="dk1"/>
                </a:solidFill>
              </a:rPr>
              <a:t>Su verdadero valor</a:t>
            </a:r>
            <a:r>
              <a:rPr lang="es">
                <a:solidFill>
                  <a:schemeClr val="dk1"/>
                </a:solidFill>
              </a:rPr>
              <a:t> reside en ser uno de los bosques mediterráneos mejor conservados del Mundo y el mayor encinar sobre arena de toda la cuenca mediterránea.</a:t>
            </a:r>
            <a:endParaRPr>
              <a:solidFill>
                <a:schemeClr val="dk1"/>
              </a:solidFill>
            </a:endParaRPr>
          </a:p>
          <a:p>
            <a:pPr indent="0" lvl="0" marL="0" rtl="0" algn="l">
              <a:spcBef>
                <a:spcPts val="1200"/>
              </a:spcBef>
              <a:spcAft>
                <a:spcPts val="0"/>
              </a:spcAft>
              <a:buClr>
                <a:schemeClr val="dk1"/>
              </a:buClr>
              <a:buSzPts val="1100"/>
              <a:buFont typeface="Arial"/>
              <a:buNone/>
            </a:pPr>
            <a:r>
              <a:rPr b="1" lang="es">
                <a:solidFill>
                  <a:schemeClr val="dk1"/>
                </a:solidFill>
              </a:rPr>
              <a:t>La diversidad de asociaciones</a:t>
            </a:r>
            <a:r>
              <a:rPr lang="es">
                <a:solidFill>
                  <a:schemeClr val="dk1"/>
                </a:solidFill>
              </a:rPr>
              <a:t> vegetales que se encuentran en su interior aumenta la riqueza natural de este excepcional espacio.</a:t>
            </a:r>
            <a:endParaRPr>
              <a:solidFill>
                <a:schemeClr val="dk1"/>
              </a:solidFill>
            </a:endParaRPr>
          </a:p>
          <a:p>
            <a:pPr indent="0" lvl="0" marL="0" rtl="0" algn="l">
              <a:spcBef>
                <a:spcPts val="1200"/>
              </a:spcBef>
              <a:spcAft>
                <a:spcPts val="0"/>
              </a:spcAft>
              <a:buNone/>
            </a:pPr>
            <a:r>
              <a:t/>
            </a:r>
            <a:endParaRPr/>
          </a:p>
        </p:txBody>
      </p:sp>
    </p:spTree>
  </p:cSld>
  <p:clrMapOvr>
    <a:masterClrMapping/>
  </p:clrMapOvr>
  <mc:AlternateContent>
    <mc:Choice Requires="p14">
      <p:transition spd="slow" p14:dur="25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2000"/>
                                        <p:tgtEl>
                                          <p:spTgt spid="115"/>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2000"/>
                                        <p:tgtEl>
                                          <p:spTgt spid="11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TIPO DE ECOSISTEMA</a:t>
            </a:r>
            <a:endParaRPr/>
          </a:p>
        </p:txBody>
      </p:sp>
      <p:sp>
        <p:nvSpPr>
          <p:cNvPr id="122" name="Google Shape;122;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3" name="Google Shape;123;p20"/>
          <p:cNvPicPr preferRelativeResize="0"/>
          <p:nvPr/>
        </p:nvPicPr>
        <p:blipFill>
          <a:blip r:embed="rId3">
            <a:alphaModFix/>
          </a:blip>
          <a:stretch>
            <a:fillRect/>
          </a:stretch>
        </p:blipFill>
        <p:spPr>
          <a:xfrm>
            <a:off x="49267" y="0"/>
            <a:ext cx="9045456" cy="5143495"/>
          </a:xfrm>
          <a:prstGeom prst="rect">
            <a:avLst/>
          </a:prstGeom>
          <a:noFill/>
          <a:ln>
            <a:noFill/>
          </a:ln>
        </p:spPr>
      </p:pic>
      <p:sp>
        <p:nvSpPr>
          <p:cNvPr id="124" name="Google Shape;124;p20"/>
          <p:cNvSpPr txBox="1"/>
          <p:nvPr/>
        </p:nvSpPr>
        <p:spPr>
          <a:xfrm>
            <a:off x="1530300" y="190075"/>
            <a:ext cx="6083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400">
                <a:latin typeface="Comic Sans MS"/>
                <a:ea typeface="Comic Sans MS"/>
                <a:cs typeface="Comic Sans MS"/>
                <a:sym typeface="Comic Sans MS"/>
              </a:rPr>
              <a:t>ESPECIES PROTEGIDAS</a:t>
            </a:r>
            <a:endParaRPr b="1" sz="2400">
              <a:latin typeface="Comic Sans MS"/>
              <a:ea typeface="Comic Sans MS"/>
              <a:cs typeface="Comic Sans MS"/>
              <a:sym typeface="Comic Sans MS"/>
            </a:endParaRPr>
          </a:p>
          <a:p>
            <a:pPr indent="0" lvl="0" marL="0" rtl="0" algn="ctr">
              <a:spcBef>
                <a:spcPts val="0"/>
              </a:spcBef>
              <a:spcAft>
                <a:spcPts val="0"/>
              </a:spcAft>
              <a:buNone/>
            </a:pPr>
            <a:r>
              <a:rPr b="1" lang="es" sz="2400">
                <a:latin typeface="Comic Sans MS"/>
                <a:ea typeface="Comic Sans MS"/>
                <a:cs typeface="Comic Sans MS"/>
                <a:sym typeface="Comic Sans MS"/>
              </a:rPr>
              <a:t>FAUNA</a:t>
            </a:r>
            <a:endParaRPr b="1" sz="2400">
              <a:latin typeface="Comic Sans MS"/>
              <a:ea typeface="Comic Sans MS"/>
              <a:cs typeface="Comic Sans MS"/>
              <a:sym typeface="Comic Sans MS"/>
            </a:endParaRPr>
          </a:p>
        </p:txBody>
      </p:sp>
      <p:sp>
        <p:nvSpPr>
          <p:cNvPr id="125" name="Google Shape;125;p20"/>
          <p:cNvSpPr txBox="1"/>
          <p:nvPr/>
        </p:nvSpPr>
        <p:spPr>
          <a:xfrm>
            <a:off x="580900" y="1279225"/>
            <a:ext cx="81006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Sólo hay </a:t>
            </a:r>
            <a:r>
              <a:rPr b="1" lang="es">
                <a:solidFill>
                  <a:schemeClr val="dk1"/>
                </a:solidFill>
              </a:rPr>
              <a:t>dos especies extinguidas</a:t>
            </a:r>
            <a:r>
              <a:rPr lang="es">
                <a:solidFill>
                  <a:schemeClr val="dk1"/>
                </a:solidFill>
              </a:rPr>
              <a:t>: el Oso y el Lobo. El primero desapareció en el siglo XVI como consecuencia de la intensa persecución cinegética a la que fue sometido. El segundo fue eliminado a mediados del presente siglo. Su presencia esporádica todavía se registra debido a la expansión de esta especie en la población situada en el norte de España.</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s">
                <a:solidFill>
                  <a:schemeClr val="dk1"/>
                </a:solidFill>
              </a:rPr>
              <a:t>En el Monte de El Pardo, por su </a:t>
            </a:r>
            <a:r>
              <a:rPr b="1" lang="es">
                <a:solidFill>
                  <a:schemeClr val="dk1"/>
                </a:solidFill>
              </a:rPr>
              <a:t>función de cazadero real</a:t>
            </a:r>
            <a:r>
              <a:rPr lang="es">
                <a:solidFill>
                  <a:schemeClr val="dk1"/>
                </a:solidFill>
              </a:rPr>
              <a:t>, abundan especialmente las especies cinegéticas como jabalíes, gamos, ciervos y conejos, llegando a existir superpoblación por la ausencia de depredadores, motivo por el que periódicamente </a:t>
            </a:r>
            <a:r>
              <a:rPr b="1" lang="es">
                <a:solidFill>
                  <a:schemeClr val="dk1"/>
                </a:solidFill>
              </a:rPr>
              <a:t>se realizan cazas controladas</a:t>
            </a:r>
            <a:r>
              <a:rPr lang="es">
                <a:solidFill>
                  <a:schemeClr val="dk1"/>
                </a:solidFill>
              </a:rPr>
              <a:t> de animales.</a:t>
            </a:r>
            <a:endParaRPr>
              <a:solidFill>
                <a:schemeClr val="dk1"/>
              </a:solidFill>
            </a:endParaRPr>
          </a:p>
          <a:p>
            <a:pPr indent="0" lvl="0" marL="0" rtl="0" algn="l">
              <a:spcBef>
                <a:spcPts val="1200"/>
              </a:spcBef>
              <a:spcAft>
                <a:spcPts val="0"/>
              </a:spcAft>
              <a:buNone/>
            </a:pPr>
            <a:r>
              <a:rPr lang="es">
                <a:solidFill>
                  <a:schemeClr val="dk1"/>
                </a:solidFill>
              </a:rPr>
              <a:t>En 1987, fue declarado</a:t>
            </a:r>
            <a:r>
              <a:rPr b="1" lang="es">
                <a:solidFill>
                  <a:schemeClr val="dk1"/>
                </a:solidFill>
              </a:rPr>
              <a:t> Zona Especial de Protección para Aves (ZEPA)</a:t>
            </a:r>
            <a:r>
              <a:rPr lang="es">
                <a:solidFill>
                  <a:schemeClr val="dk1"/>
                </a:solidFill>
              </a:rPr>
              <a:t>, siendo lugar protegido de reproducción del águila imperial ibérica, y otras especies de aves rapaces forestales como el milano negro, el milano real, el águila culebrera y el águila perdicera.</a:t>
            </a:r>
            <a:endParaRPr>
              <a:solidFill>
                <a:schemeClr val="dk1"/>
              </a:solidFill>
            </a:endParaRPr>
          </a:p>
          <a:p>
            <a:pPr indent="0" lvl="0" marL="0" rtl="0" algn="l">
              <a:spcBef>
                <a:spcPts val="1200"/>
              </a:spcBef>
              <a:spcAft>
                <a:spcPts val="1200"/>
              </a:spcAft>
              <a:buClr>
                <a:schemeClr val="dk1"/>
              </a:buClr>
              <a:buSzPts val="1100"/>
              <a:buFont typeface="Arial"/>
              <a:buNone/>
            </a:pPr>
            <a:r>
              <a:rPr lang="es">
                <a:solidFill>
                  <a:schemeClr val="dk1"/>
                </a:solidFill>
              </a:rPr>
              <a:t>El Monte de El Pardo posee más de </a:t>
            </a:r>
            <a:r>
              <a:rPr b="1" lang="es">
                <a:solidFill>
                  <a:schemeClr val="dk1"/>
                </a:solidFill>
              </a:rPr>
              <a:t>cinco parejas estables de esta escasísima especie</a:t>
            </a:r>
            <a:r>
              <a:rPr lang="es">
                <a:solidFill>
                  <a:schemeClr val="dk1"/>
                </a:solidFill>
              </a:rPr>
              <a:t>, el águila imperial ibérica. Ella supone entre un 5 y un 10% de la población mundial.</a:t>
            </a:r>
            <a:endParaRPr sz="1000">
              <a:solidFill>
                <a:srgbClr val="1155CC"/>
              </a:solidFill>
            </a:endParaRPr>
          </a:p>
        </p:txBody>
      </p:sp>
    </p:spTree>
  </p:cSld>
  <p:clrMapOvr>
    <a:masterClrMapping/>
  </p:clrMapOvr>
  <mc:AlternateContent>
    <mc:Choice Requires="p14">
      <p:transition spd="slow" p14:dur="25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2000"/>
                                        <p:tgtEl>
                                          <p:spTgt spid="124"/>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2600"/>
                                        <p:tgtEl>
                                          <p:spTgt spid="12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TIPO DE ECOSISTEMA</a:t>
            </a:r>
            <a:endParaRPr/>
          </a:p>
        </p:txBody>
      </p:sp>
      <p:sp>
        <p:nvSpPr>
          <p:cNvPr id="131" name="Google Shape;13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2" name="Google Shape;132;p21"/>
          <p:cNvPicPr preferRelativeResize="0"/>
          <p:nvPr/>
        </p:nvPicPr>
        <p:blipFill>
          <a:blip r:embed="rId3">
            <a:alphaModFix/>
          </a:blip>
          <a:stretch>
            <a:fillRect/>
          </a:stretch>
        </p:blipFill>
        <p:spPr>
          <a:xfrm>
            <a:off x="49267" y="0"/>
            <a:ext cx="9045456" cy="5143495"/>
          </a:xfrm>
          <a:prstGeom prst="rect">
            <a:avLst/>
          </a:prstGeom>
          <a:noFill/>
          <a:ln>
            <a:noFill/>
          </a:ln>
        </p:spPr>
      </p:pic>
      <p:sp>
        <p:nvSpPr>
          <p:cNvPr id="133" name="Google Shape;133;p21"/>
          <p:cNvSpPr txBox="1"/>
          <p:nvPr/>
        </p:nvSpPr>
        <p:spPr>
          <a:xfrm>
            <a:off x="965850" y="274550"/>
            <a:ext cx="7212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400">
                <a:latin typeface="Comic Sans MS"/>
                <a:ea typeface="Comic Sans MS"/>
                <a:cs typeface="Comic Sans MS"/>
                <a:sym typeface="Comic Sans MS"/>
              </a:rPr>
              <a:t>ACCIÓN DEL HOMBRE EN EL ECOSISTEMA</a:t>
            </a:r>
            <a:endParaRPr b="1" sz="2400">
              <a:latin typeface="Comic Sans MS"/>
              <a:ea typeface="Comic Sans MS"/>
              <a:cs typeface="Comic Sans MS"/>
              <a:sym typeface="Comic Sans MS"/>
            </a:endParaRPr>
          </a:p>
        </p:txBody>
      </p:sp>
      <p:sp>
        <p:nvSpPr>
          <p:cNvPr id="134" name="Google Shape;134;p21"/>
          <p:cNvSpPr txBox="1"/>
          <p:nvPr/>
        </p:nvSpPr>
        <p:spPr>
          <a:xfrm>
            <a:off x="1674150" y="939975"/>
            <a:ext cx="15843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1600">
                <a:solidFill>
                  <a:schemeClr val="dk1"/>
                </a:solidFill>
                <a:highlight>
                  <a:srgbClr val="93C47D"/>
                </a:highlight>
              </a:rPr>
              <a:t>BENEFICIOSA</a:t>
            </a:r>
            <a:r>
              <a:rPr lang="es">
                <a:solidFill>
                  <a:schemeClr val="dk1"/>
                </a:solidFill>
                <a:highlight>
                  <a:srgbClr val="93C47D"/>
                </a:highlight>
              </a:rPr>
              <a:t> </a:t>
            </a:r>
            <a:endParaRPr>
              <a:solidFill>
                <a:schemeClr val="dk1"/>
              </a:solidFill>
              <a:highlight>
                <a:srgbClr val="93C47D"/>
              </a:highlight>
            </a:endParaRPr>
          </a:p>
        </p:txBody>
      </p:sp>
      <p:sp>
        <p:nvSpPr>
          <p:cNvPr id="135" name="Google Shape;135;p21"/>
          <p:cNvSpPr txBox="1"/>
          <p:nvPr/>
        </p:nvSpPr>
        <p:spPr>
          <a:xfrm>
            <a:off x="5273125" y="939975"/>
            <a:ext cx="2841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1600">
                <a:highlight>
                  <a:srgbClr val="93C47D"/>
                </a:highlight>
              </a:rPr>
              <a:t>PERJUDICIAL</a:t>
            </a:r>
            <a:endParaRPr b="1" sz="1600">
              <a:highlight>
                <a:srgbClr val="93C47D"/>
              </a:highlight>
            </a:endParaRPr>
          </a:p>
        </p:txBody>
      </p:sp>
      <p:sp>
        <p:nvSpPr>
          <p:cNvPr id="136" name="Google Shape;136;p21"/>
          <p:cNvSpPr txBox="1"/>
          <p:nvPr/>
        </p:nvSpPr>
        <p:spPr>
          <a:xfrm>
            <a:off x="251100" y="1482400"/>
            <a:ext cx="44304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200">
                <a:solidFill>
                  <a:schemeClr val="dk1"/>
                </a:solidFill>
              </a:rPr>
              <a:t>Periódicamente se realizan </a:t>
            </a:r>
            <a:r>
              <a:rPr b="1" lang="es" sz="1200">
                <a:solidFill>
                  <a:schemeClr val="dk1"/>
                </a:solidFill>
              </a:rPr>
              <a:t>cazas controladas</a:t>
            </a:r>
            <a:r>
              <a:rPr lang="es" sz="1200">
                <a:solidFill>
                  <a:schemeClr val="dk1"/>
                </a:solidFill>
              </a:rPr>
              <a:t> de animales, para impedir que las superpoblaciones acaben con los recursos vegetales del paraje.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s" sz="1200">
                <a:solidFill>
                  <a:schemeClr val="dk1"/>
                </a:solidFill>
              </a:rPr>
              <a:t>Aunque la construcción del </a:t>
            </a:r>
            <a:r>
              <a:rPr b="1" lang="es" sz="1200">
                <a:solidFill>
                  <a:schemeClr val="dk1"/>
                </a:solidFill>
              </a:rPr>
              <a:t>embalse de El Pardo</a:t>
            </a:r>
            <a:r>
              <a:rPr lang="es" sz="1200">
                <a:solidFill>
                  <a:schemeClr val="dk1"/>
                </a:solidFill>
              </a:rPr>
              <a:t> en 1970,  provocó un fuerte impacto ecológico, favoreció la formación de un nuevo ecosistema en el que habitan numerosas especies avícolas, atraídas por su población piscícola (barbos, lucios y carpas) y anfibia.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s" sz="1200">
                <a:solidFill>
                  <a:schemeClr val="dk1"/>
                </a:solidFill>
              </a:rPr>
              <a:t>En 1987, fue declarado </a:t>
            </a:r>
            <a:r>
              <a:rPr b="1" lang="es" sz="1200">
                <a:solidFill>
                  <a:schemeClr val="dk1"/>
                </a:solidFill>
              </a:rPr>
              <a:t>Zona Especial de Protección</a:t>
            </a:r>
            <a:r>
              <a:rPr lang="es" sz="1200">
                <a:solidFill>
                  <a:schemeClr val="dk1"/>
                </a:solidFill>
              </a:rPr>
              <a:t> para Aves (</a:t>
            </a:r>
            <a:r>
              <a:rPr lang="es" sz="1200">
                <a:solidFill>
                  <a:schemeClr val="dk1"/>
                </a:solidFill>
                <a:uFill>
                  <a:noFill/>
                </a:uFill>
                <a:hlinkClick r:id="rId4">
                  <a:extLst>
                    <a:ext uri="{A12FA001-AC4F-418D-AE19-62706E023703}">
                      <ahyp:hlinkClr val="tx"/>
                    </a:ext>
                  </a:extLst>
                </a:hlinkClick>
              </a:rPr>
              <a:t>ZEPA</a:t>
            </a:r>
            <a:r>
              <a:rPr lang="es" sz="1200">
                <a:solidFill>
                  <a:schemeClr val="dk1"/>
                </a:solidFill>
              </a:rPr>
              <a:t>)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s" sz="1200">
                <a:solidFill>
                  <a:schemeClr val="dk1"/>
                </a:solidFill>
              </a:rPr>
              <a:t>Su gestión está enteramente adscrita a </a:t>
            </a:r>
            <a:r>
              <a:rPr b="1" lang="es" sz="1200">
                <a:solidFill>
                  <a:schemeClr val="dk1"/>
                </a:solidFill>
              </a:rPr>
              <a:t>Patrimonio</a:t>
            </a:r>
            <a:r>
              <a:rPr lang="es" sz="1200">
                <a:solidFill>
                  <a:schemeClr val="dk1"/>
                </a:solidFill>
              </a:rPr>
              <a:t> </a:t>
            </a:r>
            <a:r>
              <a:rPr b="1" lang="es" sz="1200">
                <a:solidFill>
                  <a:schemeClr val="dk1"/>
                </a:solidFill>
              </a:rPr>
              <a:t>Nacional</a:t>
            </a:r>
            <a:r>
              <a:rPr lang="es" sz="1200">
                <a:solidFill>
                  <a:schemeClr val="dk1"/>
                </a:solidFill>
              </a:rPr>
              <a:t>, que mantiene una política proteccionista y restrictiva.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7" name="Google Shape;137;p21"/>
          <p:cNvSpPr txBox="1"/>
          <p:nvPr/>
        </p:nvSpPr>
        <p:spPr>
          <a:xfrm>
            <a:off x="4858325" y="1482400"/>
            <a:ext cx="4111500" cy="335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200">
                <a:solidFill>
                  <a:schemeClr val="dk1"/>
                </a:solidFill>
              </a:rPr>
              <a:t>La </a:t>
            </a:r>
            <a:r>
              <a:rPr b="1" lang="es" sz="1200">
                <a:solidFill>
                  <a:schemeClr val="dk1"/>
                </a:solidFill>
              </a:rPr>
              <a:t>construcción del embalse </a:t>
            </a:r>
            <a:r>
              <a:rPr lang="es" sz="1200">
                <a:solidFill>
                  <a:schemeClr val="dk1"/>
                </a:solidFill>
              </a:rPr>
              <a:t>de El Pardo en 1970,  provocó un fuerte impacto ecológico, al anegar un valle fértil.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s" sz="1200">
                <a:solidFill>
                  <a:schemeClr val="dk1"/>
                </a:solidFill>
              </a:rPr>
              <a:t>Los bosques de ribera son </a:t>
            </a:r>
            <a:r>
              <a:rPr b="1" lang="es" sz="1200">
                <a:solidFill>
                  <a:schemeClr val="dk1"/>
                </a:solidFill>
              </a:rPr>
              <a:t>los más amenazados de Europa</a:t>
            </a:r>
            <a:r>
              <a:rPr lang="es" sz="1200">
                <a:solidFill>
                  <a:schemeClr val="dk1"/>
                </a:solidFill>
              </a:rPr>
              <a:t> debido a que el hombre realiza sus asentamientos en las riberas de los ríos, concentrando las zona de cultivo y las zonas industriales cerca de los ríos, por lo que la presión que sufren estos bosques es muy alta.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s" sz="1200">
                <a:solidFill>
                  <a:schemeClr val="dk1"/>
                </a:solidFill>
              </a:rPr>
              <a:t>En cuanto a la fauna, el hombre </a:t>
            </a:r>
            <a:r>
              <a:rPr b="1" lang="es" sz="1200">
                <a:solidFill>
                  <a:schemeClr val="dk1"/>
                </a:solidFill>
              </a:rPr>
              <a:t>ha introducido especies exóticas</a:t>
            </a:r>
            <a:r>
              <a:rPr lang="es" sz="1200">
                <a:solidFill>
                  <a:schemeClr val="dk1"/>
                </a:solidFill>
              </a:rPr>
              <a:t> produciendo consecuencias nefastas, la introducción de especies exóticas a ecosistemas autóctonos es de las primeras causas de pérdida de biodiversidad.</a:t>
            </a:r>
            <a:endParaRPr sz="1200">
              <a:solidFill>
                <a:schemeClr val="dk1"/>
              </a:solidFill>
            </a:endParaRPr>
          </a:p>
          <a:p>
            <a:pPr indent="0" lvl="0" marL="0" rtl="0" algn="l">
              <a:spcBef>
                <a:spcPts val="0"/>
              </a:spcBef>
              <a:spcAft>
                <a:spcPts val="0"/>
              </a:spcAft>
              <a:buNone/>
            </a:pPr>
            <a:r>
              <a:t/>
            </a:r>
            <a:endParaRPr/>
          </a:p>
        </p:txBody>
      </p:sp>
    </p:spTree>
  </p:cSld>
  <p:clrMapOvr>
    <a:masterClrMapping/>
  </p:clrMapOvr>
  <mc:AlternateContent>
    <mc:Choice Requires="p14">
      <p:transition spd="slow" p14:dur="2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2000"/>
                                        <p:tgtEl>
                                          <p:spTgt spid="136"/>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2900"/>
                                        <p:tgtEl>
                                          <p:spTgt spid="13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